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672" r:id="rId3"/>
  </p:sldMasterIdLst>
  <p:notesMasterIdLst>
    <p:notesMasterId r:id="rId47"/>
  </p:notesMasterIdLst>
  <p:handoutMasterIdLst>
    <p:handoutMasterId r:id="rId48"/>
  </p:handoutMasterIdLst>
  <p:sldIdLst>
    <p:sldId id="370" r:id="rId4"/>
    <p:sldId id="279" r:id="rId5"/>
    <p:sldId id="258" r:id="rId6"/>
    <p:sldId id="281" r:id="rId7"/>
    <p:sldId id="269" r:id="rId8"/>
    <p:sldId id="363" r:id="rId9"/>
    <p:sldId id="344" r:id="rId10"/>
    <p:sldId id="345" r:id="rId11"/>
    <p:sldId id="342" r:id="rId12"/>
    <p:sldId id="346" r:id="rId13"/>
    <p:sldId id="341" r:id="rId14"/>
    <p:sldId id="368" r:id="rId15"/>
    <p:sldId id="369" r:id="rId16"/>
    <p:sldId id="364" r:id="rId17"/>
    <p:sldId id="365" r:id="rId18"/>
    <p:sldId id="366" r:id="rId19"/>
    <p:sldId id="367" r:id="rId20"/>
    <p:sldId id="353" r:id="rId21"/>
    <p:sldId id="327" r:id="rId22"/>
    <p:sldId id="355" r:id="rId23"/>
    <p:sldId id="329" r:id="rId24"/>
    <p:sldId id="330" r:id="rId25"/>
    <p:sldId id="336" r:id="rId26"/>
    <p:sldId id="358" r:id="rId27"/>
    <p:sldId id="314" r:id="rId28"/>
    <p:sldId id="316" r:id="rId29"/>
    <p:sldId id="360" r:id="rId30"/>
    <p:sldId id="318" r:id="rId31"/>
    <p:sldId id="320" r:id="rId32"/>
    <p:sldId id="362" r:id="rId33"/>
    <p:sldId id="257" r:id="rId34"/>
    <p:sldId id="313" r:id="rId35"/>
    <p:sldId id="371" r:id="rId36"/>
    <p:sldId id="372" r:id="rId37"/>
    <p:sldId id="349" r:id="rId38"/>
    <p:sldId id="350" r:id="rId39"/>
    <p:sldId id="351" r:id="rId40"/>
    <p:sldId id="352" r:id="rId41"/>
    <p:sldId id="373" r:id="rId42"/>
    <p:sldId id="354" r:id="rId43"/>
    <p:sldId id="374" r:id="rId44"/>
    <p:sldId id="375" r:id="rId45"/>
    <p:sldId id="275" r:id="rId46"/>
  </p:sldIdLst>
  <p:sldSz cx="6858000" cy="9144000" type="screen4x3"/>
  <p:notesSz cx="6797675" cy="9926638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9D41"/>
    <a:srgbClr val="FFFFFF"/>
    <a:srgbClr val="000000"/>
    <a:srgbClr val="DEFAFE"/>
    <a:srgbClr val="A0E4B2"/>
    <a:srgbClr val="ABE7BB"/>
    <a:srgbClr val="DAFCFE"/>
    <a:srgbClr val="FFFFCC"/>
    <a:srgbClr val="003618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4676" autoAdjust="0"/>
  </p:normalViewPr>
  <p:slideViewPr>
    <p:cSldViewPr>
      <p:cViewPr>
        <p:scale>
          <a:sx n="100" d="100"/>
          <a:sy n="100" d="100"/>
        </p:scale>
        <p:origin x="-2844" y="72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2148" y="-108"/>
      </p:cViewPr>
      <p:guideLst>
        <p:guide orient="horz" pos="3127"/>
        <p:guide pos="214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Человек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84E-4922-BB3A-9E0361A580E3}"/>
              </c:ext>
            </c:extLst>
          </c:dPt>
          <c:dPt>
            <c:idx val="1"/>
            <c:invertIfNegative val="0"/>
            <c:bubble3D val="0"/>
            <c:spPr>
              <a:solidFill>
                <a:srgbClr val="7030A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84E-4922-BB3A-9E0361A580E3}"/>
              </c:ext>
            </c:extLst>
          </c:dPt>
          <c:dPt>
            <c:idx val="2"/>
            <c:invertIfNegative val="0"/>
            <c:bubble3D val="0"/>
            <c:spPr>
              <a:solidFill>
                <a:srgbClr val="FF66FF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84E-4922-BB3A-9E0361A580E3}"/>
              </c:ext>
            </c:extLst>
          </c:dPt>
          <c:dPt>
            <c:idx val="3"/>
            <c:invertIfNegative val="0"/>
            <c:bubble3D val="0"/>
            <c:spPr>
              <a:solidFill>
                <a:srgbClr val="0099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84E-4922-BB3A-9E0361A580E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D84E-4922-BB3A-9E0361A580E3}"/>
              </c:ext>
            </c:extLst>
          </c:dPt>
          <c:dPt>
            <c:idx val="5"/>
            <c:invertIfNegative val="0"/>
            <c:bubble3D val="0"/>
            <c:spPr>
              <a:solidFill>
                <a:srgbClr val="00B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D84E-4922-BB3A-9E0361A580E3}"/>
              </c:ext>
            </c:extLst>
          </c:dPt>
          <c:dPt>
            <c:idx val="6"/>
            <c:invertIfNegative val="0"/>
            <c:bubble3D val="0"/>
            <c:spPr>
              <a:solidFill>
                <a:srgbClr val="0070C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D84E-4922-BB3A-9E0361A580E3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D84E-4922-BB3A-9E0361A580E3}"/>
              </c:ext>
            </c:extLst>
          </c:dPt>
          <c:dLbls>
            <c:dLbl>
              <c:idx val="0"/>
              <c:layout>
                <c:manualLayout>
                  <c:x val="2.3481833095769573E-2"/>
                  <c:y val="-4.9843495650241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D84E-4922-BB3A-9E0361A580E3}"/>
                </c:ext>
              </c:extLst>
            </c:dLbl>
            <c:dLbl>
              <c:idx val="1"/>
              <c:layout>
                <c:manualLayout>
                  <c:x val="2.5616545195384987E-2"/>
                  <c:y val="-3.45070354501673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D84E-4922-BB3A-9E0361A580E3}"/>
                </c:ext>
              </c:extLst>
            </c:dLbl>
            <c:dLbl>
              <c:idx val="2"/>
              <c:layout>
                <c:manualLayout>
                  <c:x val="1.4942984697307909E-2"/>
                  <c:y val="-5.36776107002603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D84E-4922-BB3A-9E0361A580E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34117</c:v>
                </c:pt>
                <c:pt idx="1">
                  <c:v>33726</c:v>
                </c:pt>
                <c:pt idx="2" formatCode="General">
                  <c:v>33713</c:v>
                </c:pt>
                <c:pt idx="3" formatCode="General">
                  <c:v>33267</c:v>
                </c:pt>
                <c:pt idx="4" formatCode="General">
                  <c:v>33389</c:v>
                </c:pt>
                <c:pt idx="5" formatCode="General">
                  <c:v>33448</c:v>
                </c:pt>
                <c:pt idx="6" formatCode="General">
                  <c:v>33336</c:v>
                </c:pt>
                <c:pt idx="7" formatCode="General">
                  <c:v>33514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0-D84E-4922-BB3A-9E0361A580E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50453504"/>
        <c:axId val="40469632"/>
        <c:axId val="0"/>
      </c:bar3DChart>
      <c:catAx>
        <c:axId val="50453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40469632"/>
        <c:crosses val="autoZero"/>
        <c:auto val="1"/>
        <c:lblAlgn val="ctr"/>
        <c:lblOffset val="100"/>
        <c:noMultiLvlLbl val="0"/>
      </c:catAx>
      <c:valAx>
        <c:axId val="40469632"/>
        <c:scaling>
          <c:orientation val="minMax"/>
        </c:scaling>
        <c:delete val="1"/>
        <c:axPos val="l"/>
        <c:majorGridlines/>
        <c:numFmt formatCode="#,##0" sourceLinked="1"/>
        <c:majorTickMark val="none"/>
        <c:minorTickMark val="none"/>
        <c:tickLblPos val="nextTo"/>
        <c:crossAx val="504535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4"/>
    </mc:Choice>
    <mc:Fallback>
      <c:style val="24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Миграционный прирост (убыль)</c:v>
                </c:pt>
              </c:strCache>
            </c:strRef>
          </c:tx>
          <c:spPr>
            <a:solidFill>
              <a:srgbClr val="FFC000"/>
            </a:solidFill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67AC-43CB-9CB9-9189498EAA2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7AC-43CB-9CB9-9189498EAA2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67AC-43CB-9CB9-9189498EAA2F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7AC-43CB-9CB9-9189498EAA2F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67AC-43CB-9CB9-9189498EAA2F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7AC-43CB-9CB9-9189498EAA2F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67AC-43CB-9CB9-9189498EAA2F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67AC-43CB-9CB9-9189498EAA2F}"/>
              </c:ext>
            </c:extLst>
          </c:dPt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Лист1!$B$2:$B$9</c:f>
              <c:numCache>
                <c:formatCode>#,##0</c:formatCode>
                <c:ptCount val="8"/>
                <c:pt idx="0">
                  <c:v>-118</c:v>
                </c:pt>
                <c:pt idx="1">
                  <c:v>-155</c:v>
                </c:pt>
                <c:pt idx="2" formatCode="General">
                  <c:v>-257</c:v>
                </c:pt>
                <c:pt idx="3" formatCode="General">
                  <c:v>-290</c:v>
                </c:pt>
                <c:pt idx="4" formatCode="General">
                  <c:v>275</c:v>
                </c:pt>
                <c:pt idx="5" formatCode="General">
                  <c:v>287</c:v>
                </c:pt>
                <c:pt idx="6" formatCode="General">
                  <c:v>221</c:v>
                </c:pt>
                <c:pt idx="7" formatCode="General">
                  <c:v>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7AC-43CB-9CB9-9189498EAA2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Естественный прирост (убыль)</c:v>
                </c:pt>
              </c:strCache>
            </c:strRef>
          </c:tx>
          <c:spPr>
            <a:solidFill>
              <a:srgbClr val="008000"/>
            </a:solidFill>
          </c:spPr>
          <c:invertIfNegative val="0"/>
          <c:dLbls>
            <c:dLbl>
              <c:idx val="0"/>
              <c:layout>
                <c:manualLayout>
                  <c:x val="4.1270306534389378E-3"/>
                  <c:y val="3.33940049082622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67AC-43CB-9CB9-9189498EAA2F}"/>
                </c:ext>
              </c:extLst>
            </c:dLbl>
            <c:dLbl>
              <c:idx val="2"/>
              <c:layout>
                <c:manualLayout>
                  <c:x val="6.1905459801584063E-3"/>
                  <c:y val="6.8023443862881154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67AC-43CB-9CB9-9189498EAA2F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Лист1!$A$2:$A$9</c:f>
              <c:strCache>
                <c:ptCount val="8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  <c:pt idx="0">
                  <c:v>4</c:v>
                </c:pt>
                <c:pt idx="1">
                  <c:v>-25</c:v>
                </c:pt>
                <c:pt idx="2">
                  <c:v>-153</c:v>
                </c:pt>
                <c:pt idx="3">
                  <c:v>-151</c:v>
                </c:pt>
                <c:pt idx="4">
                  <c:v>-158</c:v>
                </c:pt>
                <c:pt idx="5">
                  <c:v>-241</c:v>
                </c:pt>
                <c:pt idx="6">
                  <c:v>-333</c:v>
                </c:pt>
                <c:pt idx="7">
                  <c:v>-224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B-67AC-43CB-9CB9-9189498EAA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52813824"/>
        <c:axId val="147345920"/>
        <c:axId val="0"/>
      </c:bar3DChart>
      <c:catAx>
        <c:axId val="528138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147345920"/>
        <c:crosses val="autoZero"/>
        <c:auto val="1"/>
        <c:lblAlgn val="ctr"/>
        <c:lblOffset val="100"/>
        <c:noMultiLvlLbl val="0"/>
      </c:catAx>
      <c:valAx>
        <c:axId val="147345920"/>
        <c:scaling>
          <c:orientation val="minMax"/>
        </c:scaling>
        <c:delete val="0"/>
        <c:axPos val="l"/>
        <c:majorGridlines/>
        <c:numFmt formatCode="#,##0" sourceLinked="1"/>
        <c:majorTickMark val="none"/>
        <c:minorTickMark val="none"/>
        <c:tickLblPos val="nextTo"/>
        <c:crossAx val="528138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456439841379037"/>
          <c:y val="0.41720521210704686"/>
          <c:w val="0.29543560158620963"/>
          <c:h val="0.23979782634100735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view3D>
      <c:rotX val="75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Pt>
            <c:idx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288-4DE3-B3B1-9ADBE2BD93CF}"/>
              </c:ext>
            </c:extLst>
          </c:dPt>
          <c:dPt>
            <c:idx val="3"/>
            <c:bubble3D val="0"/>
            <c:explosion val="1"/>
            <c:extLst xmlns:c16r2="http://schemas.microsoft.com/office/drawing/2015/06/chart">
              <c:ext xmlns:c16="http://schemas.microsoft.com/office/drawing/2014/chart" uri="{C3380CC4-5D6E-409C-BE32-E72D297353CC}">
                <c16:uniqueId val="{00000001-F288-4DE3-B3B1-9ADBE2BD93CF}"/>
              </c:ext>
            </c:extLst>
          </c:dPt>
          <c:dPt>
            <c:idx val="4"/>
            <c:bubble3D val="0"/>
            <c:explosion val="1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288-4DE3-B3B1-9ADBE2BD93CF}"/>
              </c:ext>
            </c:extLst>
          </c:dPt>
          <c:dPt>
            <c:idx val="5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3-F288-4DE3-B3B1-9ADBE2BD93CF}"/>
              </c:ext>
            </c:extLst>
          </c:dPt>
          <c:dPt>
            <c:idx val="6"/>
            <c:bubble3D val="0"/>
            <c:explosion val="4"/>
            <c:extLst xmlns:c16r2="http://schemas.microsoft.com/office/drawing/2015/06/chart">
              <c:ext xmlns:c16="http://schemas.microsoft.com/office/drawing/2014/chart" uri="{C3380CC4-5D6E-409C-BE32-E72D297353CC}">
                <c16:uniqueId val="{00000004-F288-4DE3-B3B1-9ADBE2BD93CF}"/>
              </c:ext>
            </c:extLst>
          </c:dPt>
          <c:dPt>
            <c:idx val="8"/>
            <c:bubble3D val="0"/>
            <c:explosion val="3"/>
            <c:extLst xmlns:c16r2="http://schemas.microsoft.com/office/drawing/2015/06/chart">
              <c:ext xmlns:c16="http://schemas.microsoft.com/office/drawing/2014/chart" uri="{C3380CC4-5D6E-409C-BE32-E72D297353CC}">
                <c16:uniqueId val="{00000005-F288-4DE3-B3B1-9ADBE2BD93CF}"/>
              </c:ext>
            </c:extLst>
          </c:dPt>
          <c:dPt>
            <c:idx val="9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F288-4DE3-B3B1-9ADBE2BD93C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PT Astra Serif" panose="020A0603040505020204" pitchFamily="18" charset="-52"/>
                    <a:ea typeface="PT Astra Serif" panose="020A0603040505020204" pitchFamily="18" charset="-52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Лист1!$A$2:$A$12</c:f>
              <c:strCache>
                <c:ptCount val="10"/>
                <c:pt idx="0">
                  <c:v>Общегосуд. вопросы (165 183,93)</c:v>
                </c:pt>
                <c:pt idx="1">
                  <c:v>Нац.оборона, нац. безоп. и правоохран. деятельность (6 300,95)</c:v>
                </c:pt>
                <c:pt idx="2">
                  <c:v>Нац. экономика (245227,11)</c:v>
                </c:pt>
                <c:pt idx="3">
                  <c:v>ЖКХ (483 835,71)</c:v>
                </c:pt>
                <c:pt idx="4">
                  <c:v>Образование(949985,41)</c:v>
                </c:pt>
                <c:pt idx="5">
                  <c:v>Культура, кинематография (112 579,06)</c:v>
                </c:pt>
                <c:pt idx="6">
                  <c:v>Здравоохранение (370,44)</c:v>
                </c:pt>
                <c:pt idx="7">
                  <c:v>Соц. политика (61 234,04)</c:v>
                </c:pt>
                <c:pt idx="8">
                  <c:v>Физ.культура и спорт (18 935,95)</c:v>
                </c:pt>
                <c:pt idx="9">
                  <c:v>Обслуживание муниципального долга (1 061,95 ) </c:v>
                </c:pt>
              </c:strCache>
            </c:str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165183.93</c:v>
                </c:pt>
                <c:pt idx="1">
                  <c:v>6300.95</c:v>
                </c:pt>
                <c:pt idx="2">
                  <c:v>245227.11</c:v>
                </c:pt>
                <c:pt idx="3">
                  <c:v>483835.71</c:v>
                </c:pt>
                <c:pt idx="4">
                  <c:v>949985.41</c:v>
                </c:pt>
                <c:pt idx="5">
                  <c:v>112579.06</c:v>
                </c:pt>
                <c:pt idx="6">
                  <c:v>370.44</c:v>
                </c:pt>
                <c:pt idx="7">
                  <c:v>61234.04</c:v>
                </c:pt>
                <c:pt idx="8">
                  <c:v>18935.95</c:v>
                </c:pt>
                <c:pt idx="9" formatCode="#,##0.00">
                  <c:v>1061.95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7-F288-4DE3-B3B1-9ADBE2BD93C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ayout>
        <c:manualLayout>
          <c:xMode val="edge"/>
          <c:yMode val="edge"/>
          <c:x val="0.60676870355352364"/>
          <c:y val="6.5904706278985065E-2"/>
          <c:w val="0.33440565416175855"/>
          <c:h val="0.86819058744202982"/>
        </c:manualLayout>
      </c:layout>
      <c:overlay val="0"/>
      <c:txPr>
        <a:bodyPr/>
        <a:lstStyle/>
        <a:p>
          <a:pPr>
            <a:defRPr>
              <a:latin typeface="PT Astra Serif" panose="020A0603040505020204" pitchFamily="18" charset="-52"/>
              <a:ea typeface="PT Astra Serif" panose="020A0603040505020204" pitchFamily="18" charset="-52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200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143EA2-4D6F-4619-AC55-9C21281E2262}" type="doc">
      <dgm:prSet loTypeId="urn:microsoft.com/office/officeart/2005/8/layout/vList6" loCatId="process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ru-RU"/>
        </a:p>
      </dgm:t>
    </dgm:pt>
    <dgm:pt modelId="{49896242-6AB3-4829-835C-BEDB88669251}">
      <dgm:prSet phldrT="[Текст]" custT="1"/>
      <dgm:spPr/>
      <dgm:t>
        <a:bodyPr/>
        <a:lstStyle/>
        <a:p>
          <a:r>
            <a:rPr lang="ru-RU" sz="1300" kern="1200" dirty="0" err="1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Новониколаевское</a:t>
          </a:r>
          <a:r>
            <a:rPr lang="ru-RU" sz="1300" kern="12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 сельское поселение</a:t>
          </a:r>
        </a:p>
      </dgm:t>
    </dgm:pt>
    <dgm:pt modelId="{2BD8C764-8C61-4BF0-85D0-90B8FF250A9A}" type="parTrans" cxnId="{E764D558-2676-4597-AC96-54BE02BA1A2C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4C8B9C-B607-404B-B735-FFD7CFA0EF5F}" type="sibTrans" cxnId="{E764D558-2676-4597-AC96-54BE02BA1A2C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4CF580C-DDCD-449E-945A-67638E4D6F1B}">
      <dgm:prSet custT="1"/>
      <dgm:spPr/>
      <dgm:t>
        <a:bodyPr/>
        <a:lstStyle/>
        <a:p>
          <a:pPr algn="just"/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Создание производства зерновой, зернобобовой и масленичной продукции в </a:t>
          </a:r>
          <a:r>
            <a:rPr lang="ru-RU" sz="1300" dirty="0" err="1" smtClean="0">
              <a:latin typeface="Times New Roman" pitchFamily="18" charset="0"/>
              <a:cs typeface="Times New Roman" pitchFamily="18" charset="0"/>
            </a:rPr>
            <a:t>с.Новиковка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406119A9-57D2-4717-A68D-30847B98D7E5}" type="sibTrans" cxnId="{6A830388-8E42-4B74-B02F-D8561ED4908E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18BEC49-BFC4-4486-8A19-1476C83E3A73}" type="parTrans" cxnId="{6A830388-8E42-4B74-B02F-D8561ED4908E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BA4639C-97A3-4293-AAAD-B8A8C88BEF48}">
      <dgm:prSet custT="1"/>
      <dgm:spPr/>
      <dgm:t>
        <a:bodyPr/>
        <a:lstStyle/>
        <a:p>
          <a:pPr>
            <a:spcAft>
              <a:spcPts val="0"/>
            </a:spcAft>
          </a:pPr>
          <a:r>
            <a:rPr lang="ru-RU" sz="1300" kern="120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Большедоро-</a:t>
          </a:r>
        </a:p>
        <a:p>
          <a:pPr>
            <a:spcAft>
              <a:spcPts val="0"/>
            </a:spcAft>
          </a:pPr>
          <a:r>
            <a:rPr lang="ru-RU" sz="1300" kern="120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ховское сельское поселение</a:t>
          </a: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BF49184D-4C0D-440E-B851-39DD65648A86}" type="parTrans" cxnId="{AFD84000-BCAA-4191-92FE-13CB4F53114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BFF3084-E731-41F5-B155-2876AE701F10}" type="sibTrans" cxnId="{AFD84000-BCAA-4191-92FE-13CB4F53114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270EAE1-D1C2-4C2E-A426-0DB7571B911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dirty="0" err="1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д.Победа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, </a:t>
          </a:r>
          <a:r>
            <a:rPr lang="ru-RU" sz="1300" dirty="0" err="1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с.Больше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-Дорохово,                 д. Воронино-</a:t>
          </a:r>
          <a:r>
            <a:rPr lang="ru-RU" sz="1300" dirty="0" err="1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Яя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, строительство газовых котельных;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3F820C7-BFDC-4F91-BE99-C3BD6BBB3E1B}" type="parTrans" cxnId="{C6F07763-FFBA-46DB-985B-5568C2E9526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D9105FB-F865-489C-88D3-29A7E18D8AB7}" type="sibTrans" cxnId="{C6F07763-FFBA-46DB-985B-5568C2E9526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7B0302F1-5C16-4334-89A8-E105257C0668}">
      <dgm:prSet custT="1"/>
      <dgm:spPr/>
      <dgm:t>
        <a:bodyPr/>
        <a:lstStyle/>
        <a:p>
          <a:r>
            <a:rPr lang="ru-RU" sz="1300" kern="120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Ягодное сельское поселение</a:t>
          </a: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5642290A-E0F5-4A4D-8A5B-721ED6DDB86E}" type="parTrans" cxnId="{37BE5777-4293-4764-B7F4-FF172FB90F24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751C3C-8D91-41A3-A6A8-38CFC6160CF6}" type="sibTrans" cxnId="{37BE5777-4293-4764-B7F4-FF172FB90F24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C8CC01D1-530A-413C-B8DE-A71B09168E1D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Строительство коровника на 240 голов ООО «Сибирское молоко»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 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5259D69-EFE8-4226-853F-241644A4FE79}" type="parTrans" cxnId="{19D46A8A-BDA7-4AA1-B551-6E88926E45D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58D53D29-2076-4069-9865-FCF10CDEAEFA}" type="sibTrans" cxnId="{19D46A8A-BDA7-4AA1-B551-6E88926E45D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0BB9E2B-77D7-4CB1-98E8-9D4EE78F1DC3}">
      <dgm:prSet custT="1"/>
      <dgm:spPr/>
      <dgm:t>
        <a:bodyPr/>
        <a:lstStyle/>
        <a:p>
          <a:r>
            <a:rPr lang="ru-RU" sz="1300" kern="120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Новокусковское сельское поселение</a:t>
          </a: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6061E1A8-417B-42EE-8FC0-F1D5EA8447C4}" type="parTrans" cxnId="{6E3A06A4-52A8-471E-AA64-AC7BB75D0C7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6C7A2F5-5601-4243-8253-219B202349DA}" type="sibTrans" cxnId="{6E3A06A4-52A8-471E-AA64-AC7BB75D0C7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EC879090-7D44-4616-870C-5469B59B55C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Разведение КРС мясного направления ИП Глава КФХ </a:t>
          </a:r>
          <a:r>
            <a:rPr lang="ru-RU" sz="1300" dirty="0" err="1" smtClean="0">
              <a:latin typeface="Times New Roman" pitchFamily="18" charset="0"/>
              <a:cs typeface="Times New Roman" pitchFamily="18" charset="0"/>
            </a:rPr>
            <a:t>Малороссиянов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 А.В.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8389E59-8706-45D2-91C0-E267950B4566}" type="parTrans" cxnId="{300A75DB-E2C3-4A90-BBA2-B400DAC028EB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4BC1689-9A3A-4C6B-B76E-394C617AA2C7}" type="sibTrans" cxnId="{300A75DB-E2C3-4A90-BBA2-B400DAC028EB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D064F30A-ADBE-4DA8-AD41-9F0AF514F5DE}">
      <dgm:prSet custT="1"/>
      <dgm:spPr/>
      <dgm:t>
        <a:bodyPr/>
        <a:lstStyle/>
        <a:p>
          <a:r>
            <a:rPr lang="ru-RU" sz="1300" kern="120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Батуринское сельское поселение</a:t>
          </a: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01908027-3064-4CF8-A46D-7BE6C5DC9F4D}" type="parTrans" cxnId="{53F43ADD-4088-40CE-96C5-AEBE795D61E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4F8A9FAE-B3F9-4441-913F-EE440EF2C74C}" type="sibTrans" cxnId="{53F43ADD-4088-40CE-96C5-AEBE795D61E8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EC4135-3E9F-4DA9-990A-27628E6F86B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Создание заготовительных пунктов дикоросов с первичной 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переработкой.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0BB931D6-7F51-4125-91B2-247BC3C24658}" type="parTrans" cxnId="{9E5FD779-FEBB-4275-8665-798DF87F62E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355B986-59A5-4D48-9A5A-CC65A6EA9736}" type="sibTrans" cxnId="{9E5FD779-FEBB-4275-8665-798DF87F62E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B603E65-E710-4074-B112-B42D23FFAC28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FD29B2B-7430-42ED-A528-7726601C57AF}" type="parTrans" cxnId="{51D11385-8D40-4A8B-BF24-E4F5E62E94E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2B7634-E04F-4DD6-BBEB-04CE8C62B56F}" type="sibTrans" cxnId="{51D11385-8D40-4A8B-BF24-E4F5E62E94EA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9B59FCF0-2E38-4D42-8389-EE83627412C1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Подъезд к </a:t>
          </a:r>
          <a:r>
            <a:rPr lang="ru-RU" sz="1300" dirty="0" err="1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с.Копыловка</a:t>
          </a: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 от авто/дороги Асино–Батурино;</a:t>
          </a:r>
        </a:p>
      </dgm:t>
    </dgm:pt>
    <dgm:pt modelId="{895E383E-AB91-46E2-B909-60BFB59B6F3F}" type="sibTrans" cxnId="{56AB38B5-1852-4AFA-9B55-9E5BB7D9DE3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90F05899-7A85-4984-A67E-0EF7F1434E45}" type="parTrans" cxnId="{56AB38B5-1852-4AFA-9B55-9E5BB7D9DE36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CA9D1D-B390-40FB-847F-C0F347E6D1CB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Реконструкция авто/дороги Асино–Батурино на участке 60 км–64,6 км с. </a:t>
          </a:r>
          <a:r>
            <a:rPr lang="ru-RU" sz="1300" dirty="0" err="1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Минаевка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DCD2A74-2F87-4E0D-8E99-2B945DE71A70}" type="sibTrans" cxnId="{3D8047FA-53EB-45C2-AA9D-5013CB767DF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161A12-0088-461C-96E5-67284A655CEB}" type="parTrans" cxnId="{3D8047FA-53EB-45C2-AA9D-5013CB767DF7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1B0AE346-5412-434D-8693-C4C6A650167B}">
      <dgm:prSet phldrT="[Текст]" custT="1"/>
      <dgm:spPr/>
      <dgm:t>
        <a:bodyPr/>
        <a:lstStyle/>
        <a:p>
          <a:r>
            <a:rPr lang="ru-RU" sz="1300" kern="120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Новиковское сельское поселение</a:t>
          </a:r>
          <a:endParaRPr lang="ru-RU" sz="1300" kern="12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5E96A5C-E66F-43CC-868A-E498A4D6B5EB}" type="sibTrans" cxnId="{6C291E9E-CA64-4B90-AFD7-93B4AE5813D3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F824EEB5-EDE1-46F7-9875-AC06F731C3E5}" type="parTrans" cxnId="{6C291E9E-CA64-4B90-AFD7-93B4AE5813D3}">
      <dgm:prSet/>
      <dgm:spPr/>
      <dgm:t>
        <a:bodyPr/>
        <a:lstStyle/>
        <a:p>
          <a:endParaRPr lang="ru-RU" sz="1200">
            <a:solidFill>
              <a:schemeClr val="accent6"/>
            </a:solidFill>
            <a:latin typeface="Times New Roman" pitchFamily="18" charset="0"/>
            <a:cs typeface="Times New Roman" pitchFamily="18" charset="0"/>
          </a:endParaRPr>
        </a:p>
      </dgm:t>
    </dgm:pt>
    <dgm:pt modelId="{3F9D25E4-54D9-4B80-9895-D60C1A83A18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Обустройство «Голландской деревни» и развитие сельского туризма на территории с. Ягодное.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7F98CEC3-DF4E-45BA-A15C-87E8A5948A9F}" type="parTrans" cxnId="{1B25A79D-E92A-4B42-B235-57F0D23EA0AE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3C0507DF-B1B9-414B-86F9-8D148B427521}" type="sibTrans" cxnId="{1B25A79D-E92A-4B42-B235-57F0D23EA0AE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4818E27F-B7F9-490F-948A-1F1045DF3B1C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Строительство нового молочно-товарного комплекса на 1 100 голов ООО «</a:t>
          </a:r>
          <a:r>
            <a:rPr lang="ru-RU" sz="1300" dirty="0" err="1" smtClean="0">
              <a:latin typeface="Times New Roman" pitchFamily="18" charset="0"/>
              <a:cs typeface="Times New Roman" pitchFamily="18" charset="0"/>
            </a:rPr>
            <a:t>Большедороховское</a:t>
          </a: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 молоко».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92C30EFA-BDEC-4C31-849C-A335465E4C16}" type="parTrans" cxnId="{126F2D66-1075-407E-9666-DDC981F9B47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53C1F1AA-155A-45BC-8BAA-33CDC732560B}" type="sibTrans" cxnId="{126F2D66-1075-407E-9666-DDC981F9B471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15016EA0-AF07-4447-AF5D-659F2C86EB9E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Газоснабжение </a:t>
          </a:r>
          <a:r>
            <a:rPr lang="ru-RU" sz="1300" dirty="0" err="1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д.Старо</a:t>
          </a: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-Кусково, </a:t>
          </a:r>
          <a:r>
            <a:rPr lang="ru-RU" sz="1300" dirty="0" err="1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с.Ново</a:t>
          </a: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-Кусково, строительство газовых 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котельных.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7BBED3FA-DBA8-4751-83F2-2A8FD99CC505}" type="parTrans" cxnId="{5B444C3A-D790-4CCC-9518-C18E1814AA1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3FA13EA-90EA-4122-9EAC-50E956206A47}" type="sibTrans" cxnId="{5B444C3A-D790-4CCC-9518-C18E1814AA1F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388FD57D-FB04-4117-8670-8D203ADD654B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D3A32E3-FDF7-4A11-92EB-118ED20D6482}" type="parTrans" cxnId="{5D8D8857-A77E-4333-B934-80B6C4D9ABB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BD2E9A82-0F8A-4E20-BE8D-50120A3A803D}" type="sibTrans" cxnId="{5D8D8857-A77E-4333-B934-80B6C4D9ABB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DA3B8BE-F806-4754-9521-5FA6A4B4F591}">
      <dgm:prSet custT="1"/>
      <dgm:spPr/>
      <dgm:t>
        <a:bodyPr/>
        <a:lstStyle/>
        <a:p>
          <a:pPr>
            <a:spcAft>
              <a:spcPct val="15000"/>
            </a:spcAft>
          </a:pPr>
          <a:endParaRPr lang="ru-RU" sz="1300" dirty="0">
            <a:solidFill>
              <a:srgbClr val="003618"/>
            </a:solidFill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2657A256-0282-4E18-8990-9E5F6B67F0FF}" type="parTrans" cxnId="{53C9ED46-55DB-46EB-9ED3-4C5B48E4BE9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05142A9-4877-41FA-B727-FFAD7D28D14E}" type="sibTrans" cxnId="{53C9ED46-55DB-46EB-9ED3-4C5B48E4BE99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D3FE1E28-B90C-49DC-A922-36531BB7FE6A}">
      <dgm:prSet phldrT="[Текст]" custT="1"/>
      <dgm:spPr/>
      <dgm:t>
        <a:bodyPr/>
        <a:lstStyle/>
        <a:p>
          <a:r>
            <a:rPr lang="ru-RU" sz="1300" dirty="0" err="1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Асиновское</a:t>
          </a: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 городское поселение</a:t>
          </a:r>
        </a:p>
      </dgm:t>
    </dgm:pt>
    <dgm:pt modelId="{D4CA43CA-4378-4B8D-A847-0987B7CA6AA2}" type="parTrans" cxnId="{CA5005B0-2C11-4898-A3ED-EDC3E135DCB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ED12A971-0ECB-4F2B-935E-2114394DA770}" type="sibTrans" cxnId="{CA5005B0-2C11-4898-A3ED-EDC3E135DCBD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F9AD9823-5CE1-4C18-B75E-F3F60559488E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AE8AB2E-75AF-42AB-AE2A-FA00EBCE8EF0}" type="sibTrans" cxnId="{AD79358E-0183-4531-B8BB-49509F59BAF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8B717D51-89D6-4966-ACBA-74A56FEEB1C2}" type="parTrans" cxnId="{AD79358E-0183-4531-B8BB-49509F59BAF4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34AD6A0A-CFCC-42C6-9699-700409E351FB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Строительство газораспределительных </a:t>
          </a:r>
          <a:r>
            <a:rPr lang="ru-RU" sz="1300" dirty="0" smtClean="0">
              <a:latin typeface="Times New Roman" pitchFamily="18" charset="0"/>
              <a:ea typeface="PT Astra Serif" panose="020A0603040505020204" pitchFamily="18" charset="-52"/>
              <a:cs typeface="Times New Roman" pitchFamily="18" charset="0"/>
            </a:rPr>
            <a:t>сетей;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BE645B52-6BE9-4673-A836-0C8B08BB986F}" type="parTrans" cxnId="{5DF7E5AC-7962-429B-A096-C35FF737BC9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C05D07C7-707A-49E2-AAFE-4313CBD96963}" type="sibTrans" cxnId="{5DF7E5AC-7962-429B-A096-C35FF737BC97}">
      <dgm:prSet/>
      <dgm:spPr/>
      <dgm:t>
        <a:bodyPr/>
        <a:lstStyle/>
        <a:p>
          <a:endParaRPr lang="ru-RU" sz="1200">
            <a:latin typeface="Times New Roman" pitchFamily="18" charset="0"/>
            <a:cs typeface="Times New Roman" pitchFamily="18" charset="0"/>
          </a:endParaRPr>
        </a:p>
      </dgm:t>
    </dgm:pt>
    <dgm:pt modelId="{0346EECE-9626-4DE0-A323-ACD20770E9B1}">
      <dgm:prSet custT="1"/>
      <dgm:spPr/>
      <dgm:t>
        <a:bodyPr/>
        <a:lstStyle/>
        <a:p>
          <a:pPr algn="just">
            <a:spcAft>
              <a:spcPts val="0"/>
            </a:spcAft>
          </a:pP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5F323A45-4FE6-4864-A3AC-A62E6EB5DBEF}" type="parTrans" cxnId="{839BF62D-6541-465B-A695-F9E9FE75BDD4}">
      <dgm:prSet/>
      <dgm:spPr/>
      <dgm:t>
        <a:bodyPr/>
        <a:lstStyle/>
        <a:p>
          <a:endParaRPr lang="ru-RU"/>
        </a:p>
      </dgm:t>
    </dgm:pt>
    <dgm:pt modelId="{13455D2D-8F42-42D7-B18F-FDEF449C4BB4}" type="sibTrans" cxnId="{839BF62D-6541-465B-A695-F9E9FE75BDD4}">
      <dgm:prSet/>
      <dgm:spPr/>
      <dgm:t>
        <a:bodyPr/>
        <a:lstStyle/>
        <a:p>
          <a:endParaRPr lang="ru-RU"/>
        </a:p>
      </dgm:t>
    </dgm:pt>
    <dgm:pt modelId="{1CE194A0-07F0-4DEF-BA50-4FE2B1B5DF7A}">
      <dgm:prSet custT="1"/>
      <dgm:spPr/>
      <dgm:t>
        <a:bodyPr/>
        <a:lstStyle/>
        <a:p>
          <a:pPr algn="just"/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Экологическая база отдыха д. Вороно- Пашня.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39CE5301-2EA1-44A2-AEBD-28FE5ACC4E47}" type="parTrans" cxnId="{854E7EC4-7D43-48DC-B4BB-440C9B0F2C1C}">
      <dgm:prSet/>
      <dgm:spPr/>
      <dgm:t>
        <a:bodyPr/>
        <a:lstStyle/>
        <a:p>
          <a:endParaRPr lang="ru-RU"/>
        </a:p>
      </dgm:t>
    </dgm:pt>
    <dgm:pt modelId="{2DB551CA-FFB0-4FDD-91CB-A6AB546E3FC7}" type="sibTrans" cxnId="{854E7EC4-7D43-48DC-B4BB-440C9B0F2C1C}">
      <dgm:prSet/>
      <dgm:spPr/>
      <dgm:t>
        <a:bodyPr/>
        <a:lstStyle/>
        <a:p>
          <a:endParaRPr lang="ru-RU"/>
        </a:p>
      </dgm:t>
    </dgm:pt>
    <dgm:pt modelId="{5B964448-A695-45F6-A214-EE794E0A7347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F58A409D-7883-4E78-95DB-1BC307E92027}" type="parTrans" cxnId="{25869D44-DCB7-44B3-8AB1-5655E15FD2A7}">
      <dgm:prSet/>
      <dgm:spPr/>
      <dgm:t>
        <a:bodyPr/>
        <a:lstStyle/>
        <a:p>
          <a:endParaRPr lang="ru-RU"/>
        </a:p>
      </dgm:t>
    </dgm:pt>
    <dgm:pt modelId="{978CCF4E-8D0D-4C3B-A521-3BCA3669498E}" type="sibTrans" cxnId="{25869D44-DCB7-44B3-8AB1-5655E15FD2A7}">
      <dgm:prSet/>
      <dgm:spPr/>
      <dgm:t>
        <a:bodyPr/>
        <a:lstStyle/>
        <a:p>
          <a:endParaRPr lang="ru-RU"/>
        </a:p>
      </dgm:t>
    </dgm:pt>
    <dgm:pt modelId="{8E45CE9B-7585-4CE0-A474-1E86D65EA229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Строительство детской поликлиники на 200 посещений в смену;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8CF34B1F-B668-4645-9732-91174F263FF6}" type="parTrans" cxnId="{F3D66803-D424-441A-9D39-FA0A6AB8991E}">
      <dgm:prSet/>
      <dgm:spPr/>
      <dgm:t>
        <a:bodyPr/>
        <a:lstStyle/>
        <a:p>
          <a:endParaRPr lang="ru-RU"/>
        </a:p>
      </dgm:t>
    </dgm:pt>
    <dgm:pt modelId="{8C2CA338-9350-410A-8B79-87320A89B253}" type="sibTrans" cxnId="{F3D66803-D424-441A-9D39-FA0A6AB8991E}">
      <dgm:prSet/>
      <dgm:spPr/>
      <dgm:t>
        <a:bodyPr/>
        <a:lstStyle/>
        <a:p>
          <a:endParaRPr lang="ru-RU"/>
        </a:p>
      </dgm:t>
    </dgm:pt>
    <dgm:pt modelId="{15AE49DF-53DA-4B8A-8A5D-5D381F222F88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Строительство нового торгового объекта в г. Асино, общая площадь 500 кв. м;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6978DC4F-CCF8-4F1D-A548-C338A9724A1A}" type="parTrans" cxnId="{5BA9EFE8-EA2E-4DCD-BAD3-3ABE936D1A8E}">
      <dgm:prSet/>
      <dgm:spPr/>
      <dgm:t>
        <a:bodyPr/>
        <a:lstStyle/>
        <a:p>
          <a:endParaRPr lang="ru-RU"/>
        </a:p>
      </dgm:t>
    </dgm:pt>
    <dgm:pt modelId="{505621FD-28F3-4A0F-8D40-EB9B5FB5BB23}" type="sibTrans" cxnId="{5BA9EFE8-EA2E-4DCD-BAD3-3ABE936D1A8E}">
      <dgm:prSet/>
      <dgm:spPr/>
      <dgm:t>
        <a:bodyPr/>
        <a:lstStyle/>
        <a:p>
          <a:endParaRPr lang="ru-RU"/>
        </a:p>
      </dgm:t>
    </dgm:pt>
    <dgm:pt modelId="{BB0E83F9-D0AA-4326-A170-B6454298EBD1}">
      <dgm:prSet custT="1"/>
      <dgm:spPr/>
      <dgm:t>
        <a:bodyPr/>
        <a:lstStyle/>
        <a:p>
          <a:pPr algn="just"/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D020AC98-CCB7-46B7-B300-1A9909408870}" type="parTrans" cxnId="{C144546A-AD32-4C32-B4EF-B694FECF16D4}">
      <dgm:prSet/>
      <dgm:spPr/>
      <dgm:t>
        <a:bodyPr/>
        <a:lstStyle/>
        <a:p>
          <a:endParaRPr lang="ru-RU"/>
        </a:p>
      </dgm:t>
    </dgm:pt>
    <dgm:pt modelId="{9043CC4E-9319-4507-A80E-4473C547CCF5}" type="sibTrans" cxnId="{C144546A-AD32-4C32-B4EF-B694FECF16D4}">
      <dgm:prSet/>
      <dgm:spPr/>
      <dgm:t>
        <a:bodyPr/>
        <a:lstStyle/>
        <a:p>
          <a:endParaRPr lang="ru-RU"/>
        </a:p>
      </dgm:t>
    </dgm:pt>
    <dgm:pt modelId="{33FB403C-2806-49AD-99A4-EF2142F4CD73}">
      <dgm:prSet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Спортивный корт, общая площадь 3 311 кв. м.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6709F34-022F-4340-8551-9F604BC8032E}" type="parTrans" cxnId="{86F1EECB-8F4B-48FB-83EF-4F9F1357141C}">
      <dgm:prSet/>
      <dgm:spPr/>
      <dgm:t>
        <a:bodyPr/>
        <a:lstStyle/>
        <a:p>
          <a:endParaRPr lang="ru-RU"/>
        </a:p>
      </dgm:t>
    </dgm:pt>
    <dgm:pt modelId="{6C549D73-985E-4DBC-998D-2A9F3B6B642B}" type="sibTrans" cxnId="{86F1EECB-8F4B-48FB-83EF-4F9F1357141C}">
      <dgm:prSet/>
      <dgm:spPr/>
      <dgm:t>
        <a:bodyPr/>
        <a:lstStyle/>
        <a:p>
          <a:endParaRPr lang="ru-RU"/>
        </a:p>
      </dgm:t>
    </dgm:pt>
    <dgm:pt modelId="{4588D77B-4886-4823-B582-DCEB1F05F6E0}">
      <dgm:prSet phldrT="[Текст]" custT="1"/>
      <dgm:spPr/>
      <dgm:t>
        <a:bodyPr/>
        <a:lstStyle/>
        <a:p>
          <a:pPr algn="just">
            <a:spcAft>
              <a:spcPts val="0"/>
            </a:spcAft>
          </a:pPr>
          <a:r>
            <a:rPr lang="ru-RU" sz="1300" dirty="0" smtClean="0">
              <a:latin typeface="Times New Roman" pitchFamily="18" charset="0"/>
              <a:cs typeface="Times New Roman" pitchFamily="18" charset="0"/>
            </a:rPr>
            <a:t>"Монастырское подворье" при храме Святого Благоверного князя Александра Невского              с. Новониколаевка</a:t>
          </a:r>
          <a:endParaRPr lang="ru-RU" sz="1300" dirty="0">
            <a:latin typeface="Times New Roman" pitchFamily="18" charset="0"/>
            <a:ea typeface="PT Astra Serif" panose="020A0603040505020204" pitchFamily="18" charset="-52"/>
            <a:cs typeface="Times New Roman" pitchFamily="18" charset="0"/>
          </a:endParaRPr>
        </a:p>
      </dgm:t>
    </dgm:pt>
    <dgm:pt modelId="{A68420B8-9E3D-42EA-892F-ACEE94DCCC97}" type="parTrans" cxnId="{B75F062D-E637-491F-8BF7-59CE41796862}">
      <dgm:prSet/>
      <dgm:spPr/>
      <dgm:t>
        <a:bodyPr/>
        <a:lstStyle/>
        <a:p>
          <a:endParaRPr lang="ru-RU"/>
        </a:p>
      </dgm:t>
    </dgm:pt>
    <dgm:pt modelId="{40827168-69E5-4D03-8764-86420B0DD683}" type="sibTrans" cxnId="{B75F062D-E637-491F-8BF7-59CE41796862}">
      <dgm:prSet/>
      <dgm:spPr/>
      <dgm:t>
        <a:bodyPr/>
        <a:lstStyle/>
        <a:p>
          <a:endParaRPr lang="ru-RU"/>
        </a:p>
      </dgm:t>
    </dgm:pt>
    <dgm:pt modelId="{E81C8622-F223-4923-97DA-2EA1E52A6AA3}" type="pres">
      <dgm:prSet presAssocID="{4F143EA2-4D6F-4619-AC55-9C21281E226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04A4235B-46B8-4076-AB68-1243BE20D077}" type="pres">
      <dgm:prSet presAssocID="{49896242-6AB3-4829-835C-BEDB88669251}" presName="linNode" presStyleCnt="0"/>
      <dgm:spPr/>
    </dgm:pt>
    <dgm:pt modelId="{A5B4A5F5-A7D5-4E16-AB59-569963E38673}" type="pres">
      <dgm:prSet presAssocID="{49896242-6AB3-4829-835C-BEDB88669251}" presName="parentShp" presStyleLbl="node1" presStyleIdx="0" presStyleCnt="7" custScaleX="82057" custScaleY="163104" custLinFactY="100000" custLinFactNeighborX="-27" custLinFactNeighborY="12583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60049DC-C6E0-4173-A15B-E8E7139595DC}" type="pres">
      <dgm:prSet presAssocID="{49896242-6AB3-4829-835C-BEDB88669251}" presName="childShp" presStyleLbl="bgAccFollowNode1" presStyleIdx="0" presStyleCnt="7" custScaleX="112071" custScaleY="189889" custLinFactY="100000" custLinFactNeighborX="-1033" custLinFactNeighborY="12591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676EF6-DF8D-46A8-A902-1891F053C493}" type="pres">
      <dgm:prSet presAssocID="{904C8B9C-B607-404B-B735-FFD7CFA0EF5F}" presName="spacing" presStyleCnt="0"/>
      <dgm:spPr/>
    </dgm:pt>
    <dgm:pt modelId="{24E7C18C-378B-4F95-B57F-96E9AA0771F5}" type="pres">
      <dgm:prSet presAssocID="{1B0AE346-5412-434D-8693-C4C6A650167B}" presName="linNode" presStyleCnt="0"/>
      <dgm:spPr/>
    </dgm:pt>
    <dgm:pt modelId="{52457D0A-F0E6-46C9-BA7B-C5EAFB2F9511}" type="pres">
      <dgm:prSet presAssocID="{1B0AE346-5412-434D-8693-C4C6A650167B}" presName="parentShp" presStyleLbl="node1" presStyleIdx="1" presStyleCnt="7" custScaleX="73826" custScaleY="110401" custLinFactY="100000" custLinFactNeighborX="-78" custLinFactNeighborY="113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EF600-600D-4C17-9C4C-2F1900016CD1}" type="pres">
      <dgm:prSet presAssocID="{1B0AE346-5412-434D-8693-C4C6A650167B}" presName="childShp" presStyleLbl="bgAccFollowNode1" presStyleIdx="1" presStyleCnt="7" custScaleX="117456" custScaleY="116500" custLinFactY="100000" custLinFactNeighborX="117" custLinFactNeighborY="1280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D8618D-A422-4A80-8FDC-FF23361654DC}" type="pres">
      <dgm:prSet presAssocID="{D5E96A5C-E66F-43CC-868A-E498A4D6B5EB}" presName="spacing" presStyleCnt="0"/>
      <dgm:spPr/>
    </dgm:pt>
    <dgm:pt modelId="{EE52771F-4DC4-42E2-91BB-01ACB8A7B857}" type="pres">
      <dgm:prSet presAssocID="{CBA4639C-97A3-4293-AAAD-B8A8C88BEF48}" presName="linNode" presStyleCnt="0"/>
      <dgm:spPr/>
    </dgm:pt>
    <dgm:pt modelId="{3ED914A5-6439-4E29-AFF3-F38716B96729}" type="pres">
      <dgm:prSet presAssocID="{CBA4639C-97A3-4293-AAAD-B8A8C88BEF48}" presName="parentShp" presStyleLbl="node1" presStyleIdx="2" presStyleCnt="7" custScaleX="74983" custScaleY="96889" custLinFactY="100000" custLinFactNeighborX="313" custLinFactNeighborY="107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902B71-B14C-4272-9885-6D10C8AD9F1B}" type="pres">
      <dgm:prSet presAssocID="{CBA4639C-97A3-4293-AAAD-B8A8C88BEF48}" presName="childShp" presStyleLbl="bgAccFollowNode1" presStyleIdx="2" presStyleCnt="7" custScaleX="117467" custScaleY="132907" custLinFactY="100000" custLinFactNeighborX="726" custLinFactNeighborY="1075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AAA92-5A7E-4AB3-A5A8-0509BDF0FD1C}" type="pres">
      <dgm:prSet presAssocID="{8BFF3084-E731-41F5-B155-2876AE701F10}" presName="spacing" presStyleCnt="0"/>
      <dgm:spPr/>
    </dgm:pt>
    <dgm:pt modelId="{BBEFC4E9-BE8F-4660-9F48-3418C6BC5065}" type="pres">
      <dgm:prSet presAssocID="{7B0302F1-5C16-4334-89A8-E105257C0668}" presName="linNode" presStyleCnt="0"/>
      <dgm:spPr/>
    </dgm:pt>
    <dgm:pt modelId="{D46FBFF2-5516-48E4-9AA7-AEAA300FC7A4}" type="pres">
      <dgm:prSet presAssocID="{7B0302F1-5C16-4334-89A8-E105257C0668}" presName="parentShp" presStyleLbl="node1" presStyleIdx="3" presStyleCnt="7" custScaleX="70157" custScaleY="143096" custLinFactY="94908" custLinFactNeighborX="-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0F54D16-3578-4CD0-B9C3-D145C99E194D}" type="pres">
      <dgm:prSet presAssocID="{7B0302F1-5C16-4334-89A8-E105257C0668}" presName="childShp" presStyleLbl="bgAccFollowNode1" presStyleIdx="3" presStyleCnt="7" custScaleX="119660" custScaleY="140106" custLinFactY="94908" custLinFactNeighborX="117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768FC9-4C8B-4620-8FF6-D8D34B0A4798}" type="pres">
      <dgm:prSet presAssocID="{2B751C3C-8D91-41A3-A6A8-38CFC6160CF6}" presName="spacing" presStyleCnt="0"/>
      <dgm:spPr/>
    </dgm:pt>
    <dgm:pt modelId="{78A37848-A623-40D1-A70C-9CC9B29F4E93}" type="pres">
      <dgm:prSet presAssocID="{20BB9E2B-77D7-4CB1-98E8-9D4EE78F1DC3}" presName="linNode" presStyleCnt="0"/>
      <dgm:spPr/>
    </dgm:pt>
    <dgm:pt modelId="{DFA2EC5B-0E90-42C0-920F-A7119C439957}" type="pres">
      <dgm:prSet presAssocID="{20BB9E2B-77D7-4CB1-98E8-9D4EE78F1DC3}" presName="parentShp" presStyleLbl="node1" presStyleIdx="4" presStyleCnt="7" custScaleX="70157" custScaleY="140217" custLinFactY="81625" custLinFactNeighborX="-10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B3B579-422A-4CE1-9E70-477C58CFDE64}" type="pres">
      <dgm:prSet presAssocID="{20BB9E2B-77D7-4CB1-98E8-9D4EE78F1DC3}" presName="childShp" presStyleLbl="bgAccFollowNode1" presStyleIdx="4" presStyleCnt="7" custScaleX="118127" custScaleY="130324" custLinFactY="81624" custLinFactNeighborX="-103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E1F02FE-43F8-4347-A17F-221EB07537D5}" type="pres">
      <dgm:prSet presAssocID="{D6C7A2F5-5601-4243-8253-219B202349DA}" presName="spacing" presStyleCnt="0"/>
      <dgm:spPr/>
    </dgm:pt>
    <dgm:pt modelId="{B089A642-F7F4-4D86-A7F1-ED6EF57E21F2}" type="pres">
      <dgm:prSet presAssocID="{D064F30A-ADBE-4DA8-AD41-9F0AF514F5DE}" presName="linNode" presStyleCnt="0"/>
      <dgm:spPr/>
    </dgm:pt>
    <dgm:pt modelId="{BED44F6A-0DB8-4B69-9396-62B1D54C3758}" type="pres">
      <dgm:prSet presAssocID="{D064F30A-ADBE-4DA8-AD41-9F0AF514F5DE}" presName="parentShp" presStyleLbl="node1" presStyleIdx="5" presStyleCnt="7" custScaleX="70157" custLinFactY="84501" custLinFactNeighborX="-78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148355-16B1-4097-B3D8-30ECD6899260}" type="pres">
      <dgm:prSet presAssocID="{D064F30A-ADBE-4DA8-AD41-9F0AF514F5DE}" presName="childShp" presStyleLbl="bgAccFollowNode1" presStyleIdx="5" presStyleCnt="7" custScaleX="125116" custLinFactY="92487" custLinFactNeighborX="155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CC166B6-1946-43AD-92AA-FD284A9B90EC}" type="pres">
      <dgm:prSet presAssocID="{4F8A9FAE-B3F9-4441-913F-EE440EF2C74C}" presName="spacing" presStyleCnt="0"/>
      <dgm:spPr/>
    </dgm:pt>
    <dgm:pt modelId="{A6FB2EA0-BCD4-4D9F-9ECD-EEF0A9C4978E}" type="pres">
      <dgm:prSet presAssocID="{D3FE1E28-B90C-49DC-A922-36531BB7FE6A}" presName="linNode" presStyleCnt="0"/>
      <dgm:spPr/>
    </dgm:pt>
    <dgm:pt modelId="{D62F21C7-9180-4F99-A530-EF585AFA5347}" type="pres">
      <dgm:prSet presAssocID="{D3FE1E28-B90C-49DC-A922-36531BB7FE6A}" presName="parentShp" presStyleLbl="node1" presStyleIdx="6" presStyleCnt="7" custScaleX="70157" custScaleY="211022" custLinFactY="-400000" custLinFactNeighborX="-1544" custLinFactNeighborY="-45647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1BBEA1-B268-44DE-B322-7FD1BD03A755}" type="pres">
      <dgm:prSet presAssocID="{D3FE1E28-B90C-49DC-A922-36531BB7FE6A}" presName="childShp" presStyleLbl="bgAccFollowNode1" presStyleIdx="6" presStyleCnt="7" custScaleX="121355" custScaleY="195347" custLinFactY="-400000" custLinFactNeighborX="1875" custLinFactNeighborY="-4409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1891D75-ADFA-4A22-99BD-BDAF07EE95C7}" type="presOf" srcId="{4F143EA2-4D6F-4619-AC55-9C21281E2262}" destId="{E81C8622-F223-4923-97DA-2EA1E52A6AA3}" srcOrd="0" destOrd="0" presId="urn:microsoft.com/office/officeart/2005/8/layout/vList6"/>
    <dgm:cxn modelId="{E764D558-2676-4597-AC96-54BE02BA1A2C}" srcId="{4F143EA2-4D6F-4619-AC55-9C21281E2262}" destId="{49896242-6AB3-4829-835C-BEDB88669251}" srcOrd="0" destOrd="0" parTransId="{2BD8C764-8C61-4BF0-85D0-90B8FF250A9A}" sibTransId="{904C8B9C-B607-404B-B735-FFD7CFA0EF5F}"/>
    <dgm:cxn modelId="{AFD84000-BCAA-4191-92FE-13CB4F531146}" srcId="{4F143EA2-4D6F-4619-AC55-9C21281E2262}" destId="{CBA4639C-97A3-4293-AAAD-B8A8C88BEF48}" srcOrd="2" destOrd="0" parTransId="{BF49184D-4C0D-440E-B851-39DD65648A86}" sibTransId="{8BFF3084-E731-41F5-B155-2876AE701F10}"/>
    <dgm:cxn modelId="{AD79358E-0183-4531-B8BB-49509F59BAF4}" srcId="{D3FE1E28-B90C-49DC-A922-36531BB7FE6A}" destId="{F9AD9823-5CE1-4C18-B75E-F3F60559488E}" srcOrd="0" destOrd="0" parTransId="{8B717D51-89D6-4966-ACBA-74A56FEEB1C2}" sibTransId="{DAE8AB2E-75AF-42AB-AE2A-FA00EBCE8EF0}"/>
    <dgm:cxn modelId="{42343131-DADC-4B65-A34A-EFF2AACB37A5}" type="presOf" srcId="{15AE49DF-53DA-4B8A-8A5D-5D381F222F88}" destId="{E11BBEA1-B268-44DE-B322-7FD1BD03A755}" srcOrd="0" destOrd="3" presId="urn:microsoft.com/office/officeart/2005/8/layout/vList6"/>
    <dgm:cxn modelId="{1B25A79D-E92A-4B42-B235-57F0D23EA0AE}" srcId="{7B0302F1-5C16-4334-89A8-E105257C0668}" destId="{3F9D25E4-54D9-4B80-9895-D60C1A83A18E}" srcOrd="1" destOrd="0" parTransId="{7F98CEC3-DF4E-45BA-A15C-87E8A5948A9F}" sibTransId="{3C0507DF-B1B9-414B-86F9-8D148B427521}"/>
    <dgm:cxn modelId="{64F2A5AD-9B98-4A9D-804A-A6EC0A84DC6B}" type="presOf" srcId="{8FEC4135-3E9F-4DA9-990A-27628E6F86BE}" destId="{47148355-16B1-4097-B3D8-30ECD6899260}" srcOrd="0" destOrd="0" presId="urn:microsoft.com/office/officeart/2005/8/layout/vList6"/>
    <dgm:cxn modelId="{56AB38B5-1852-4AFA-9B55-9E5BB7D9DE36}" srcId="{49896242-6AB3-4829-835C-BEDB88669251}" destId="{9B59FCF0-2E38-4D42-8389-EE83627412C1}" srcOrd="0" destOrd="0" parTransId="{90F05899-7A85-4984-A67E-0EF7F1434E45}" sibTransId="{895E383E-AB91-46E2-B909-60BFB59B6F3F}"/>
    <dgm:cxn modelId="{3B322DCF-CA43-47EA-8BFF-A83097E5D591}" type="presOf" srcId="{24CA9D1D-B390-40FB-847F-C0F347E6D1CB}" destId="{B60049DC-C6E0-4173-A15B-E8E7139595DC}" srcOrd="0" destOrd="1" presId="urn:microsoft.com/office/officeart/2005/8/layout/vList6"/>
    <dgm:cxn modelId="{839BF62D-6541-465B-A695-F9E9FE75BDD4}" srcId="{CBA4639C-97A3-4293-AAAD-B8A8C88BEF48}" destId="{0346EECE-9626-4DE0-A323-ACD20770E9B1}" srcOrd="2" destOrd="0" parTransId="{5F323A45-4FE6-4864-A3AC-A62E6EB5DBEF}" sibTransId="{13455D2D-8F42-42D7-B18F-FDEF449C4BB4}"/>
    <dgm:cxn modelId="{B75F062D-E637-491F-8BF7-59CE41796862}" srcId="{49896242-6AB3-4829-835C-BEDB88669251}" destId="{4588D77B-4886-4823-B582-DCEB1F05F6E0}" srcOrd="2" destOrd="0" parTransId="{A68420B8-9E3D-42EA-892F-ACEE94DCCC97}" sibTransId="{40827168-69E5-4D03-8764-86420B0DD683}"/>
    <dgm:cxn modelId="{19D46A8A-BDA7-4AA1-B551-6E88926E45D8}" srcId="{7B0302F1-5C16-4334-89A8-E105257C0668}" destId="{C8CC01D1-530A-413C-B8DE-A71B09168E1D}" srcOrd="0" destOrd="0" parTransId="{A5259D69-EFE8-4226-853F-241644A4FE79}" sibTransId="{58D53D29-2076-4069-9865-FCF10CDEAEFA}"/>
    <dgm:cxn modelId="{21E43503-391C-4BB1-9DA8-13D81E0894F3}" type="presOf" srcId="{4588D77B-4886-4823-B582-DCEB1F05F6E0}" destId="{B60049DC-C6E0-4173-A15B-E8E7139595DC}" srcOrd="0" destOrd="2" presId="urn:microsoft.com/office/officeart/2005/8/layout/vList6"/>
    <dgm:cxn modelId="{37BE5777-4293-4764-B7F4-FF172FB90F24}" srcId="{4F143EA2-4D6F-4619-AC55-9C21281E2262}" destId="{7B0302F1-5C16-4334-89A8-E105257C0668}" srcOrd="3" destOrd="0" parTransId="{5642290A-E0F5-4A4D-8A5B-721ED6DDB86E}" sibTransId="{2B751C3C-8D91-41A3-A6A8-38CFC6160CF6}"/>
    <dgm:cxn modelId="{6A7C0168-F60D-4F8F-94FE-0DDC9491E3B7}" type="presOf" srcId="{EC879090-7D44-4616-870C-5469B59B55CC}" destId="{2AB3B579-422A-4CE1-9E70-477C58CFDE64}" srcOrd="0" destOrd="0" presId="urn:microsoft.com/office/officeart/2005/8/layout/vList6"/>
    <dgm:cxn modelId="{BC9E0F87-A7BB-40A5-A45F-3ACB3EDC2C7E}" type="presOf" srcId="{2B603E65-E710-4074-B112-B42D23FFAC28}" destId="{47148355-16B1-4097-B3D8-30ECD6899260}" srcOrd="0" destOrd="1" presId="urn:microsoft.com/office/officeart/2005/8/layout/vList6"/>
    <dgm:cxn modelId="{71F096F5-2C48-4EA0-8402-7791B37F0F3F}" type="presOf" srcId="{9B59FCF0-2E38-4D42-8389-EE83627412C1}" destId="{B60049DC-C6E0-4173-A15B-E8E7139595DC}" srcOrd="0" destOrd="0" presId="urn:microsoft.com/office/officeart/2005/8/layout/vList6"/>
    <dgm:cxn modelId="{3BB24095-72CF-4A58-9647-BB5F9EF1D726}" type="presOf" srcId="{1B0AE346-5412-434D-8693-C4C6A650167B}" destId="{52457D0A-F0E6-46C9-BA7B-C5EAFB2F9511}" srcOrd="0" destOrd="0" presId="urn:microsoft.com/office/officeart/2005/8/layout/vList6"/>
    <dgm:cxn modelId="{6E3A06A4-52A8-471E-AA64-AC7BB75D0C7A}" srcId="{4F143EA2-4D6F-4619-AC55-9C21281E2262}" destId="{20BB9E2B-77D7-4CB1-98E8-9D4EE78F1DC3}" srcOrd="4" destOrd="0" parTransId="{6061E1A8-417B-42EE-8FC0-F1D5EA8447C4}" sibTransId="{D6C7A2F5-5601-4243-8253-219B202349DA}"/>
    <dgm:cxn modelId="{DE337CAA-1E3B-453E-86DB-CBE295475649}" type="presOf" srcId="{15016EA0-AF07-4447-AF5D-659F2C86EB9E}" destId="{2AB3B579-422A-4CE1-9E70-477C58CFDE64}" srcOrd="0" destOrd="1" presId="urn:microsoft.com/office/officeart/2005/8/layout/vList6"/>
    <dgm:cxn modelId="{C144546A-AD32-4C32-B4EF-B694FECF16D4}" srcId="{1B0AE346-5412-434D-8693-C4C6A650167B}" destId="{BB0E83F9-D0AA-4326-A170-B6454298EBD1}" srcOrd="2" destOrd="0" parTransId="{D020AC98-CCB7-46B7-B300-1A9909408870}" sibTransId="{9043CC4E-9319-4507-A80E-4473C547CCF5}"/>
    <dgm:cxn modelId="{675DC3F7-A9DD-401F-A5BD-92F96A5AD56D}" type="presOf" srcId="{CBA4639C-97A3-4293-AAAD-B8A8C88BEF48}" destId="{3ED914A5-6439-4E29-AFF3-F38716B96729}" srcOrd="0" destOrd="0" presId="urn:microsoft.com/office/officeart/2005/8/layout/vList6"/>
    <dgm:cxn modelId="{9F8E5977-49B1-4DDF-A93B-30429F910FBA}" type="presOf" srcId="{34AD6A0A-CFCC-42C6-9699-700409E351FB}" destId="{E11BBEA1-B268-44DE-B322-7FD1BD03A755}" srcOrd="0" destOrd="1" presId="urn:microsoft.com/office/officeart/2005/8/layout/vList6"/>
    <dgm:cxn modelId="{E78F8F5E-B488-4A83-8C7A-C00653CC1A70}" type="presOf" srcId="{F9AD9823-5CE1-4C18-B75E-F3F60559488E}" destId="{E11BBEA1-B268-44DE-B322-7FD1BD03A755}" srcOrd="0" destOrd="0" presId="urn:microsoft.com/office/officeart/2005/8/layout/vList6"/>
    <dgm:cxn modelId="{53C9ED46-55DB-46EB-9ED3-4C5B48E4BE99}" srcId="{20BB9E2B-77D7-4CB1-98E8-9D4EE78F1DC3}" destId="{FDA3B8BE-F806-4754-9521-5FA6A4B4F591}" srcOrd="3" destOrd="0" parTransId="{2657A256-0282-4E18-8990-9E5F6B67F0FF}" sibTransId="{805142A9-4877-41FA-B727-FFAD7D28D14E}"/>
    <dgm:cxn modelId="{3D8047FA-53EB-45C2-AA9D-5013CB767DF7}" srcId="{49896242-6AB3-4829-835C-BEDB88669251}" destId="{24CA9D1D-B390-40FB-847F-C0F347E6D1CB}" srcOrd="1" destOrd="0" parTransId="{70161A12-0088-461C-96E5-67284A655CEB}" sibTransId="{ADCD2A74-2F87-4E0D-8E99-2B945DE71A70}"/>
    <dgm:cxn modelId="{011BEFE7-46D5-4935-B2E9-28302CFC1394}" type="presOf" srcId="{388FD57D-FB04-4117-8670-8D203ADD654B}" destId="{2AB3B579-422A-4CE1-9E70-477C58CFDE64}" srcOrd="0" destOrd="2" presId="urn:microsoft.com/office/officeart/2005/8/layout/vList6"/>
    <dgm:cxn modelId="{5BA9EFE8-EA2E-4DCD-BAD3-3ABE936D1A8E}" srcId="{D3FE1E28-B90C-49DC-A922-36531BB7FE6A}" destId="{15AE49DF-53DA-4B8A-8A5D-5D381F222F88}" srcOrd="3" destOrd="0" parTransId="{6978DC4F-CCF8-4F1D-A548-C338A9724A1A}" sibTransId="{505621FD-28F3-4A0F-8D40-EB9B5FB5BB23}"/>
    <dgm:cxn modelId="{53F43ADD-4088-40CE-96C5-AEBE795D61E8}" srcId="{4F143EA2-4D6F-4619-AC55-9C21281E2262}" destId="{D064F30A-ADBE-4DA8-AD41-9F0AF514F5DE}" srcOrd="5" destOrd="0" parTransId="{01908027-3064-4CF8-A46D-7BE6C5DC9F4D}" sibTransId="{4F8A9FAE-B3F9-4441-913F-EE440EF2C74C}"/>
    <dgm:cxn modelId="{86F1EECB-8F4B-48FB-83EF-4F9F1357141C}" srcId="{D3FE1E28-B90C-49DC-A922-36531BB7FE6A}" destId="{33FB403C-2806-49AD-99A4-EF2142F4CD73}" srcOrd="4" destOrd="0" parTransId="{A6709F34-022F-4340-8551-9F604BC8032E}" sibTransId="{6C549D73-985E-4DBC-998D-2A9F3B6B642B}"/>
    <dgm:cxn modelId="{496EF70D-36E2-4DE5-874D-CA15E98FFDB3}" type="presOf" srcId="{33FB403C-2806-49AD-99A4-EF2142F4CD73}" destId="{E11BBEA1-B268-44DE-B322-7FD1BD03A755}" srcOrd="0" destOrd="4" presId="urn:microsoft.com/office/officeart/2005/8/layout/vList6"/>
    <dgm:cxn modelId="{CA5005B0-2C11-4898-A3ED-EDC3E135DCBD}" srcId="{4F143EA2-4D6F-4619-AC55-9C21281E2262}" destId="{D3FE1E28-B90C-49DC-A922-36531BB7FE6A}" srcOrd="6" destOrd="0" parTransId="{D4CA43CA-4378-4B8D-A847-0987B7CA6AA2}" sibTransId="{ED12A971-0ECB-4F2B-935E-2114394DA770}"/>
    <dgm:cxn modelId="{165E3A71-CC92-4DED-8776-00BA9A7C560E}" type="presOf" srcId="{D3FE1E28-B90C-49DC-A922-36531BB7FE6A}" destId="{D62F21C7-9180-4F99-A530-EF585AFA5347}" srcOrd="0" destOrd="0" presId="urn:microsoft.com/office/officeart/2005/8/layout/vList6"/>
    <dgm:cxn modelId="{E47FAD13-0094-44B0-9BC3-39F6CCFB5AB1}" type="presOf" srcId="{7B0302F1-5C16-4334-89A8-E105257C0668}" destId="{D46FBFF2-5516-48E4-9AA7-AEAA300FC7A4}" srcOrd="0" destOrd="0" presId="urn:microsoft.com/office/officeart/2005/8/layout/vList6"/>
    <dgm:cxn modelId="{300A75DB-E2C3-4A90-BBA2-B400DAC028EB}" srcId="{20BB9E2B-77D7-4CB1-98E8-9D4EE78F1DC3}" destId="{EC879090-7D44-4616-870C-5469B59B55CC}" srcOrd="0" destOrd="0" parTransId="{28389E59-8706-45D2-91C0-E267950B4566}" sibTransId="{44BC1689-9A3A-4C6B-B76E-394C617AA2C7}"/>
    <dgm:cxn modelId="{51D11385-8D40-4A8B-BF24-E4F5E62E94EA}" srcId="{D064F30A-ADBE-4DA8-AD41-9F0AF514F5DE}" destId="{2B603E65-E710-4074-B112-B42D23FFAC28}" srcOrd="1" destOrd="0" parTransId="{DFD29B2B-7430-42ED-A528-7726601C57AF}" sibTransId="{6E2B7634-E04F-4DD6-BBEB-04CE8C62B56F}"/>
    <dgm:cxn modelId="{6C291E9E-CA64-4B90-AFD7-93B4AE5813D3}" srcId="{4F143EA2-4D6F-4619-AC55-9C21281E2262}" destId="{1B0AE346-5412-434D-8693-C4C6A650167B}" srcOrd="1" destOrd="0" parTransId="{F824EEB5-EDE1-46F7-9875-AC06F731C3E5}" sibTransId="{D5E96A5C-E66F-43CC-868A-E498A4D6B5EB}"/>
    <dgm:cxn modelId="{25869D44-DCB7-44B3-8AB1-5655E15FD2A7}" srcId="{1B0AE346-5412-434D-8693-C4C6A650167B}" destId="{5B964448-A695-45F6-A214-EE794E0A7347}" srcOrd="3" destOrd="0" parTransId="{F58A409D-7883-4E78-95DB-1BC307E92027}" sibTransId="{978CCF4E-8D0D-4C3B-A521-3BCA3669498E}"/>
    <dgm:cxn modelId="{7F39C30F-488B-4FA0-9118-58B73BBFB1B4}" type="presOf" srcId="{1CE194A0-07F0-4DEF-BA50-4FE2B1B5DF7A}" destId="{AA7EF600-600D-4C17-9C4C-2F1900016CD1}" srcOrd="0" destOrd="1" presId="urn:microsoft.com/office/officeart/2005/8/layout/vList6"/>
    <dgm:cxn modelId="{1D8D079C-435C-4FC0-A9BC-6CF65E7034B8}" type="presOf" srcId="{0346EECE-9626-4DE0-A323-ACD20770E9B1}" destId="{F2902B71-B14C-4272-9885-6D10C8AD9F1B}" srcOrd="0" destOrd="2" presId="urn:microsoft.com/office/officeart/2005/8/layout/vList6"/>
    <dgm:cxn modelId="{90D7FF5C-9A9F-4EC9-8C76-3D8126A29AC0}" type="presOf" srcId="{14CF580C-DDCD-449E-945A-67638E4D6F1B}" destId="{AA7EF600-600D-4C17-9C4C-2F1900016CD1}" srcOrd="0" destOrd="0" presId="urn:microsoft.com/office/officeart/2005/8/layout/vList6"/>
    <dgm:cxn modelId="{9E5FD779-FEBB-4275-8665-798DF87F62E7}" srcId="{D064F30A-ADBE-4DA8-AD41-9F0AF514F5DE}" destId="{8FEC4135-3E9F-4DA9-990A-27628E6F86BE}" srcOrd="0" destOrd="0" parTransId="{0BB931D6-7F51-4125-91B2-247BC3C24658}" sibTransId="{6355B986-59A5-4D48-9A5A-CC65A6EA9736}"/>
    <dgm:cxn modelId="{92D2C79C-B97C-4A63-99B0-1E360F98CBAB}" type="presOf" srcId="{20BB9E2B-77D7-4CB1-98E8-9D4EE78F1DC3}" destId="{DFA2EC5B-0E90-42C0-920F-A7119C439957}" srcOrd="0" destOrd="0" presId="urn:microsoft.com/office/officeart/2005/8/layout/vList6"/>
    <dgm:cxn modelId="{C6F07763-FFBA-46DB-985B-5568C2E95267}" srcId="{CBA4639C-97A3-4293-AAAD-B8A8C88BEF48}" destId="{E270EAE1-D1C2-4C2E-A426-0DB7571B911C}" srcOrd="0" destOrd="0" parTransId="{A3F820C7-BFDC-4F91-BE99-C3BD6BBB3E1B}" sibTransId="{4D9105FB-F865-489C-88D3-29A7E18D8AB7}"/>
    <dgm:cxn modelId="{899D8345-2C4D-41D1-987E-24EFE81F6E6A}" type="presOf" srcId="{FDA3B8BE-F806-4754-9521-5FA6A4B4F591}" destId="{2AB3B579-422A-4CE1-9E70-477C58CFDE64}" srcOrd="0" destOrd="3" presId="urn:microsoft.com/office/officeart/2005/8/layout/vList6"/>
    <dgm:cxn modelId="{6A830388-8E42-4B74-B02F-D8561ED4908E}" srcId="{1B0AE346-5412-434D-8693-C4C6A650167B}" destId="{14CF580C-DDCD-449E-945A-67638E4D6F1B}" srcOrd="0" destOrd="0" parTransId="{418BEC49-BFC4-4486-8A19-1476C83E3A73}" sibTransId="{406119A9-57D2-4717-A68D-30847B98D7E5}"/>
    <dgm:cxn modelId="{0EC30A87-3F16-4E5F-BFB0-C57E4697B401}" type="presOf" srcId="{C8CC01D1-530A-413C-B8DE-A71B09168E1D}" destId="{50F54D16-3578-4CD0-B9C3-D145C99E194D}" srcOrd="0" destOrd="0" presId="urn:microsoft.com/office/officeart/2005/8/layout/vList6"/>
    <dgm:cxn modelId="{5DF7E5AC-7962-429B-A096-C35FF737BC97}" srcId="{D3FE1E28-B90C-49DC-A922-36531BB7FE6A}" destId="{34AD6A0A-CFCC-42C6-9699-700409E351FB}" srcOrd="1" destOrd="0" parTransId="{BE645B52-6BE9-4673-A836-0C8B08BB986F}" sibTransId="{C05D07C7-707A-49E2-AAFE-4313CBD96963}"/>
    <dgm:cxn modelId="{F3D66803-D424-441A-9D39-FA0A6AB8991E}" srcId="{D3FE1E28-B90C-49DC-A922-36531BB7FE6A}" destId="{8E45CE9B-7585-4CE0-A474-1E86D65EA229}" srcOrd="2" destOrd="0" parTransId="{8CF34B1F-B668-4645-9732-91174F263FF6}" sibTransId="{8C2CA338-9350-410A-8B79-87320A89B253}"/>
    <dgm:cxn modelId="{F00C9B2F-6DDE-4E65-9962-C4029FF5E9AC}" type="presOf" srcId="{D064F30A-ADBE-4DA8-AD41-9F0AF514F5DE}" destId="{BED44F6A-0DB8-4B69-9396-62B1D54C3758}" srcOrd="0" destOrd="0" presId="urn:microsoft.com/office/officeart/2005/8/layout/vList6"/>
    <dgm:cxn modelId="{57327E88-6602-4C6F-BD80-7C2648347885}" type="presOf" srcId="{BB0E83F9-D0AA-4326-A170-B6454298EBD1}" destId="{AA7EF600-600D-4C17-9C4C-2F1900016CD1}" srcOrd="0" destOrd="2" presId="urn:microsoft.com/office/officeart/2005/8/layout/vList6"/>
    <dgm:cxn modelId="{5B444C3A-D790-4CCC-9518-C18E1814AA1F}" srcId="{20BB9E2B-77D7-4CB1-98E8-9D4EE78F1DC3}" destId="{15016EA0-AF07-4447-AF5D-659F2C86EB9E}" srcOrd="1" destOrd="0" parTransId="{7BBED3FA-DBA8-4751-83F2-2A8FD99CC505}" sibTransId="{E3FA13EA-90EA-4122-9EAC-50E956206A47}"/>
    <dgm:cxn modelId="{87FC825B-C184-4C89-AE1C-10840657FEA0}" type="presOf" srcId="{E270EAE1-D1C2-4C2E-A426-0DB7571B911C}" destId="{F2902B71-B14C-4272-9885-6D10C8AD9F1B}" srcOrd="0" destOrd="0" presId="urn:microsoft.com/office/officeart/2005/8/layout/vList6"/>
    <dgm:cxn modelId="{854E7EC4-7D43-48DC-B4BB-440C9B0F2C1C}" srcId="{1B0AE346-5412-434D-8693-C4C6A650167B}" destId="{1CE194A0-07F0-4DEF-BA50-4FE2B1B5DF7A}" srcOrd="1" destOrd="0" parTransId="{39CE5301-2EA1-44A2-AEBD-28FE5ACC4E47}" sibTransId="{2DB551CA-FFB0-4FDD-91CB-A6AB546E3FC7}"/>
    <dgm:cxn modelId="{1B19DFE1-49FF-48F2-9D97-7A6AE49F5DAD}" type="presOf" srcId="{3F9D25E4-54D9-4B80-9895-D60C1A83A18E}" destId="{50F54D16-3578-4CD0-B9C3-D145C99E194D}" srcOrd="0" destOrd="1" presId="urn:microsoft.com/office/officeart/2005/8/layout/vList6"/>
    <dgm:cxn modelId="{B7DD81AF-9142-4E85-8257-F26D11A36879}" type="presOf" srcId="{5B964448-A695-45F6-A214-EE794E0A7347}" destId="{AA7EF600-600D-4C17-9C4C-2F1900016CD1}" srcOrd="0" destOrd="3" presId="urn:microsoft.com/office/officeart/2005/8/layout/vList6"/>
    <dgm:cxn modelId="{25E8B422-9A40-49F0-968A-C28B4FF8B1A9}" type="presOf" srcId="{4818E27F-B7F9-490F-948A-1F1045DF3B1C}" destId="{F2902B71-B14C-4272-9885-6D10C8AD9F1B}" srcOrd="0" destOrd="1" presId="urn:microsoft.com/office/officeart/2005/8/layout/vList6"/>
    <dgm:cxn modelId="{126F2D66-1075-407E-9666-DDC981F9B471}" srcId="{CBA4639C-97A3-4293-AAAD-B8A8C88BEF48}" destId="{4818E27F-B7F9-490F-948A-1F1045DF3B1C}" srcOrd="1" destOrd="0" parTransId="{92C30EFA-BDEC-4C31-849C-A335465E4C16}" sibTransId="{53C1F1AA-155A-45BC-8BAA-33CDC732560B}"/>
    <dgm:cxn modelId="{5D8D8857-A77E-4333-B934-80B6C4D9ABB7}" srcId="{20BB9E2B-77D7-4CB1-98E8-9D4EE78F1DC3}" destId="{388FD57D-FB04-4117-8670-8D203ADD654B}" srcOrd="2" destOrd="0" parTransId="{2D3A32E3-FDF7-4A11-92EB-118ED20D6482}" sibTransId="{BD2E9A82-0F8A-4E20-BE8D-50120A3A803D}"/>
    <dgm:cxn modelId="{756E67D3-22B0-4E41-ACA5-0AA4BB782DB0}" type="presOf" srcId="{49896242-6AB3-4829-835C-BEDB88669251}" destId="{A5B4A5F5-A7D5-4E16-AB59-569963E38673}" srcOrd="0" destOrd="0" presId="urn:microsoft.com/office/officeart/2005/8/layout/vList6"/>
    <dgm:cxn modelId="{CA4D1E4D-6481-4C56-AAE9-6B84943387C5}" type="presOf" srcId="{8E45CE9B-7585-4CE0-A474-1E86D65EA229}" destId="{E11BBEA1-B268-44DE-B322-7FD1BD03A755}" srcOrd="0" destOrd="2" presId="urn:microsoft.com/office/officeart/2005/8/layout/vList6"/>
    <dgm:cxn modelId="{119FC59D-2718-4FA1-BB90-3077E507D6E9}" type="presParOf" srcId="{E81C8622-F223-4923-97DA-2EA1E52A6AA3}" destId="{04A4235B-46B8-4076-AB68-1243BE20D077}" srcOrd="0" destOrd="0" presId="urn:microsoft.com/office/officeart/2005/8/layout/vList6"/>
    <dgm:cxn modelId="{8A0BC6E1-D5AA-43BF-89E5-C010B6F4970D}" type="presParOf" srcId="{04A4235B-46B8-4076-AB68-1243BE20D077}" destId="{A5B4A5F5-A7D5-4E16-AB59-569963E38673}" srcOrd="0" destOrd="0" presId="urn:microsoft.com/office/officeart/2005/8/layout/vList6"/>
    <dgm:cxn modelId="{9F491911-A351-4DA6-A9D1-6BC4320B6522}" type="presParOf" srcId="{04A4235B-46B8-4076-AB68-1243BE20D077}" destId="{B60049DC-C6E0-4173-A15B-E8E7139595DC}" srcOrd="1" destOrd="0" presId="urn:microsoft.com/office/officeart/2005/8/layout/vList6"/>
    <dgm:cxn modelId="{083DB047-252E-412B-905F-0357E4B99EA4}" type="presParOf" srcId="{E81C8622-F223-4923-97DA-2EA1E52A6AA3}" destId="{73676EF6-DF8D-46A8-A902-1891F053C493}" srcOrd="1" destOrd="0" presId="urn:microsoft.com/office/officeart/2005/8/layout/vList6"/>
    <dgm:cxn modelId="{5B2558C2-5D90-43BF-816C-69BD4B410FB2}" type="presParOf" srcId="{E81C8622-F223-4923-97DA-2EA1E52A6AA3}" destId="{24E7C18C-378B-4F95-B57F-96E9AA0771F5}" srcOrd="2" destOrd="0" presId="urn:microsoft.com/office/officeart/2005/8/layout/vList6"/>
    <dgm:cxn modelId="{4F51B91C-9650-46E5-BF77-CBA322C4FAC3}" type="presParOf" srcId="{24E7C18C-378B-4F95-B57F-96E9AA0771F5}" destId="{52457D0A-F0E6-46C9-BA7B-C5EAFB2F9511}" srcOrd="0" destOrd="0" presId="urn:microsoft.com/office/officeart/2005/8/layout/vList6"/>
    <dgm:cxn modelId="{93867B8A-7273-4B20-8B1E-354627B96235}" type="presParOf" srcId="{24E7C18C-378B-4F95-B57F-96E9AA0771F5}" destId="{AA7EF600-600D-4C17-9C4C-2F1900016CD1}" srcOrd="1" destOrd="0" presId="urn:microsoft.com/office/officeart/2005/8/layout/vList6"/>
    <dgm:cxn modelId="{1BEFC591-F225-43C6-A199-3AFEBBDA6A6B}" type="presParOf" srcId="{E81C8622-F223-4923-97DA-2EA1E52A6AA3}" destId="{A6D8618D-A422-4A80-8FDC-FF23361654DC}" srcOrd="3" destOrd="0" presId="urn:microsoft.com/office/officeart/2005/8/layout/vList6"/>
    <dgm:cxn modelId="{F22FD96B-83CB-4611-A624-71FCB86CDDBC}" type="presParOf" srcId="{E81C8622-F223-4923-97DA-2EA1E52A6AA3}" destId="{EE52771F-4DC4-42E2-91BB-01ACB8A7B857}" srcOrd="4" destOrd="0" presId="urn:microsoft.com/office/officeart/2005/8/layout/vList6"/>
    <dgm:cxn modelId="{D1F33D4E-E4F5-4DCC-A796-90766750866D}" type="presParOf" srcId="{EE52771F-4DC4-42E2-91BB-01ACB8A7B857}" destId="{3ED914A5-6439-4E29-AFF3-F38716B96729}" srcOrd="0" destOrd="0" presId="urn:microsoft.com/office/officeart/2005/8/layout/vList6"/>
    <dgm:cxn modelId="{05A41DDC-8701-4054-97CA-4EFC600EEF78}" type="presParOf" srcId="{EE52771F-4DC4-42E2-91BB-01ACB8A7B857}" destId="{F2902B71-B14C-4272-9885-6D10C8AD9F1B}" srcOrd="1" destOrd="0" presId="urn:microsoft.com/office/officeart/2005/8/layout/vList6"/>
    <dgm:cxn modelId="{23445163-1299-40DA-931C-4BA1A80553AB}" type="presParOf" srcId="{E81C8622-F223-4923-97DA-2EA1E52A6AA3}" destId="{76DAAA92-5A7E-4AB3-A5A8-0509BDF0FD1C}" srcOrd="5" destOrd="0" presId="urn:microsoft.com/office/officeart/2005/8/layout/vList6"/>
    <dgm:cxn modelId="{A4F487F9-DB79-4C9F-938E-9BAC40A72AB2}" type="presParOf" srcId="{E81C8622-F223-4923-97DA-2EA1E52A6AA3}" destId="{BBEFC4E9-BE8F-4660-9F48-3418C6BC5065}" srcOrd="6" destOrd="0" presId="urn:microsoft.com/office/officeart/2005/8/layout/vList6"/>
    <dgm:cxn modelId="{A7B595B1-D00D-4F2D-921F-362F1D2EA125}" type="presParOf" srcId="{BBEFC4E9-BE8F-4660-9F48-3418C6BC5065}" destId="{D46FBFF2-5516-48E4-9AA7-AEAA300FC7A4}" srcOrd="0" destOrd="0" presId="urn:microsoft.com/office/officeart/2005/8/layout/vList6"/>
    <dgm:cxn modelId="{927C1202-F53B-4660-B67D-47587DB33CA8}" type="presParOf" srcId="{BBEFC4E9-BE8F-4660-9F48-3418C6BC5065}" destId="{50F54D16-3578-4CD0-B9C3-D145C99E194D}" srcOrd="1" destOrd="0" presId="urn:microsoft.com/office/officeart/2005/8/layout/vList6"/>
    <dgm:cxn modelId="{8523A099-080A-4CF1-8E7A-359BD7821575}" type="presParOf" srcId="{E81C8622-F223-4923-97DA-2EA1E52A6AA3}" destId="{D7768FC9-4C8B-4620-8FF6-D8D34B0A4798}" srcOrd="7" destOrd="0" presId="urn:microsoft.com/office/officeart/2005/8/layout/vList6"/>
    <dgm:cxn modelId="{B7B67838-E27D-418E-99A4-66E1AE393B20}" type="presParOf" srcId="{E81C8622-F223-4923-97DA-2EA1E52A6AA3}" destId="{78A37848-A623-40D1-A70C-9CC9B29F4E93}" srcOrd="8" destOrd="0" presId="urn:microsoft.com/office/officeart/2005/8/layout/vList6"/>
    <dgm:cxn modelId="{5C25468A-24BB-42C4-A414-AC1FEE71E8CB}" type="presParOf" srcId="{78A37848-A623-40D1-A70C-9CC9B29F4E93}" destId="{DFA2EC5B-0E90-42C0-920F-A7119C439957}" srcOrd="0" destOrd="0" presId="urn:microsoft.com/office/officeart/2005/8/layout/vList6"/>
    <dgm:cxn modelId="{683E8C26-7D5B-408E-B7F5-942F55F21C00}" type="presParOf" srcId="{78A37848-A623-40D1-A70C-9CC9B29F4E93}" destId="{2AB3B579-422A-4CE1-9E70-477C58CFDE64}" srcOrd="1" destOrd="0" presId="urn:microsoft.com/office/officeart/2005/8/layout/vList6"/>
    <dgm:cxn modelId="{6831343E-CE0F-471D-A8AB-631A3D48D5F5}" type="presParOf" srcId="{E81C8622-F223-4923-97DA-2EA1E52A6AA3}" destId="{8E1F02FE-43F8-4347-A17F-221EB07537D5}" srcOrd="9" destOrd="0" presId="urn:microsoft.com/office/officeart/2005/8/layout/vList6"/>
    <dgm:cxn modelId="{EE734A6B-E4D6-4258-803B-840AD975B01C}" type="presParOf" srcId="{E81C8622-F223-4923-97DA-2EA1E52A6AA3}" destId="{B089A642-F7F4-4D86-A7F1-ED6EF57E21F2}" srcOrd="10" destOrd="0" presId="urn:microsoft.com/office/officeart/2005/8/layout/vList6"/>
    <dgm:cxn modelId="{D2D89E9B-66B4-405B-8F3E-2A31260AA7A7}" type="presParOf" srcId="{B089A642-F7F4-4D86-A7F1-ED6EF57E21F2}" destId="{BED44F6A-0DB8-4B69-9396-62B1D54C3758}" srcOrd="0" destOrd="0" presId="urn:microsoft.com/office/officeart/2005/8/layout/vList6"/>
    <dgm:cxn modelId="{7B3EEAD7-460F-48E6-BB3A-447D53D3430E}" type="presParOf" srcId="{B089A642-F7F4-4D86-A7F1-ED6EF57E21F2}" destId="{47148355-16B1-4097-B3D8-30ECD6899260}" srcOrd="1" destOrd="0" presId="urn:microsoft.com/office/officeart/2005/8/layout/vList6"/>
    <dgm:cxn modelId="{2258112C-841C-4EFC-9197-26A012F79E76}" type="presParOf" srcId="{E81C8622-F223-4923-97DA-2EA1E52A6AA3}" destId="{8CC166B6-1946-43AD-92AA-FD284A9B90EC}" srcOrd="11" destOrd="0" presId="urn:microsoft.com/office/officeart/2005/8/layout/vList6"/>
    <dgm:cxn modelId="{B1EA0A6A-E856-405C-B14B-B0E2EDE66473}" type="presParOf" srcId="{E81C8622-F223-4923-97DA-2EA1E52A6AA3}" destId="{A6FB2EA0-BCD4-4D9F-9ECD-EEF0A9C4978E}" srcOrd="12" destOrd="0" presId="urn:microsoft.com/office/officeart/2005/8/layout/vList6"/>
    <dgm:cxn modelId="{8A792BF9-CD89-4F0F-9E1C-42236695A9EB}" type="presParOf" srcId="{A6FB2EA0-BCD4-4D9F-9ECD-EEF0A9C4978E}" destId="{D62F21C7-9180-4F99-A530-EF585AFA5347}" srcOrd="0" destOrd="0" presId="urn:microsoft.com/office/officeart/2005/8/layout/vList6"/>
    <dgm:cxn modelId="{2479A9D9-57E7-42A3-9443-C8B6424556A0}" type="presParOf" srcId="{A6FB2EA0-BCD4-4D9F-9ECD-EEF0A9C4978E}" destId="{E11BBEA1-B268-44DE-B322-7FD1BD03A755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293F5A-FF59-40C4-A5F4-A289F85F95E5}" type="datetimeFigureOut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84DD2-4CD1-4DE1-86DE-45FDEC8577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6464484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48" y="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/>
          <a:lstStyle>
            <a:lvl1pPr algn="r">
              <a:defRPr sz="1200"/>
            </a:lvl1pPr>
          </a:lstStyle>
          <a:p>
            <a:pPr>
              <a:defRPr/>
            </a:pPr>
            <a:fld id="{D708C9CE-0A53-45D5-8D79-51B4C45A5C7E}" type="datetimeFigureOut">
              <a:rPr lang="ru-RU"/>
              <a:pPr>
                <a:defRPr/>
              </a:pPr>
              <a:t>19.06.2023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003425" y="744538"/>
            <a:ext cx="27908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01" tIns="45851" rIns="91701" bIns="45851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8979" y="4715390"/>
            <a:ext cx="5439719" cy="4467461"/>
          </a:xfrm>
          <a:prstGeom prst="rect">
            <a:avLst/>
          </a:prstGeom>
        </p:spPr>
        <p:txBody>
          <a:bodyPr vert="horz" lIns="91701" tIns="45851" rIns="91701" bIns="45851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48" y="9429202"/>
            <a:ext cx="2946448" cy="495858"/>
          </a:xfrm>
          <a:prstGeom prst="rect">
            <a:avLst/>
          </a:prstGeom>
        </p:spPr>
        <p:txBody>
          <a:bodyPr vert="horz" lIns="91701" tIns="45851" rIns="91701" bIns="45851" rtlCol="0" anchor="b"/>
          <a:lstStyle>
            <a:lvl1pPr algn="r">
              <a:defRPr sz="1200"/>
            </a:lvl1pPr>
          </a:lstStyle>
          <a:p>
            <a:pPr>
              <a:defRPr/>
            </a:pPr>
            <a:fld id="{DAF835A8-838C-4244-9CFE-03A87E948F1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594612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60342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B1D4A58-A18E-45D5-B5D6-76B5AD3C0B5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>
                <a:solidFill>
                  <a:prstClr val="black"/>
                </a:solidFill>
              </a:rPr>
              <a:pPr eaLnBrk="1" hangingPunct="1"/>
              <a:t>42</a:t>
            </a:fld>
            <a:endParaRPr lang="ru-RU" alt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 dirty="0"/>
          </a:p>
        </p:txBody>
      </p:sp>
      <p:sp>
        <p:nvSpPr>
          <p:cNvPr id="327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3B2D69E-7D70-4509-885A-0D30F7CEFF33}" type="slidenum">
              <a:rPr lang="ru-RU" altLang="ru-RU" smtClean="0"/>
              <a:pPr eaLnBrk="1" hangingPunct="1"/>
              <a:t>3</a:t>
            </a:fld>
            <a:endParaRPr lang="ru-RU" alt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1855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698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IT</a:t>
            </a:r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AF835A8-838C-4244-9CFE-03A87E948F10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0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dirty="0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/>
              <a:pPr eaLnBrk="1" hangingPunct="1"/>
              <a:t>32</a:t>
            </a:fld>
            <a:endParaRPr lang="ru-RU" alt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994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B1D4A58-A18E-45D5-B5D6-76B5AD3C0B5C}" type="slidenum">
              <a:rPr lang="ru-RU" altLang="ru-RU" smtClean="0"/>
              <a:pPr eaLnBrk="1" hangingPunct="1"/>
              <a:t>33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39012" indent="-284236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36942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591719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46496" indent="-227388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0127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56049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10826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65603" indent="-2273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56EC214-256A-4804-88C1-0088B9636E1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31EEE5-B086-4AD2-8DE4-18F2F5D81CB7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536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A01CB6-7FA8-46BA-B211-27AFE571DBD6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37679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D072C-53FD-4CAE-8415-8F6416CF85A8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438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226676-6325-4BA4-A62C-830B7D09A6A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8623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B9210C-E634-48C5-BE1F-DED8C38B496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38831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1C5BA5-DEC7-4883-AFE7-D6247FF526F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70694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7E6270-D8C5-4926-924A-0BAC48B7963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1412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A6F86D-938B-4246-9F5E-B3BCE838CB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2118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76E4F6-4F90-447F-A35F-377695FB3D5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43260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C42F2E-ACB2-411B-9BAF-9420F9A5647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403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423E29-FE90-4A6F-8A0C-1CB5B4F5D739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45657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E8BC0F-5CF2-4796-8D27-66869C9C6045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4781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E4E10-6E2B-4466-AB5B-F82BDBE82BF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88943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445E13-26FF-4FEB-B98F-9137E0A9D16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42480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5928C-D03C-4714-A3A7-5F6B2E2253C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408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ABB15B-BA5C-4F92-BA6D-8AAF6F3D2307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4E67C8-7D0D-4E55-95C6-EA94924DB7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0791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D66D7F-EC12-45B5-AA6C-94EF6853CBD2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2CE1F7-2A22-4DBD-A03C-AED1E05F65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181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BC1F72-2FD6-4815-8D67-DDFBC523276C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4889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0A620-EEE3-4088-8A7B-5F41F98782D2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101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B719BE-DD07-4FF3-BC78-C6371A95305D}" type="datetime1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008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CF745B-EB9A-4F76-85C2-02432A17BAC7}" type="datetime1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0537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9EB677-2205-405A-BEB2-DB0F5FE5EA22}" type="datetime1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8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814C2-5B20-432E-B16E-B1F7A526A3AE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0BDB9E-5392-4956-B2DC-E526D65377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10419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8C2D7A-80FB-4253-864A-4AB8877F18CD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2225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775FE6-6DF3-4815-9DE8-1DA55DED81C0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62408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A0FE3-974F-4B0E-AC7B-98726404712E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F6B94D-E578-468B-8150-6D411118E4E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4102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D5944-E753-4218-853C-B1FE30BA0EAD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DB277-BD8E-4414-A866-DC89C79BB7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9202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AEF62-B00A-4F75-BDA3-10A16B7728EC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D454C-C806-4DDC-99D8-31E92F5B898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82472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CC62E3-93BB-41ED-80EF-37B207339CF6}" type="datetime1">
              <a:rPr lang="ru-RU" smtClean="0"/>
              <a:t>19.06.2023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166FA-A6D6-4931-9A11-52B30F23577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030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6B8FE-8A23-4AE4-A6AC-4A149113B55E}" type="datetime1">
              <a:rPr lang="ru-RU" smtClean="0"/>
              <a:t>19.06.2023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65AF15-EC89-4629-83C5-9C724FAD17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854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5CB9F3-80FF-477F-ACE9-31ACFFF9B079}" type="datetime1">
              <a:rPr lang="ru-RU" smtClean="0"/>
              <a:t>19.06.2023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839443-D744-4CD0-865B-6A424C643B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733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A9553-5C9D-418A-A9AD-F0464086D692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379190-4C23-4797-BB85-66161AA8FE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7158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6C1E93-56E6-4FCC-98FE-03518086A938}" type="datetime1">
              <a:rPr lang="ru-RU" smtClean="0"/>
              <a:t>19.06.2023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7A0E59-2CC6-44A1-81A0-F759BF83E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3370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A8682AB-B669-448A-8CC4-B429BCB7310F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688BA78-3AEB-4325-999F-A8826D3BE5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19.06.2023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9222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342900" y="366713"/>
            <a:ext cx="61722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342900" y="2133600"/>
            <a:ext cx="6172200" cy="603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EFEBD4C-7B5C-4C34-830F-79E86B1F452D}" type="datetime1">
              <a:rPr lang="ru-RU" smtClean="0"/>
              <a:t>19.06.2023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663"/>
            <a:ext cx="21717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663"/>
            <a:ext cx="1600200" cy="4857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222945A-2F42-4E2A-AD2B-03D2252EC5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255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4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5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038"/>
            <a:ext cx="5829300" cy="1960562"/>
          </a:xfrm>
        </p:spPr>
        <p:txBody>
          <a:bodyPr/>
          <a:lstStyle/>
          <a:p>
            <a:pPr eaLnBrk="1" hangingPunct="1"/>
            <a:endParaRPr lang="ru-RU" alt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6968530" cy="9144000"/>
          </a:xfrm>
          <a:prstGeom prst="rect">
            <a:avLst/>
          </a:prstGeom>
          <a:gradFill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135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 У Н И Ц И П А Л Ь Н О Е 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 Б Р А З О В А Н И 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«А С И Н О В С К И Й  Р А Й О Н»</a:t>
            </a:r>
          </a:p>
        </p:txBody>
      </p:sp>
      <p:pic>
        <p:nvPicPr>
          <p:cNvPr id="2053" name="Picture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38" y="250825"/>
            <a:ext cx="1373187" cy="2513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Рисунок 23" descr="slide8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5508625"/>
            <a:ext cx="5165725" cy="29860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743186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611188" y="1239704"/>
            <a:ext cx="62468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Исполнение «майских» Указов  Президента Российской Федерации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215520"/>
              </p:ext>
            </p:extLst>
          </p:nvPr>
        </p:nvGraphicFramePr>
        <p:xfrm>
          <a:off x="692696" y="2555776"/>
          <a:ext cx="6121591" cy="5982384"/>
        </p:xfrm>
        <a:graphic>
          <a:graphicData uri="http://schemas.openxmlformats.org/drawingml/2006/table">
            <a:tbl>
              <a:tblPr/>
              <a:tblGrid>
                <a:gridCol w="23575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003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6580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372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275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76684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137027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Категория работников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2018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2019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37027">
                <a:tc gridSpan="6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Образование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образовательных</a:t>
                      </a: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организаций общего образования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26 355,2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27 406,8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29 499.0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33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284,0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41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140,4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0724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дошкольных образовательных организаций</a:t>
                      </a:r>
                      <a:endParaRPr kumimoji="0" lang="ru-RU" sz="13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24  990,5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25 900,1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26 660,6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27 392.0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36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177,7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549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Педагогические работники организаций дополнительного образования детей (по отрасли «Образование»)</a:t>
                      </a:r>
                      <a:endParaRPr kumimoji="0" lang="ru-RU" sz="1300" b="0" i="0" u="none" strike="noStrike" kern="1200" cap="none" spc="0" normalizeH="0" baseline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31 053,9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31 405,3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32 432,9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36 576,8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35 390,6</a:t>
                      </a:r>
                      <a:endParaRPr kumimoji="0" lang="ru-RU" sz="1200" b="0" i="0" u="none" strike="noStrike" kern="1200" cap="none" spc="0" normalizeH="0" baseline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</a:tr>
              <a:tr h="146774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kern="12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Культура</a:t>
                      </a:r>
                    </a:p>
                  </a:txBody>
                  <a:tcPr marL="91444" marR="91444" marT="45742" marB="45742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060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Работники культуры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29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023,6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29</a:t>
                      </a:r>
                      <a:r>
                        <a:rPr lang="ru-RU" sz="12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644,2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29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984,7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31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679,6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33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392,7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84148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Здравоохранение 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2121" marR="2121" marT="2121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ru-RU" sz="13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1494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300" b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Врачи и работники медицинских</a:t>
                      </a:r>
                      <a:r>
                        <a:rPr lang="ru-RU" sz="1300" b="0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организаций, имеющих высшее медицинское (фармацевтическое) или иное образование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68 250,5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70 526,8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82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294,9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75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962,1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86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241,2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5173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Средний медицинский (фармацевтический) персонал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31 096,2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30 884,6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36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741,2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33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707,3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35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343,7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453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Младший медицинский (фармацевтический) персонал</a:t>
                      </a: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30 692,2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30 570,4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32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769,1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marL="68582" marR="68582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31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703,6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33</a:t>
                      </a:r>
                      <a:r>
                        <a:rPr lang="ru-RU" sz="1200" b="0" i="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+mn-cs"/>
                        </a:rPr>
                        <a:t> 781,9</a:t>
                      </a:r>
                      <a:endParaRPr lang="ru-RU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+mn-cs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763793" y="1872570"/>
            <a:ext cx="5884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just"/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рамках реализации «майских» Указов Президента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РФ 2012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года, муниципальных «дорожных карт» 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изменений в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сфере образования и культуры повышение заработной платы работников муниципальных </a:t>
            </a:r>
            <a:r>
              <a:rPr lang="ru-RU" alt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учреждений.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916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623651" y="1115616"/>
            <a:ext cx="62468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Исполнение «майских» Указов Президента Российской Федерации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92696" y="1907704"/>
            <a:ext cx="6005742" cy="65527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«Майские» указы Президента Российской Федерации реализуются путем обеспечения достижения целевых показателей по планам мероприятий («дорожным картам»).</a:t>
            </a: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Основными показателями в части достижения целевых являются средний размер заработной платы:</a:t>
            </a:r>
          </a:p>
          <a:p>
            <a:pPr marL="171450" lvl="0" indent="-171450" algn="just">
              <a:lnSpc>
                <a:spcPct val="115000"/>
              </a:lnSpc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реальная заработная плата по крупным и средним предприятиям 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увеличилась на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9,2%;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171450" lvl="0" indent="-171450" algn="just">
              <a:lnSpc>
                <a:spcPct val="115000"/>
              </a:lnSpc>
              <a:buFont typeface="Arial" pitchFamily="34" charset="0"/>
              <a:buChar char="•"/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среднегодовой рост заработной платы с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2018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годы в сфере общего образования составил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12,01%;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дошкольного –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10,34%,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дополнительного –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3,49%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 работников культуры составил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3,59%.</a:t>
            </a:r>
            <a:endParaRPr lang="en-US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детей, охваченных образовательными программами дополнительного образования детей в общей численности детей от 5 до 18 лет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80,0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%.</a:t>
            </a: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детей, посещающих дошкольные образовательные учреждения в общей численности детей от 3 до 7 лет – 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97,6%.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детей в возрасте от 5 до 18 лет, обучающихся по дополнительным программам в сфере общего образования, составила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80,8%.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обучающихся во вторую смену в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2021-2022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учебном году составила 31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365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Коэффициент  рождаемости (число родившихся на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одну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тысячу человек)  по итогам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года составил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8,98</a:t>
            </a:r>
            <a:endParaRPr lang="ru-RU" sz="1350" dirty="0">
              <a:solidFill>
                <a:srgbClr val="C0504D">
                  <a:lumMod val="50000"/>
                </a:srgb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177800" algn="just">
              <a:lnSpc>
                <a:spcPct val="115000"/>
              </a:lnSpc>
              <a:defRPr/>
            </a:pP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деятельностью органов местного самоуправления за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 составила </a:t>
            </a:r>
            <a:r>
              <a:rPr lang="ru-RU" sz="1350" dirty="0" smtClean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48,7% </a:t>
            </a:r>
            <a:r>
              <a:rPr lang="ru-RU" sz="1350" dirty="0">
                <a:solidFill>
                  <a:srgbClr val="C0504D">
                    <a:lumMod val="50000"/>
                  </a:srgb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числа опрошенных.</a:t>
            </a:r>
          </a:p>
          <a:p>
            <a:pPr lvl="0" algn="just">
              <a:lnSpc>
                <a:spcPct val="115000"/>
              </a:lnSpc>
              <a:defRPr/>
            </a:pPr>
            <a:endParaRPr lang="ru-RU" sz="1200" dirty="0">
              <a:solidFill>
                <a:srgbClr val="C0504D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177800" algn="just">
              <a:lnSpc>
                <a:spcPct val="115000"/>
              </a:lnSpc>
              <a:defRPr/>
            </a:pPr>
            <a:endParaRPr lang="ru-RU" sz="1300" dirty="0">
              <a:solidFill>
                <a:srgbClr val="FF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65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623651" y="1115616"/>
            <a:ext cx="62468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endParaRPr lang="ru-RU" altLang="ru-RU" b="1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9392187"/>
              </p:ext>
            </p:extLst>
          </p:nvPr>
        </p:nvGraphicFramePr>
        <p:xfrm>
          <a:off x="637367" y="1514427"/>
          <a:ext cx="6237288" cy="5505845"/>
        </p:xfrm>
        <a:graphic>
          <a:graphicData uri="http://schemas.openxmlformats.org/drawingml/2006/table">
            <a:tbl>
              <a:tblPr firstRow="1" bandRow="1"/>
              <a:tblGrid>
                <a:gridCol w="142348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768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527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383523">
                <a:tc gridSpan="4"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bg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Исполнение</a:t>
                      </a:r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национальных проектов за 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 </a:t>
                      </a:r>
                      <a:r>
                        <a:rPr lang="ru-RU" sz="1300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г.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453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Национальные проект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Региональный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проект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Муниципальная программа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Бюджет проекта, млн. руб.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0AD47">
                        <a:lumMod val="40000"/>
                        <a:lumOff val="6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41123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Демография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Спорт – норма жизни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Развитие физической культуры и спорта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районе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7,2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11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l"/>
                      <a:r>
                        <a:rPr lang="ru-RU" sz="1300" kern="1200" dirty="0"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Образование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Современная школа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Развитие образования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районе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13,6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08010">
                <a:tc vMerge="1">
                  <a:txBody>
                    <a:bodyPr/>
                    <a:lstStyle/>
                    <a:p>
                      <a:pPr algn="l"/>
                      <a:endParaRPr lang="ru-RU" sz="12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Цифровая образовательная среда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1123"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Жилье и городская среда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Формирование комфортной городской среды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Формирование современной среды населенных пунктов на территории муниципального образования «Асиновский район» на 2018-2024 годы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6,35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755496"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ru-RU" sz="1200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just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Развитие коммунальной инфраструктуры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99,95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72008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Культура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Культурная среда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Развитие культуры и туризма в </a:t>
                      </a:r>
                      <a:r>
                        <a:rPr lang="ru-RU" sz="13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Асиновском</a:t>
                      </a:r>
                      <a:r>
                        <a:rPr lang="ru-RU" sz="13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районе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3,2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70AD47">
                          <a:lumMod val="60000"/>
                          <a:lumOff val="40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9" name="Picture 2" descr="Национальный проект «Образование» и федеральный проект «Цифровая  образовательная среда»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7232" y="7211743"/>
            <a:ext cx="1091854" cy="1091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НАЦПРОЕКТ &quot;ДЕМОГРАФИЯ&quot; » Осинники, официальный сайт города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2" t="35473" r="64632" b="23413"/>
          <a:stretch/>
        </p:blipFill>
        <p:spPr bwMode="auto">
          <a:xfrm>
            <a:off x="2348880" y="7191033"/>
            <a:ext cx="1269400" cy="1269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Национальный проект «Жилье и городская среда» | Администрация Московского  района г. Чебоксар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534" b="16772"/>
          <a:stretch/>
        </p:blipFill>
        <p:spPr bwMode="auto">
          <a:xfrm>
            <a:off x="4077072" y="7299022"/>
            <a:ext cx="1054248" cy="101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http://krasnokamsk.ru/upload/pages/158913/dat_158098946128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68"/>
          <a:stretch/>
        </p:blipFill>
        <p:spPr bwMode="auto">
          <a:xfrm>
            <a:off x="908720" y="7285537"/>
            <a:ext cx="1086874" cy="110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565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Заголовок 2"/>
          <p:cNvSpPr txBox="1">
            <a:spLocks/>
          </p:cNvSpPr>
          <p:nvPr/>
        </p:nvSpPr>
        <p:spPr bwMode="auto">
          <a:xfrm rot="-5400000">
            <a:off x="-3780607" y="4752206"/>
            <a:ext cx="8172401" cy="61118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НАЦИОНАЛЬНЫЕ ПРОЕКТЫ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971601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708283" y="1012811"/>
            <a:ext cx="602751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«Демография»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72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муниципальном образовании «Асиновский район» проект нацелен на создание для всех категорий и групп населения условий для занятия физической культурой и спортом. В рамках выполнения данного проекта выполнены следующие мероприятия: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Обеспечение условий для развития физической культуры и местного спорта (приобретение спортивного инвентаря, оплата труда инструкторов);</a:t>
            </a:r>
          </a:p>
          <a:p>
            <a:pPr marL="171450" indent="-171450" algn="just">
              <a:buFont typeface="Arial" pitchFamily="34" charset="0"/>
              <a:buChar char="•"/>
            </a:pP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Приобретение оборудования для малобюджетных спортивных площадок для проведения ГТО.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31452" y="2582471"/>
            <a:ext cx="600774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«Образование»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360000" algn="just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 нацпроекта представлена рядом проектов, из которого на территории Асиновского района присутствуют два проекта – «Современная школа» и «Цифровая образовательная среда».</a:t>
            </a:r>
          </a:p>
          <a:p>
            <a:pPr lvl="0" indent="360000" algn="just"/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Проект «Современная школа»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направлен на обновление содержания и технологий преподавания общеобразовательных программ с вовлечением в процесс обучения всех участников системы образования (обучающиеся, педагоги, родители (законные представители), работодатели и представители общественных объединений). За период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в рамках проекта осуществлено создание (обновление) материально-технической – осуществлена поставка ноутбуков, поставка периферийных устройств, поставка цифровых лабораторий, поставка комплекта химических реактивов и др. </a:t>
            </a:r>
          </a:p>
          <a:p>
            <a:pPr lvl="0" indent="360000" algn="just"/>
            <a:r>
              <a:rPr lang="ru-RU" sz="1200" i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Проект «Цифровая образовательная среда»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нацелен на создание современной и безопасной цифровой образовательной среды, обеспечивающей высокое качество и доступность образования всех видов и уровней. В рамках проекта выполнены следующие мероприятия, в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т. ч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.:</a:t>
            </a:r>
          </a:p>
          <a:p>
            <a:pPr marL="171450" lvl="0" indent="-171450" algn="just">
              <a:buFont typeface="Arial" pitchFamily="34" charset="0"/>
              <a:buChar char="•"/>
            </a:pP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Внедрение целевой модели цифровой образовательной среды в общеобразовательных организациях и профессиональных образовательных организациях;</a:t>
            </a:r>
          </a:p>
          <a:p>
            <a:pPr marL="171450" lvl="0" indent="-171450" algn="just">
              <a:buFont typeface="Arial" pitchFamily="34" charset="0"/>
              <a:buChar char="•"/>
            </a:pP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Внедрение и функционирование целевой модели цифровой образовательной среды в муниципальных общеобразовательных организациях;</a:t>
            </a:r>
          </a:p>
          <a:p>
            <a:pPr marL="171450" lvl="0" indent="-171450" algn="just">
              <a:buFont typeface="Arial" pitchFamily="34" charset="0"/>
              <a:buChar char="•"/>
            </a:pPr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08283" y="6383449"/>
            <a:ext cx="60077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«Жилье и городская среда»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/>
            <a:r>
              <a:rPr lang="ru-RU" sz="1200" dirty="0">
                <a:latin typeface="Times New Roman"/>
                <a:ea typeface="Times New Roman"/>
              </a:rPr>
              <a:t>В 2022 году в рамках реализации приоритетного проекта «Формирование комфортной городской среды», муниципальной программы «Формирование современной среды населенных пунктов на территории муниципального образования «</a:t>
            </a:r>
            <a:r>
              <a:rPr lang="ru-RU" sz="1200" dirty="0" err="1">
                <a:latin typeface="Times New Roman"/>
                <a:ea typeface="Times New Roman"/>
              </a:rPr>
              <a:t>Асиновский</a:t>
            </a:r>
            <a:r>
              <a:rPr lang="ru-RU" sz="1200" dirty="0">
                <a:latin typeface="Times New Roman"/>
                <a:ea typeface="Times New Roman"/>
              </a:rPr>
              <a:t> район» на 2018-2024 годы»  были выполнены работы по благоустройству ул. имени Ленина (от пересечения ул. имени Ленина с ул. Станционная до пересечения ул. имени Ленина и ул. Стадионная (включая пересечение) по обе стороны ул. имени Ленина) г. Асино (1 этап).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1188" y="7782628"/>
            <a:ext cx="627820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82563" algn="ctr"/>
            <a:r>
              <a:rPr lang="ru-RU" sz="1200" b="1" dirty="0">
                <a:solidFill>
                  <a:srgbClr val="2A411B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Национальный проект «Культура»</a:t>
            </a:r>
            <a:endParaRPr lang="en-US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360000"/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рамках данного проекта за 2022 г. реализованы мероприятия по </a:t>
            </a:r>
            <a:r>
              <a:rPr lang="ru-RU" sz="1200" dirty="0" smtClean="0">
                <a:latin typeface="Times New Roman"/>
                <a:ea typeface="Times New Roman"/>
              </a:rPr>
              <a:t>капитальному ремонту </a:t>
            </a:r>
            <a:r>
              <a:rPr lang="ru-RU" sz="1200" dirty="0">
                <a:latin typeface="Times New Roman"/>
                <a:ea typeface="Times New Roman"/>
              </a:rPr>
              <a:t>Больше-</a:t>
            </a:r>
            <a:r>
              <a:rPr lang="ru-RU" sz="1200" dirty="0" err="1">
                <a:latin typeface="Times New Roman"/>
                <a:ea typeface="Times New Roman"/>
              </a:rPr>
              <a:t>Дороховского</a:t>
            </a:r>
            <a:r>
              <a:rPr lang="ru-RU" sz="1200" dirty="0">
                <a:latin typeface="Times New Roman"/>
                <a:ea typeface="Times New Roman"/>
              </a:rPr>
              <a:t> дома культуры, расположенного по адресу: Томская область, </a:t>
            </a:r>
            <a:r>
              <a:rPr lang="ru-RU" sz="1200" dirty="0" err="1">
                <a:latin typeface="Times New Roman"/>
                <a:ea typeface="Times New Roman"/>
              </a:rPr>
              <a:t>Асиновский</a:t>
            </a:r>
            <a:r>
              <a:rPr lang="ru-RU" sz="1200" dirty="0">
                <a:latin typeface="Times New Roman"/>
                <a:ea typeface="Times New Roman"/>
              </a:rPr>
              <a:t> район, с. Больше-Дорохово, ул. Центральная, 26</a:t>
            </a:r>
            <a:r>
              <a:rPr lang="ru-RU" sz="1200" dirty="0" smtClean="0">
                <a:latin typeface="Times New Roman"/>
                <a:ea typeface="Times New Roman"/>
              </a:rPr>
              <a:t>). </a:t>
            </a:r>
            <a:endParaRPr 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549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188" y="1187624"/>
            <a:ext cx="62468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177800" algn="just">
              <a:defRPr/>
            </a:pPr>
            <a:r>
              <a:rPr lang="ru-RU" sz="1200" b="1" dirty="0">
                <a:solidFill>
                  <a:srgbClr val="5BD078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итогам комплексной оценки социально-экономического развития муниципальных районов (городских округов) Томской области МО «Асиновский район» входит в группу районов со средним уровнем развития</a:t>
            </a:r>
            <a:endParaRPr lang="ru-RU" sz="1300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8435874"/>
              </p:ext>
            </p:extLst>
          </p:nvPr>
        </p:nvGraphicFramePr>
        <p:xfrm>
          <a:off x="705644" y="2051720"/>
          <a:ext cx="6057899" cy="4478949"/>
        </p:xfrm>
        <a:graphic>
          <a:graphicData uri="http://schemas.openxmlformats.org/drawingml/2006/table">
            <a:tbl>
              <a:tblPr/>
              <a:tblGrid>
                <a:gridCol w="258395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947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9478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69478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69478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69478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7215">
                <a:tc gridSpan="6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Основные показатели социально – экономического развития района 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02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2018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2019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2020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73379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отгруженных товаров собственного производства, выполненных работ и услуг собственными силами по «чистым» видам деятельности (разделы С, 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D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</a:t>
                      </a:r>
                      <a:r>
                        <a:rPr kumimoji="0" lang="en-US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E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 млн. руб.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1 820,5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2 434,0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</a:t>
                      </a: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304,5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3 618,0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286,0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401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платных услуг по </a:t>
                      </a:r>
                      <a:r>
                        <a:rPr kumimoji="0" lang="ru-RU" sz="130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крупным и средним предприятиям и организациям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млн. руб.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613,8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814,2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404,9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514,7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636,2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42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Объем инвестиций в основной капитал за счет всех источников финансирования (по крупным и средним предприятиям и организациям), </a:t>
                      </a:r>
                      <a:r>
                        <a:rPr kumimoji="0" lang="ru-RU" sz="13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млрд. 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руб. </a:t>
                      </a:r>
                      <a:endParaRPr kumimoji="0" 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403,5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876,9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5 604,2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3 666,7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8" marR="43288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010,4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426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Зарегистрировано хозяйствующих субъектов, в </a:t>
                      </a:r>
                      <a:r>
                        <a:rPr kumimoji="0" lang="ru-RU" sz="1300" u="none" strike="noStrike" cap="none" normalizeH="0" baseline="0" dirty="0" err="1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3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.:</a:t>
                      </a:r>
                      <a:endParaRPr kumimoji="0" lang="ru-RU" sz="1300" b="1" i="1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933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923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869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859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1061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Индивидуальные предприниматели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697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686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635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625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681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2075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Юридические лица</a:t>
                      </a:r>
                    </a:p>
                  </a:txBody>
                  <a:tcPr marL="43287" marR="43287" marT="0" marB="0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263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237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234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234</a:t>
                      </a:r>
                      <a:endParaRPr kumimoji="0" 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7" marR="43287" marT="0" marB="0" anchor="ctr" horzOverflow="overflow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380</a:t>
                      </a:r>
                      <a:endParaRPr lang="ru-RU" sz="13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7" name="Picture 2" descr="https://xn--90anbaj9ad0j.xn--80asehdb/content/editor/asinovskiyra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6588224"/>
            <a:ext cx="2520280" cy="231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s://gorodlive.ru/wp-content/uploads/2019/03/asino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gorodlive.ru/wp-content/uploads/2019/03/asino1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993" y="6588224"/>
            <a:ext cx="3240360" cy="2318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 txBox="1">
            <a:spLocks/>
          </p:cNvSpPr>
          <p:nvPr/>
        </p:nvSpPr>
        <p:spPr bwMode="auto">
          <a:xfrm rot="-5400000">
            <a:off x="-3672596" y="4860218"/>
            <a:ext cx="7956378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96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644552" y="995739"/>
            <a:ext cx="6192837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Ведущие отрасли экономики – сферы эффективного приложения капитала</a:t>
            </a:r>
            <a:endParaRPr lang="ru-RU" sz="1400" dirty="0">
              <a:solidFill>
                <a:srgbClr val="0DD16A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3761581" y="1547664"/>
            <a:ext cx="2979787" cy="254416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продукции сельского хозяйства за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составил 1 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949,5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 или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112,7%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аналогичному периоду прошлого года.</a:t>
            </a:r>
          </a:p>
          <a:p>
            <a:pPr algn="ctr"/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состоянию на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01.01.2023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в хозяйствах всех форм собственности в районе имелось 7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156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головы крупного рогатого скота (далее – КРС), что составило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98,3%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уровню прошлого года.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12815" y="1547664"/>
            <a:ext cx="2735262" cy="284424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отгруженных товаров собственного производства, выполненных работ и услуг собственными силами по виду экономической деятельности «Обрабатывающие производства» по средним и крупным предприятиям за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2 099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</a:t>
            </a:r>
          </a:p>
          <a:p>
            <a:pPr algn="ctr"/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Производство пиломатериалов по итогам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составило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95,6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тыс. куб. м.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45627" y="4644008"/>
            <a:ext cx="2755381" cy="223224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endParaRPr lang="ru-RU" sz="1000" kern="0" dirty="0">
              <a:solidFill>
                <a:sysClr val="windowText" lastClr="000000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100" kern="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endParaRPr lang="ru-RU" sz="1100" kern="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ctr"/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производства за </a:t>
            </a:r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– </a:t>
            </a:r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303 </a:t>
            </a:r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руб., что составило </a:t>
            </a:r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73,1% </a:t>
            </a:r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аналогичному периоду прошлого года.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endParaRPr lang="ru-RU" sz="100" kern="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Среднемесячная заработная плата по отрасли – </a:t>
            </a:r>
            <a:r>
              <a:rPr lang="ru-RU" sz="1100" kern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47 924 </a:t>
            </a:r>
            <a:r>
              <a:rPr lang="ru-RU" sz="1100" kern="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рублей.</a:t>
            </a:r>
          </a:p>
        </p:txBody>
      </p:sp>
      <p:sp>
        <p:nvSpPr>
          <p:cNvPr id="15" name="Прямоугольник 11"/>
          <p:cNvSpPr>
            <a:spLocks noChangeArrowheads="1"/>
          </p:cNvSpPr>
          <p:nvPr/>
        </p:nvSpPr>
        <p:spPr bwMode="auto">
          <a:xfrm>
            <a:off x="712815" y="1583592"/>
            <a:ext cx="283527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Деревообрабатывающее производство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Wood processing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auto">
          <a:xfrm>
            <a:off x="4459152" y="1662063"/>
            <a:ext cx="164820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Сельское хозяйство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Agriculture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0253" name="Прямоугольник 16"/>
          <p:cNvSpPr>
            <a:spLocks noChangeArrowheads="1"/>
          </p:cNvSpPr>
          <p:nvPr/>
        </p:nvSpPr>
        <p:spPr bwMode="auto">
          <a:xfrm>
            <a:off x="644552" y="4644008"/>
            <a:ext cx="290353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Производство и распределение электроэнергии, газа и воды</a:t>
            </a:r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/</a:t>
            </a:r>
            <a:r>
              <a:rPr lang="ru-RU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Generation and distribution</a:t>
            </a:r>
          </a:p>
          <a:p>
            <a:pPr algn="ctr"/>
            <a:r>
              <a:rPr lang="en-US" sz="1200" b="1" dirty="0">
                <a:solidFill>
                  <a:schemeClr val="tx2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of electric energy, gas and water</a:t>
            </a:r>
            <a:endParaRPr lang="ru-RU" sz="1200" b="1" dirty="0">
              <a:solidFill>
                <a:schemeClr val="tx2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043609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62096" y="7164288"/>
            <a:ext cx="2785994" cy="180020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100" b="1" kern="0" dirty="0">
              <a:solidFill>
                <a:srgbClr val="073E87"/>
              </a:solidFill>
              <a:latin typeface="Times New Roman" pitchFamily="18" charset="0"/>
            </a:endParaRPr>
          </a:p>
          <a:p>
            <a:pPr algn="ctr"/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ходе строительства в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выполнена прокладка труб общей протяженностью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38,92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км</a:t>
            </a:r>
            <a:r>
              <a:rPr lang="ru-RU" sz="120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осуществлен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101 подвод </a:t>
            </a:r>
            <a:r>
              <a:rPr 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частным домовладениям. </a:t>
            </a:r>
          </a:p>
          <a:p>
            <a:pPr algn="ctr"/>
            <a:r>
              <a:rPr lang="ru-RU" sz="1200" dirty="0">
                <a:latin typeface="Times New Roman"/>
                <a:ea typeface="Times New Roman"/>
              </a:rPr>
              <a:t>Два 5-этажных жилых дома были переведены с обслуживания сжиженным газом  на природный.</a:t>
            </a:r>
            <a:r>
              <a:rPr lang="ru-RU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54955" y="7236296"/>
            <a:ext cx="1938352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15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Газификация /</a:t>
            </a:r>
            <a:r>
              <a:rPr lang="en-US" sz="115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Gasification</a:t>
            </a:r>
            <a:endParaRPr lang="ru-RU" sz="115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3810054" y="4435366"/>
            <a:ext cx="2882840" cy="295232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Строительство/</a:t>
            </a:r>
            <a:r>
              <a:rPr lang="en-US" sz="1200" b="1" kern="0" dirty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Construction</a:t>
            </a:r>
            <a:endParaRPr lang="ru-RU" sz="12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 fontAlgn="auto">
              <a:spcBef>
                <a:spcPts val="0"/>
              </a:spcBef>
              <a:spcAft>
                <a:spcPts val="0"/>
              </a:spcAft>
            </a:pPr>
            <a:endParaRPr lang="ru-RU" sz="500" b="1" kern="0" dirty="0">
              <a:solidFill>
                <a:srgbClr val="073E87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Объем работ, выполненных по виду деятельности «Строительство», крупными и средними организациями в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составил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950,1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руб. </a:t>
            </a:r>
          </a:p>
          <a:p>
            <a:pPr lvl="0"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 январь-декабрь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введены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действие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жилые дома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общей площадью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6 245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кв. м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.,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что составило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88,1%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 уровню прошлого года.</a:t>
            </a:r>
          </a:p>
          <a:p>
            <a:pPr algn="ctr"/>
            <a:endParaRPr lang="ru-RU" sz="11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algn="ctr"/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 период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в </a:t>
            </a:r>
            <a:r>
              <a:rPr lang="ru-RU" sz="1100" dirty="0" err="1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Асиновском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районе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выдано </a:t>
            </a:r>
            <a:r>
              <a:rPr lang="ru-RU" sz="11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66 </a:t>
            </a:r>
            <a:r>
              <a:rPr lang="ru-RU" sz="11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уведомлений о планируемом строительстве или реконструкции объекта индивидуального жилищного строительства или садового дома на земельном участке, 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21" name="Picture 2" descr="Картинки по запросу ЖКХ Ас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963" y="7574562"/>
            <a:ext cx="2201718" cy="15339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Заголовок 2"/>
          <p:cNvSpPr txBox="1">
            <a:spLocks/>
          </p:cNvSpPr>
          <p:nvPr/>
        </p:nvSpPr>
        <p:spPr bwMode="auto">
          <a:xfrm rot="-5400000">
            <a:off x="-3744603" y="4788210"/>
            <a:ext cx="8100393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27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>
            <a:off x="764704" y="1619672"/>
            <a:ext cx="5954159" cy="388843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 район относится к районам Томской области с развитым секторам малого и среднего предпринимательства. </a:t>
            </a: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состоянию на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01.01.2023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г.:</a:t>
            </a: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количество малых предприятий –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242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ед., </a:t>
            </a: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индивидуальных предпринимателей –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681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ед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lang="ru-RU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среднесписочной численности работников (без внешних совместителей) малых и средних предприятий в среднесписочной численности работников (без внешних совместителей) всех предприятий и организаций —  </a:t>
            </a:r>
            <a:r>
              <a:rPr lang="ru-RU" sz="13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40,5 </a:t>
            </a: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(более 7 тыс. человек),</a:t>
            </a: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Малый бизнес активно развивается в промышленном секторе (пищевая промышленность, деревообработка, прочие производства), сельском и лесном хозяйстве, в сфере торговли и общественного питания, в сфере услуг (бытовые услуги, транспортные услуги и др.).  </a:t>
            </a:r>
          </a:p>
          <a:p>
            <a:pPr indent="360000" algn="just">
              <a:defRPr/>
            </a:pPr>
            <a:r>
              <a:rPr lang="ru-RU" sz="13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сельской местности малый бизнес в основном представлен в сельском хозяйстве, лесопромышленном комплексе и в сфере торговли. </a:t>
            </a:r>
            <a:endParaRPr lang="en-US" sz="13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966405" y="1177148"/>
            <a:ext cx="57524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МАЛОЕ И СРЕДНЕЕ ПРЕДПРИНИМАТЕЛЬСТВО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8" name="Picture 4" descr="Картинки по запросу асино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" y="5621104"/>
            <a:ext cx="2429204" cy="16778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254" y="7020272"/>
            <a:ext cx="2560126" cy="1708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33" y="7105629"/>
            <a:ext cx="2459830" cy="18448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2433" y="5707851"/>
            <a:ext cx="2459830" cy="1504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Заголовок 2"/>
          <p:cNvSpPr txBox="1">
            <a:spLocks/>
          </p:cNvSpPr>
          <p:nvPr/>
        </p:nvSpPr>
        <p:spPr bwMode="auto">
          <a:xfrm rot="-5400000">
            <a:off x="-3672595" y="4860218"/>
            <a:ext cx="7956377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39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4"/>
          <p:cNvSpPr>
            <a:spLocks noChangeArrowheads="1"/>
          </p:cNvSpPr>
          <p:nvPr/>
        </p:nvSpPr>
        <p:spPr bwMode="auto">
          <a:xfrm>
            <a:off x="764704" y="1187624"/>
            <a:ext cx="597666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419D4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РАСПРЕДЕЛЕНИЕ СУБЪЕКТОВ МСП ПО ВИДАМ ЭКОНОМИЧЕСКОЙ </a:t>
            </a:r>
            <a:r>
              <a:rPr lang="ru-RU" altLang="ru-RU" sz="1600" b="1" dirty="0" smtClean="0">
                <a:solidFill>
                  <a:srgbClr val="419D4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ДЕЯТЕЛЬНОСТИ ЗА 2021-2022 гг., </a:t>
            </a:r>
            <a:r>
              <a:rPr lang="ru-RU" altLang="ru-RU" sz="1600" b="1" dirty="0">
                <a:solidFill>
                  <a:srgbClr val="419D4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ЕД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3315372"/>
              </p:ext>
            </p:extLst>
          </p:nvPr>
        </p:nvGraphicFramePr>
        <p:xfrm>
          <a:off x="836712" y="5436098"/>
          <a:ext cx="5760640" cy="312190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6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Сельское хозяйство, охота и лесное хозяйство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Обрабатывающие производства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Строительство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70939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Торговля оптовая и розничная; ремонт автотранспортных средств и мотоциклов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Транспортировка и хранение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гостиниц и предприятий общественного питания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в области информации и связи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по операциям с недвижимым имуществом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профессиональная, научная и техническая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административная и сопутствующие дополнительные услуги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в области здравоохранения и социальных услуг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40997">
                <a:tc>
                  <a:txBody>
                    <a:bodyPr/>
                    <a:lstStyle/>
                    <a:p>
                      <a:pPr algn="l" fontAlgn="b"/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 –</a:t>
                      </a:r>
                      <a:r>
                        <a:rPr lang="ru-RU" sz="1300" u="none" strike="noStrike" baseline="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30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Предоставление прочих видов услуг</a:t>
                      </a:r>
                      <a:endParaRPr lang="ru-RU" sz="1300" b="0" i="0" u="none" strike="noStrike" dirty="0"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672595" y="4860218"/>
            <a:ext cx="7956378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17</a:t>
            </a:fld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704" y="1907704"/>
            <a:ext cx="5904656" cy="32581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0831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5" name="Заголовок 2"/>
          <p:cNvSpPr txBox="1">
            <a:spLocks/>
          </p:cNvSpPr>
          <p:nvPr/>
        </p:nvSpPr>
        <p:spPr bwMode="auto">
          <a:xfrm rot="-5400000">
            <a:off x="-3780608" y="4752207"/>
            <a:ext cx="8172401" cy="611188"/>
          </a:xfrm>
          <a:prstGeom prst="rect">
            <a:avLst/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ЭКОНОМИЧЕСКИЙ ПОТЕНЦИАЛ 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9833716"/>
              </p:ext>
            </p:extLst>
          </p:nvPr>
        </p:nvGraphicFramePr>
        <p:xfrm>
          <a:off x="611187" y="981747"/>
          <a:ext cx="6246812" cy="7797729"/>
        </p:xfrm>
        <a:graphic>
          <a:graphicData uri="http://schemas.openxmlformats.org/drawingml/2006/table">
            <a:tbl>
              <a:tblPr/>
              <a:tblGrid>
                <a:gridCol w="272220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5246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638353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Асиновском районе созданы условия успешной работы предпринимателей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35991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районе  разработана и действует: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48172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Муниципальная программа «Развитие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предпринимательства в Асиновском районе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 поддержке и развитию малого и среднего предпринимательства (Постановление администрации Асиновского района от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03.12.2021 </a:t>
                      </a:r>
                      <a:r>
                        <a:rPr kumimoji="0" lang="ru-RU" sz="11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№ </a:t>
                      </a:r>
                      <a:r>
                        <a:rPr kumimoji="0" lang="ru-RU" sz="11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1647)</a:t>
                      </a:r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Программа разработана в целях создания условий, обеспечивающих благоприятные возможности для становления и развития субъектов малого и среднего </a:t>
                      </a:r>
                      <a:r>
                        <a:rPr kumimoji="0" 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предпринимательства </a:t>
                      </a: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Асиновского района.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1158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Сформирована базовая инфраструктура поддержки предпринимательства: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078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2003 года действует Центр поддержки предпринимательства НП «Асиновский Бизнес-центр» С мая 2016 года полное фирменное наименование Ассоциация бизнес-консультантов «Асиновский бизнес-центр» (далее – АБК «Асиновский Бизнес-центр»)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Деятельность АБК «Асиновский Бизнес-центр» направлена на: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 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оказание информационной и практической помощи предприятиям малого и среднего бизнеса;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проведение обучающих семинаров по различным темам. 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0712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2008 года работает Асиновский производственно-технологический бизнес-инкубатор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1200" dirty="0" smtClean="0">
                          <a:solidFill>
                            <a:srgbClr val="C0504D">
                              <a:lumMod val="50000"/>
                            </a:srgbClr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–</a:t>
                      </a:r>
                      <a:r>
                        <a:rPr kumimoji="0" 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объект 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инфраструктуры  поддержки субъектов малого предпринимательства, осуществляющий поддержку предпринимателей на начальной стадии их деятельности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090660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АБК «Асиновский Бизнес-центр» в качестве управляющей компании деятельностью бизнес-инкубатора оказывает следующие услуги: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1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комплекс консультационных услуг по всем ключевым вопросам ведения бизнеса; </a:t>
                      </a: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разработка бизнес-планов и сопровождение предпринимательских проектов, оценка их эффективности;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организация и проведение обучающих семинаров;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организация выставок и конференций;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помощь в подготовке предпринимательских кадров;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342900" marR="0" lvl="0" indent="-3429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itchFamily="18" charset="2"/>
                        <a:buChar char=""/>
                        <a:tabLst>
                          <a:tab pos="457200" algn="l"/>
                        </a:tabLst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содействие в продвижении товаров местных производителей на новые рынки. 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36" marR="91436" marT="45731" marB="4573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971600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»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658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Заголовок 2"/>
          <p:cNvSpPr txBox="1">
            <a:spLocks/>
          </p:cNvSpPr>
          <p:nvPr/>
        </p:nvSpPr>
        <p:spPr bwMode="auto">
          <a:xfrm rot="-5400000">
            <a:off x="-3689224" y="4843589"/>
            <a:ext cx="798963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/</a:t>
            </a:r>
            <a:r>
              <a:rPr kumimoji="0" lang="ru-RU" altLang="ru-RU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СИЛЬНЫЕ СТОРОНЫ И ВОЗМОЖНОСТИ АСИНОВСКОГО РАЙОНА</a:t>
            </a:r>
          </a:p>
        </p:txBody>
      </p:sp>
      <p:sp>
        <p:nvSpPr>
          <p:cNvPr id="14340" name="Прямоугольник 7"/>
          <p:cNvSpPr>
            <a:spLocks noChangeArrowheads="1"/>
          </p:cNvSpPr>
          <p:nvPr/>
        </p:nvSpPr>
        <p:spPr bwMode="auto">
          <a:xfrm>
            <a:off x="755651" y="1159089"/>
            <a:ext cx="5841702" cy="5632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   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Выгодное географическое положение: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Асино расположен в 100 км от областного центра (г. Томск), является транспортным узлом юго-восточной группы районов.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Развитая транспортная сеть –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железнодорожное и автомобильное транспортные сообщения.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Разнообразие минерально-сырьевых ресурсов: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недрах Асиновского района находятся полезные ископаемые строительного направления: глина кирпичная, строительные и формовочные пески, песчано-гравийные смеси; имеются месторождения торфа с общим объемом запаса 207,4 млн. тонн.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Наличие древесных ресурсов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(запасы древесины в Асиновском районе составляют 40,8 млн. куб. м.),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сельхозугодий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(сельскохозяйственные угодья занимают 16,7 % территории района),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дикоросов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(тайга в районе богата ягодами, грибами, кедровыми орехами, лекарственными растениями).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Наличие свободных производственных площадей, существенно меньшая в сравнении с Томском стоимость объектов недвижимости и ставка арендной платы, относительно недорогое жилье, устойчивое энергоснабжение.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Наличие квалифицированных трудовых ресурсов и реальная возможность повышения их квалификации через систему высшего и специального образования.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6633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 Возможность де-факто стать центром глубокой переработки древесины, базовой площадкой для развития лесопромышленного комплекса Томской области благодаря реализации инвестиционного проекта по созданию на территории района крупного современного деревообрабатывающего производства.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23958" y="1182587"/>
            <a:ext cx="393621" cy="23096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4" y="1907704"/>
            <a:ext cx="384175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3" y="2483768"/>
            <a:ext cx="384176" cy="225426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33404" y="3347864"/>
            <a:ext cx="393621" cy="230968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84053" y="5724128"/>
            <a:ext cx="384174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6853" y="4283968"/>
            <a:ext cx="384175" cy="225425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846854" y="5000897"/>
            <a:ext cx="384174" cy="225424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26" name="Picture 2" descr="https://stroy-podskazka.ru/images/article/orig/2020/08/chto-takoe-drevesina-i-kakoj-ona-byvaet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252" y="6982506"/>
            <a:ext cx="2638252" cy="17659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gra-news.ru/upload/iblock/244/1_3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7998" y="6982506"/>
            <a:ext cx="2665338" cy="180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748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Заголовок 2"/>
          <p:cNvSpPr txBox="1">
            <a:spLocks/>
          </p:cNvSpPr>
          <p:nvPr/>
        </p:nvSpPr>
        <p:spPr bwMode="auto">
          <a:xfrm rot="-5400000">
            <a:off x="-3703835" y="4819452"/>
            <a:ext cx="8028383" cy="620712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СОДЕРЖАНИЕ</a:t>
            </a:r>
          </a:p>
        </p:txBody>
      </p:sp>
      <p:sp>
        <p:nvSpPr>
          <p:cNvPr id="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076" name="Прямоугольник 17"/>
          <p:cNvSpPr>
            <a:spLocks noChangeArrowheads="1"/>
          </p:cNvSpPr>
          <p:nvPr/>
        </p:nvSpPr>
        <p:spPr bwMode="auto">
          <a:xfrm>
            <a:off x="765175" y="1341438"/>
            <a:ext cx="5184104" cy="7454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Характеристика территории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Местная власть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Качество жизни (население)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Бюджет МО «Асиновский район»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Майские» Указы Президента Российской </a:t>
            </a: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Федерации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Национальные проекты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Экономический потенциал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Экономический 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потенциал (ведущие отрасли)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Экономический потенциал (МСП)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Инвестиционная деятельность (сильные стороны)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Инвестиционно-привлекательные отрасли (развитие туризма)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Качество жизни (образование)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Качество жизни (здравоохранение)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Качество жизни (культура)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Качество  жизни (физическая культура и спорт)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Структура Асиновского района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Асиновское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городское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Батуринское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Большедороховское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Новиковское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Новокусковское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 err="1">
                <a:latin typeface="Times New Roman" pitchFamily="18" charset="0"/>
                <a:cs typeface="Times New Roman" pitchFamily="18" charset="0"/>
              </a:rPr>
              <a:t>Новониколаевское</a:t>
            </a: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 сельское поселение</a:t>
            </a:r>
          </a:p>
          <a:p>
            <a:pPr>
              <a:lnSpc>
                <a:spcPct val="115000"/>
              </a:lnSpc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Ягодное сельское поселение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Развитие поселений района</a:t>
            </a:r>
          </a:p>
        </p:txBody>
      </p:sp>
      <p:sp>
        <p:nvSpPr>
          <p:cNvPr id="7" name="Прямоугольник 17"/>
          <p:cNvSpPr>
            <a:spLocks noChangeArrowheads="1"/>
          </p:cNvSpPr>
          <p:nvPr/>
        </p:nvSpPr>
        <p:spPr bwMode="auto">
          <a:xfrm>
            <a:off x="5949279" y="1331640"/>
            <a:ext cx="908833" cy="7171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3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>
                <a:latin typeface="Times New Roman" pitchFamily="18" charset="0"/>
                <a:cs typeface="Times New Roman" pitchFamily="18" charset="0"/>
              </a:rPr>
              <a:t>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5-6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7-9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10-11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12-13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15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16-18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19-21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  <a:cs typeface="Times New Roman" pitchFamily="18" charset="0"/>
              </a:rPr>
              <a:t>22-23</a:t>
            </a:r>
            <a:endParaRPr lang="ru-RU" altLang="ru-RU" sz="1600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24-27</a:t>
            </a:r>
            <a:endParaRPr lang="ru-RU" altLang="ru-RU" sz="1600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28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29</a:t>
            </a:r>
            <a:endParaRPr lang="ru-RU" altLang="ru-RU" sz="1600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30</a:t>
            </a:r>
            <a:endParaRPr lang="ru-RU" altLang="ru-RU" sz="1600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31-33</a:t>
            </a:r>
            <a:endParaRPr lang="ru-RU" altLang="ru-RU" sz="1600" dirty="0">
              <a:latin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34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35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36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37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38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39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600" dirty="0" smtClean="0">
                <a:latin typeface="Times New Roman" pitchFamily="18" charset="0"/>
              </a:rPr>
              <a:t>41-42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9" name="Заголовок 2"/>
          <p:cNvSpPr txBox="1">
            <a:spLocks/>
          </p:cNvSpPr>
          <p:nvPr/>
        </p:nvSpPr>
        <p:spPr bwMode="auto">
          <a:xfrm rot="-5400000">
            <a:off x="-3689221" y="4843588"/>
            <a:ext cx="7989632" cy="611187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cs typeface="Times New Roman" pitchFamily="18" charset="0"/>
              </a:rPr>
              <a:t> СИЛЬНЫЕ СТОРОНЫ И ВОЗМОЖНОСТИ АСИНОВСКОГО РАЙОНА</a:t>
            </a:r>
            <a:endParaRPr lang="ru-RU" altLang="ru-RU" sz="2000" b="1" dirty="0">
              <a:solidFill>
                <a:srgbClr val="FFFFFF"/>
              </a:solidFill>
              <a:latin typeface="PT Astra Serif" panose="020A0603040505020204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692150" y="1475656"/>
            <a:ext cx="5976938" cy="6049962"/>
            <a:chOff x="692150" y="1042988"/>
            <a:chExt cx="5976938" cy="6049962"/>
          </a:xfrm>
        </p:grpSpPr>
        <p:cxnSp>
          <p:nvCxnSpPr>
            <p:cNvPr id="4" name="Прямая соединительная линия 3"/>
            <p:cNvCxnSpPr>
              <a:endCxn id="10" idx="1"/>
            </p:cNvCxnSpPr>
            <p:nvPr/>
          </p:nvCxnSpPr>
          <p:spPr>
            <a:xfrm flipH="1">
              <a:off x="4868863" y="2195513"/>
              <a:ext cx="0" cy="401478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Прямоугольник 4"/>
            <p:cNvSpPr/>
            <p:nvPr/>
          </p:nvSpPr>
          <p:spPr>
            <a:xfrm>
              <a:off x="5229225" y="2987675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Переработка</a:t>
              </a: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дикорастущих ресурсов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5229225" y="3779838"/>
              <a:ext cx="1439863" cy="720725"/>
            </a:xfrm>
            <a:prstGeom prst="rect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Processing</a:t>
              </a:r>
              <a:r>
                <a:rPr lang="en-US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of wild-growing resources</a:t>
              </a:r>
              <a:endParaRPr lang="ru-RU" sz="12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5229225" y="5508625"/>
              <a:ext cx="1439863" cy="719138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Строительство</a:t>
              </a:r>
            </a:p>
          </p:txBody>
        </p:sp>
        <p:sp>
          <p:nvSpPr>
            <p:cNvPr id="9" name="Прямоугольник 8"/>
            <p:cNvSpPr/>
            <p:nvPr/>
          </p:nvSpPr>
          <p:spPr>
            <a:xfrm>
              <a:off x="5229225" y="6372225"/>
              <a:ext cx="1439863" cy="720725"/>
            </a:xfrm>
            <a:prstGeom prst="rect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Construction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0" name="Двойная стрелка влево/вправо 9"/>
            <p:cNvSpPr/>
            <p:nvPr/>
          </p:nvSpPr>
          <p:spPr>
            <a:xfrm>
              <a:off x="4508500" y="6156325"/>
              <a:ext cx="720725" cy="214313"/>
            </a:xfrm>
            <a:prstGeom prst="leftRightArrow">
              <a:avLst/>
            </a:prstGeom>
            <a:solidFill>
              <a:srgbClr val="4584D3"/>
            </a:solidFill>
            <a:ln w="15875" cap="flat" cmpd="sng" algn="ctr">
              <a:solidFill>
                <a:srgbClr val="31B6FD">
                  <a:shade val="50000"/>
                  <a:shade val="75000"/>
                  <a:lumMod val="80000"/>
                </a:srgbClr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kern="0" dirty="0">
                <a:solidFill>
                  <a:sysClr val="window" lastClr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692150" y="1042988"/>
              <a:ext cx="5976938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Отрасли промышленности, привлекательные для инвестиционной деятельности на территории </a:t>
              </a:r>
              <a:endParaRPr lang="en-US" sz="16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Асиновского района</a:t>
              </a:r>
            </a:p>
          </p:txBody>
        </p:sp>
        <p:sp>
          <p:nvSpPr>
            <p:cNvPr id="14" name="Прямоугольник 13"/>
            <p:cNvSpPr/>
            <p:nvPr/>
          </p:nvSpPr>
          <p:spPr>
            <a:xfrm>
              <a:off x="692150" y="1763713"/>
              <a:ext cx="5976938" cy="431800"/>
            </a:xfrm>
            <a:prstGeom prst="rect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6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Industries in District Asinovskij offering a potential for investment</a:t>
              </a:r>
              <a:endParaRPr lang="ru-RU" sz="16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692150" y="2987675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black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Деревообрабатывающая</a:t>
              </a:r>
              <a:r>
                <a:rPr lang="ru-RU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промышленность</a:t>
              </a:r>
            </a:p>
          </p:txBody>
        </p:sp>
        <p:sp>
          <p:nvSpPr>
            <p:cNvPr id="16" name="Прямоугольник 15"/>
            <p:cNvSpPr/>
            <p:nvPr/>
          </p:nvSpPr>
          <p:spPr>
            <a:xfrm>
              <a:off x="692150" y="3779838"/>
              <a:ext cx="1439863" cy="720725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black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Wood</a:t>
              </a:r>
              <a:r>
                <a:rPr lang="en-US" sz="12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 processing</a:t>
              </a:r>
              <a:endParaRPr 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2997200" y="2987675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Сельское хозяйство</a:t>
              </a:r>
            </a:p>
          </p:txBody>
        </p:sp>
        <p:sp>
          <p:nvSpPr>
            <p:cNvPr id="18" name="Прямоугольник 17"/>
            <p:cNvSpPr/>
            <p:nvPr/>
          </p:nvSpPr>
          <p:spPr>
            <a:xfrm>
              <a:off x="2997200" y="3779838"/>
              <a:ext cx="1439863" cy="720725"/>
            </a:xfrm>
            <a:prstGeom prst="rect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Agriculture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cxnSp>
          <p:nvCxnSpPr>
            <p:cNvPr id="19" name="Прямая соединительная линия 18"/>
            <p:cNvCxnSpPr>
              <a:endCxn id="27" idx="1"/>
            </p:cNvCxnSpPr>
            <p:nvPr/>
          </p:nvCxnSpPr>
          <p:spPr>
            <a:xfrm>
              <a:off x="2565400" y="2268538"/>
              <a:ext cx="0" cy="40132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Двойная стрелка влево/вправо 19"/>
            <p:cNvSpPr/>
            <p:nvPr/>
          </p:nvSpPr>
          <p:spPr>
            <a:xfrm>
              <a:off x="2205038" y="3348038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1" name="Прямоугольник 20"/>
            <p:cNvSpPr/>
            <p:nvPr/>
          </p:nvSpPr>
          <p:spPr>
            <a:xfrm>
              <a:off x="69215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Пищевая промышленность</a:t>
              </a:r>
            </a:p>
          </p:txBody>
        </p:sp>
        <p:sp>
          <p:nvSpPr>
            <p:cNvPr id="22" name="Прямоугольник 21"/>
            <p:cNvSpPr/>
            <p:nvPr/>
          </p:nvSpPr>
          <p:spPr>
            <a:xfrm>
              <a:off x="692150" y="6372225"/>
              <a:ext cx="1439863" cy="720725"/>
            </a:xfrm>
            <a:prstGeom prst="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Food  industry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23" name="Прямоугольник 22"/>
            <p:cNvSpPr/>
            <p:nvPr/>
          </p:nvSpPr>
          <p:spPr>
            <a:xfrm>
              <a:off x="2997200" y="5508625"/>
              <a:ext cx="1439863" cy="71913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ru-RU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Туризм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2997200" y="6372225"/>
              <a:ext cx="1439863" cy="72072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200" b="1" dirty="0">
                  <a:solidFill>
                    <a:prstClr val="white"/>
                  </a:solidFill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Tourism</a:t>
              </a:r>
              <a:endParaRPr lang="ru-RU" sz="1200" b="1" dirty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26" name="Двойная стрелка влево/вправо 25"/>
            <p:cNvSpPr/>
            <p:nvPr/>
          </p:nvSpPr>
          <p:spPr>
            <a:xfrm>
              <a:off x="4508500" y="3348038"/>
              <a:ext cx="720725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Двойная стрелка влево/вправо 26"/>
            <p:cNvSpPr/>
            <p:nvPr/>
          </p:nvSpPr>
          <p:spPr>
            <a:xfrm>
              <a:off x="2205038" y="6227763"/>
              <a:ext cx="719137" cy="214312"/>
            </a:xfrm>
            <a:prstGeom prst="leftRightArrow">
              <a:avLst/>
            </a:prstGeom>
            <a:solidFill>
              <a:schemeClr val="accent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tabLst>
                  <a:tab pos="528638" algn="l"/>
                </a:tabLst>
                <a:defRPr/>
              </a:pPr>
              <a:endParaRPr lang="ru-RU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375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ea typeface="+mn-ea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/</a:t>
            </a: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/>
                <a:ea typeface="+mn-ea"/>
                <a:cs typeface="Times New Roman" pitchFamily="18" charset="0"/>
              </a:rPr>
              <a:t> СИЛЬНЫЕ СТОРОНЫ И ВОЗМОЖНОСТИ АСИНОВСКОГО РАЙОНА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1188" y="1158007"/>
            <a:ext cx="605817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>
                <a:ln>
                  <a:noFill/>
                </a:ln>
                <a:solidFill>
                  <a:srgbClr val="0DD16A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Сферы эффективного приложения капитала – действующие и планируемые инвестиционные проекты </a:t>
            </a: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72333" y="1800810"/>
            <a:ext cx="2684126" cy="2843198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коровника </a:t>
            </a:r>
            <a:r>
              <a:rPr kumimoji="0" lang="ru-RU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kumimoji="0" lang="ru-RU" sz="11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240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голов (с. Ягодное);</a:t>
            </a: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Реконструкция фермы на 400 голов маточного поголовья (д. Мало-Жирово);</a:t>
            </a: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зерносушильного комплекса (с. Больше-Дорохово);</a:t>
            </a:r>
          </a:p>
          <a:p>
            <a:pPr lvl="0" indent="92075" algn="just"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животноводческого комплекса на 1100 племенных голов (с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Больше-Дорохово);</a:t>
            </a: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Создание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производства зерновой, зернобобовой и масленичной продукции в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Асиновском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районе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(с. Новиковка).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80195" y="1821468"/>
            <a:ext cx="2258952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Проекты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сельскохозяйственной отрасли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3905597" y="1821468"/>
            <a:ext cx="2691755" cy="368663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indent="92075" algn="just"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Реконструкция (расширение)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объекта «Полигон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для захоронения твердых бытовых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отходов в </a:t>
            </a:r>
            <a:r>
              <a:rPr lang="ru-RU" sz="11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г.Асино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»;</a:t>
            </a:r>
            <a:endParaRPr kumimoji="0" lang="ru-RU" sz="11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мусоросортировочного комплекса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(г. Асино);</a:t>
            </a: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централизованной системы водоснабжения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(д. 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);</a:t>
            </a: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131323" y="1842126"/>
            <a:ext cx="2438488" cy="6232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Проекты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сферы жилищно-коммунального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хозяйства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772333" y="4788024"/>
            <a:ext cx="2691755" cy="17905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Реконструкция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завода 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производству шпона (г. Асино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).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92075" algn="just">
              <a:buFont typeface="Arial" panose="020B0604020202020204" pitchFamily="34" charset="0"/>
              <a:buChar char="•"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64704" y="4808682"/>
            <a:ext cx="2757485" cy="44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Проекты 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деревообрабатывающем производстве</a:t>
            </a: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72333" y="6927606"/>
            <a:ext cx="2691755" cy="179057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lvl="0" indent="92075" algn="just"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межрайонного отделения судебно-медицинской экспертизы  (г. Асино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);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детской поликлиники на 200 посещений в смену (г. Асино).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099730" y="6948264"/>
            <a:ext cx="2087431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Проекты </a:t>
            </a:r>
            <a:r>
              <a:rPr lang="ru-RU" sz="1150" b="1" kern="0" dirty="0" smtClean="0">
                <a:solidFill>
                  <a:srgbClr val="073E87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социальной сферы</a:t>
            </a:r>
            <a:endParaRPr kumimoji="0" lang="ru-RU" sz="1150" b="1" i="0" u="none" strike="noStrike" kern="0" cap="none" spc="0" normalizeH="0" baseline="0" noProof="0" dirty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3905597" y="5832904"/>
            <a:ext cx="2691755" cy="2885272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 w="15875" cap="flat" cmpd="sng" algn="ctr">
            <a:noFill/>
            <a:prstDash val="solid"/>
          </a:ln>
          <a:effectLst>
            <a:glow rad="228600">
              <a:srgbClr val="419D41">
                <a:alpha val="40000"/>
              </a:srgbClr>
            </a:glow>
          </a:effectLst>
        </p:spPr>
        <p:txBody>
          <a:bodyPr anchor="ctr"/>
          <a:lstStyle/>
          <a:p>
            <a:pPr marR="0" lvl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92075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Обустройство «</a:t>
            </a:r>
            <a:r>
              <a:rPr kumimoji="0" 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Голладской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 деревни» и развитие экотуризма на территории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(</a:t>
            </a: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с. Ягодное);</a:t>
            </a:r>
          </a:p>
          <a:p>
            <a:pPr lvl="0" indent="92075" algn="just">
              <a:buFont typeface="Arial" panose="020B0604020202020204" pitchFamily="34" charset="0"/>
              <a:buChar char="•"/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Экологическая база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отдыха </a:t>
            </a:r>
          </a:p>
          <a:p>
            <a:pPr lvl="0" algn="just"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(д. Вороно-Пашня);</a:t>
            </a:r>
          </a:p>
          <a:p>
            <a:pPr lvl="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Строительство нового торгового объекта в г. Асино, общая площадь 500 кв. м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;</a:t>
            </a:r>
          </a:p>
          <a:p>
            <a:pPr lvl="0" algn="just">
              <a:defRPr/>
            </a:pPr>
            <a:endParaRPr lang="ru-RU" sz="1100" dirty="0" smtClean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lang="ru-RU" sz="1100" dirty="0" smtClean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lvl="0" algn="just">
              <a:defRPr/>
            </a:pP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186118" y="5958880"/>
            <a:ext cx="2130711" cy="2693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50" b="1" i="0" u="none" strike="noStrike" kern="0" cap="none" spc="0" normalizeH="0" baseline="0" noProof="0" dirty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</a:rPr>
              <a:t>Инфраструктурные проекты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00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708599" y="4824214"/>
            <a:ext cx="8028385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ИНВЕСТИЦИОННО-ПРИВЛЕКАТЕЛЬНЫЕ ОТРАСЛИ / РАЗВИТИЕ ТУРИЗМА</a:t>
            </a:r>
            <a:endParaRPr kumimoji="0" lang="ru-RU" altLang="ru-RU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223505"/>
              </p:ext>
            </p:extLst>
          </p:nvPr>
        </p:nvGraphicFramePr>
        <p:xfrm>
          <a:off x="692696" y="1115614"/>
          <a:ext cx="6192688" cy="7741366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61926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0060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ТУРИСТИЧЕСКАЯ ДЕЯТЕЛЬНОСТЬ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Arial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rgbClr val="ABE7BB"/>
                        </a:gs>
                        <a:gs pos="100000">
                          <a:srgbClr val="ABE7BB"/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80577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территории района сохранились археологические памятники, памятники времен Гражданской войны, традиционная застройка рубежа 19-20 веков, исторические места, связанные с жизнью и творчеством писателя Г. М. Маркова, библиотека им. Г. М. Маркова. В центре города Асино располагается здание, где жил и работал Советский писатель Виль Липатов. Здание отреставрировано одним из предпринимателей города. В 2016 году  завершено строительства многофункционального культурного центра в г. Асино. Главным в центре стал 3D-кинотеатр на 120 посадочных мест. Кроме того,  в городе  появился дополнительный хореографический зал, выставочный зал, кружковые комнаты для занятий прикладным, художественным и вокальным искусством. Уличная территория центра благоустроена и дает возможность для проведения массовых мероприятий, оборудованы  места для отдыха и парковки автотранспорта. 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28797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872208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селе Ново-Кусково Асиновского района в первозданном виде сохранились строения первой земской больницы Причулымья (культурно – туристический комплекс  «Сибирская усадьба Н. А. Лампсакова»), Комплекс создан на базе бывшей земской больницы, построенной врачом Николаем Лампсаковым в 1903 году. Площадь территории усадьбы около 3,5 Га. На территории усадьбы находятся музей Бересты, музей Гражданской войны, музей Первого земского доктора, два гостевых дома, экологическая тропа, амбар, конюшня. </a:t>
                      </a: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399" y="4600951"/>
            <a:ext cx="2487614" cy="18599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AutoShape 2" descr="Картинки по запросу марков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864" y="4584282"/>
            <a:ext cx="1224136" cy="1859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4600950"/>
            <a:ext cx="2567477" cy="18599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819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50" y="5364088"/>
            <a:ext cx="3114756" cy="23042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411" name="Заголовок 2"/>
          <p:cNvSpPr txBox="1">
            <a:spLocks/>
          </p:cNvSpPr>
          <p:nvPr/>
        </p:nvSpPr>
        <p:spPr bwMode="auto">
          <a:xfrm rot="-5400000">
            <a:off x="-3706063" y="4826749"/>
            <a:ext cx="8023314" cy="611188"/>
          </a:xfrm>
          <a:prstGeom prst="rect">
            <a:avLst/>
          </a:prstGeom>
          <a:solidFill>
            <a:srgbClr val="C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ИНВЕСТИЦИОННАЯ ДЕЯТЕЛЬНОСТЬ </a:t>
            </a:r>
            <a:r>
              <a:rPr kumimoji="0" lang="en-US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/</a:t>
            </a: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ИНВЕСТИЦИОННО-ПРИВЛЕКАТЕЛЬНЫЕ ОТРАСЛИ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856917"/>
              </p:ext>
            </p:extLst>
          </p:nvPr>
        </p:nvGraphicFramePr>
        <p:xfrm>
          <a:off x="611188" y="1115613"/>
          <a:ext cx="3177852" cy="8028387"/>
        </p:xfrm>
        <a:graphic>
          <a:graphicData uri="http://schemas.openxmlformats.org/drawingml/2006/table">
            <a:tbl>
              <a:tblPr>
                <a:effectLst/>
              </a:tblPr>
              <a:tblGrid>
                <a:gridCol w="317785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8028387">
                <a:tc>
                  <a:txBody>
                    <a:bodyPr/>
                    <a:lstStyle/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усадьбе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Лампсакова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проводятся фольклорные праздники и народные свадебные обряды, а отдыхающие и туристы могут пройти по экологической тропе деда Фишки, героя романа «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Строговы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». Здесь можно весело провести праздники и просто отдохнуть на природе. Предлагаются катание на лошадях, экскурсии по селу и усадьбе Н. А.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Лампсакова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Для туристов-школьников организованы игровые – интерактивные  программы, мастер-классы по декоративно-прикладному творчеству.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усадьбе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Лампсакова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отмечают Рождество, масленицу, Пасху, Егорьев день, Троицу, Покров, Кузьминки, а также проводят величание молодых, серебряные и золотые свадьбы.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Для туристов устраиваются музейные праздники и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квесты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вечера отдыха и народной песни, молодецкие забавы. В корпусах бывшей земской больницы оборудованы уютные гостевые комнаты с удобными кроватями, цветными плазменными телевизорами, душевыми кабинами и санузлами. </a:t>
                      </a:r>
                    </a:p>
                    <a:p>
                      <a:pPr marL="0" marR="0" lvl="0" indent="3600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Для гостей всегда есть горячий чай, в том числе из местных пищевых и лечебных трав,  выпечка. Возможно и приготовление горячих блюд. Посещение усадьбы может быть как с однодневной, так и с многодневными программами. 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marL="0" marR="0" lvl="0" indent="17780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Times New Roman" pitchFamily="18" charset="0"/>
                      </a:endParaRPr>
                    </a:p>
                  </a:txBody>
                  <a:tcPr marL="91436" marR="91436" marT="45715" marB="45715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BE7B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1" name="Picture 5" descr="C:\Users\pikulina.RAION\Desktop\Арина\ПРЕДПРИНИМАТЕЛЬСТВО\МОЛОДЕЖНОЕ ПРЕДПРИНИМАТЕЛЬСТВО\Фото\Лампсаково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4" t="11700" r="20906"/>
          <a:stretch>
            <a:fillRect/>
          </a:stretch>
        </p:blipFill>
        <p:spPr bwMode="auto">
          <a:xfrm>
            <a:off x="3772949" y="1120687"/>
            <a:ext cx="3085051" cy="3775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7370597"/>
            <a:ext cx="3125155" cy="17734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2949" y="4639687"/>
            <a:ext cx="3063229" cy="9204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https://farm4.staticflickr.com/3903/15309947945_acd5266aa2_b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58"/>
          <a:stretch/>
        </p:blipFill>
        <p:spPr bwMode="auto">
          <a:xfrm>
            <a:off x="621202" y="7285711"/>
            <a:ext cx="3151748" cy="18263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857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кругленный прямоугольник 12"/>
          <p:cNvSpPr/>
          <p:nvPr/>
        </p:nvSpPr>
        <p:spPr>
          <a:xfrm>
            <a:off x="765176" y="1161647"/>
            <a:ext cx="5942106" cy="3453065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ru-RU" sz="1500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Асиновском районе функционирует 6</a:t>
            </a:r>
            <a:r>
              <a:rPr lang="en-US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дошкольных образовательных организаций.</a:t>
            </a:r>
          </a:p>
          <a:p>
            <a:pPr marL="0" marR="0" lvl="0" indent="45720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kumimoji="0" lang="ru-RU" sz="12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2021-2022 </a:t>
            </a:r>
            <a:r>
              <a:rPr kumimoji="0" lang="ru-RU" sz="12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учебном году численность детей в дошкольном образовании составила 1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686</a:t>
            </a:r>
            <a:r>
              <a:rPr kumimoji="0" lang="ru-RU" sz="12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человека.</a:t>
            </a:r>
          </a:p>
          <a:p>
            <a:pPr marL="0" marR="0" lvl="0" indent="45720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Показатель обеспечения доступности дошкольного образования, от 0 года до 3 лет -51,7%, от 3 до 7 лет -97,6%.</a:t>
            </a:r>
            <a:endParaRPr kumimoji="0" lang="ru-RU" sz="125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7200" algn="just" defTabSz="914400" rtl="0" eaLnBrk="1" fontAlgn="base" latinLnBrk="0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Общий охват </a:t>
            </a:r>
            <a:r>
              <a:rPr kumimoji="0" lang="ru-RU" sz="12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детей от 3 до 7 лет, пользующихся услугами дошкольного образования </a:t>
            </a:r>
            <a:r>
              <a:rPr kumimoji="0" lang="ru-RU" sz="125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составляет </a:t>
            </a:r>
            <a:r>
              <a:rPr kumimoji="0" lang="ru-RU" sz="125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100 % охвата детей, нуждающихся в получении услуги дошкольного образования от 3 до 7 лет. В районе ведется электронная очередь в детский сад АИС –  «АИС Комплектование ДОО». Все дошкольные образовательные организации работают с 1.08.2016 ФГОС ДОО.</a:t>
            </a:r>
          </a:p>
          <a:p>
            <a:pPr lvl="0" indent="457200" algn="just">
              <a:defRPr/>
            </a:pP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Кадровая политика образовательных организаций, </a:t>
            </a:r>
            <a:r>
              <a:rPr lang="ru-RU" sz="1250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реализующих образовательные </a:t>
            </a:r>
            <a:r>
              <a:rPr lang="ru-RU" sz="1250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программы дошкольного образования, опирается на развитие профессиональной компетентности педагогов, что характеризуется достаточно высоким уровнем образования и квалификации.</a:t>
            </a:r>
            <a:endParaRPr lang="ru-RU" sz="1500" dirty="0">
              <a:solidFill>
                <a:schemeClr val="tx1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14"/>
          <p:cNvSpPr>
            <a:spLocks noChangeArrowheads="1"/>
          </p:cNvSpPr>
          <p:nvPr/>
        </p:nvSpPr>
        <p:spPr bwMode="auto">
          <a:xfrm>
            <a:off x="1689187" y="1161647"/>
            <a:ext cx="400059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sz="1600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ДОШКОЛЬНОЕ ОБРАЗОВАНИЕ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65175" y="5693414"/>
            <a:ext cx="5942106" cy="65572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Программа Робототехника  и </a:t>
            </a:r>
            <a:r>
              <a:rPr kumimoji="0" lang="ru-RU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Легоконструирование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реализуется во всех дошкольных организациях и группах дошкольного образования.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826898" y="8388424"/>
            <a:ext cx="5843587" cy="533934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01.01.2023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заработная плата работников дошкольного образования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30 175,8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AutoShape 2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7" descr="Картинки по запросу дошкольное образование асино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297" y="6476139"/>
            <a:ext cx="2592369" cy="1815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765177" y="4858377"/>
            <a:ext cx="5905308" cy="65572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1"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</a:t>
            </a:r>
          </a:p>
          <a:p>
            <a:pPr lvl="1"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дошкольного образования в 2021 году составила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55,1%.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pic>
        <p:nvPicPr>
          <p:cNvPr id="15" name="Picture 4" descr="https://do.edu.ru/files/resized/medium/files/object/images/18/4113/img-9414.jpg">
            <a:extLst>
              <a:ext uri="{FF2B5EF4-FFF2-40B4-BE49-F238E27FC236}">
                <a16:creationId xmlns:a16="http://schemas.microsoft.com/office/drawing/2014/main" xmlns="" id="{AF73FD6E-EFE4-13F9-3589-C8CA4C0AC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776" y="6399723"/>
            <a:ext cx="2753567" cy="17650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70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/>
          <p:cNvSpPr/>
          <p:nvPr/>
        </p:nvSpPr>
        <p:spPr>
          <a:xfrm>
            <a:off x="692696" y="1516700"/>
            <a:ext cx="5949955" cy="3847388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Общее образование Асиновского района представлено: 13 общеобразовательных организаций, в т.ч.:  8 средних школ, 2 основные школы, 1 гимназия, 1 вечерняя школа, 1 коррекционная </a:t>
            </a:r>
            <a:r>
              <a:rPr kumimoji="0" lang="ru-RU" sz="110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школа;</a:t>
            </a:r>
            <a:r>
              <a:rPr kumimoji="0" lang="ru-RU" sz="110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при школах – 2 филиала, 8 групп дошкольного образования.</a:t>
            </a:r>
            <a:endParaRPr kumimoji="0" lang="ru-RU" sz="11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01 сентября 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2022-2023 учебному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в Асиновском районе к занятиям приступили 4 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497обучающихся 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т. ч.: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школах города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3 564человека; в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школах села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933 человека.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Наполняемость классов в среднем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20,1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человек, в т.ч. в городских школах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25,3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человек, в сельских –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11,2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человека. </a:t>
            </a:r>
          </a:p>
          <a:p>
            <a:pPr indent="457200" algn="just">
              <a:defRPr/>
            </a:pP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Ежегодные затраты </a:t>
            </a:r>
            <a:r>
              <a:rPr lang="ru-RU" sz="110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 </a:t>
            </a:r>
            <a:r>
              <a:rPr lang="ru-RU" sz="110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 на предоставление образовательных услуг на одного обучающегося составили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147 580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indent="457200" algn="just"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Образовательные организации являются  участниками проекта предпрофессионального образования: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МАОУ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СОШ №4 г.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 – «Медицинский класс»;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МАОУ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гимназия №2 г. Асино – </a:t>
            </a:r>
            <a:r>
              <a:rPr lang="en-US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«IT-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класс»;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МАОУ гимназия №1 г. Асино, МАОУ СОШ с. Ягодное – « </a:t>
            </a:r>
            <a:r>
              <a:rPr lang="ru-RU" sz="11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Агрокласс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»;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МАОУ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СОШ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с. </a:t>
            </a:r>
            <a:r>
              <a:rPr lang="ru-RU" sz="11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Новиковка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в рамках реализации федерального проекта «Современная школа» проведены мероприятия по созданию образовательного центра естественно-научной и технологической направленности « Точка роста»;</a:t>
            </a: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МКОУ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«ОШ ОВЗ № 10 г. Асино 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открыт центр «</a:t>
            </a:r>
            <a:r>
              <a:rPr lang="ru-RU" sz="11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Доброшкола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для создания комфортных условий обучения детей </a:t>
            </a:r>
            <a:r>
              <a:rPr lang="ru-RU" sz="11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 ОВЗ</a:t>
            </a: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r>
              <a:rPr lang="ru-RU" sz="11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2022 году район вступил в реализацию федерального проекта «Цифровая образовательная среда», все школы района подключены к высокоскоростному Интернету.</a:t>
            </a:r>
          </a:p>
          <a:p>
            <a:pPr marL="0" marR="0" lvl="0" indent="457200" algn="just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  <a:defRPr/>
            </a:pPr>
            <a:endParaRPr lang="ru-RU" sz="11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Прямоугольник 14"/>
          <p:cNvSpPr>
            <a:spLocks noChangeArrowheads="1"/>
          </p:cNvSpPr>
          <p:nvPr/>
        </p:nvSpPr>
        <p:spPr bwMode="auto">
          <a:xfrm>
            <a:off x="1720557" y="1130109"/>
            <a:ext cx="400059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ОБЩЕЕ ОБРАЗОВАНИЕ 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-1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784511" y="8200084"/>
            <a:ext cx="5843587" cy="72008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01.01.2023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заработная работников общеобразовательных организаций </a:t>
            </a:r>
            <a:r>
              <a:rPr lang="ru-RU" sz="1600" b="1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составила </a:t>
            </a:r>
            <a:r>
              <a:rPr lang="ru-RU" sz="1600" b="1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36 906, 8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1026" name="Picture 2" descr="Картинки по запросу школа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489" y="6228183"/>
            <a:ext cx="2841356" cy="197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школа асино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229" y="6228184"/>
            <a:ext cx="2844530" cy="1971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692696" y="5508103"/>
            <a:ext cx="6027218" cy="72008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общего образования в 2021 году составила 47,3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4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  <p:cxnSp>
        <p:nvCxnSpPr>
          <p:cNvPr id="4" name="Соединительная линия уступом 3"/>
          <p:cNvCxnSpPr/>
          <p:nvPr/>
        </p:nvCxnSpPr>
        <p:spPr>
          <a:xfrm>
            <a:off x="2356494" y="1979712"/>
            <a:ext cx="914400" cy="914400"/>
          </a:xfrm>
          <a:prstGeom prst="bent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19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" name="AutoShape 6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AutoShape 8" descr="Картинки по запросу дополнительное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740093" y="1168652"/>
            <a:ext cx="578874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ДОПОЛНИТЕЛЬНОЕ ОБРАЗОВАНИЕ 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816299" y="7556083"/>
            <a:ext cx="5636333" cy="67795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01.01.2023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заработная плата работников дополнительного образования 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1 274,4</a:t>
            </a:r>
            <a:r>
              <a:rPr lang="en-US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714169" y="1652122"/>
            <a:ext cx="5842000" cy="2426803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структуре дополнительного образования 3 организации  сферы Управления образования, 1 организация сферы Управления Культуры.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Центр творчества детей и молодежи: направления – вокал, декоративно-прикладное искусство, социально-педагогическое, хореографическое, научно-техническое, художественно-эстетическое, военно-спортивные клубы «Баграм», «Десант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».</a:t>
            </a:r>
            <a:endParaRPr lang="ru-RU" sz="1300" dirty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270 творческих спортивных, технических, естественнонаучных, социально-педагогических, туристско-краеведческих объединениях осуществляется обучение на основе 329 дополнительных общеобразовательных программ, учитывающих многоаспектные потребности и интересы детей и подростков, их индивидуальные возможности.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4100" name="Picture 4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8500" y="5294528"/>
            <a:ext cx="3020339" cy="2108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Картинки по запросу дополнительное образование асино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99" y="5294528"/>
            <a:ext cx="2538401" cy="20327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740093" y="4377444"/>
            <a:ext cx="5843587" cy="821966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10000"/>
              </a:lnSpc>
              <a:defRPr/>
            </a:pP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дополнительного образования в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lang="ru-RU" alt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составила </a:t>
            </a:r>
            <a:r>
              <a:rPr lang="ru-RU" alt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92,45%</a:t>
            </a:r>
            <a:endParaRPr lang="ru-RU" alt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3741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14"/>
          <p:cNvSpPr>
            <a:spLocks noChangeArrowheads="1"/>
          </p:cNvSpPr>
          <p:nvPr/>
        </p:nvSpPr>
        <p:spPr bwMode="auto">
          <a:xfrm>
            <a:off x="777415" y="1164125"/>
            <a:ext cx="574793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ПРОФЕССИОНАЛЬНОЕ ОБРАЗОВАНИЕ 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753141" y="1533456"/>
            <a:ext cx="5879427" cy="5050945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  <a:alpha val="62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 indent="450000" algn="just">
              <a:defRPr/>
            </a:pP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ОГБПОУ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</a:t>
            </a:r>
            <a:r>
              <a:rPr lang="ru-RU" sz="13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АТпромИС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обучается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около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1 4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00 человек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включая  филиалы п.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елый Яр, с. Зырянское.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Среднесписочная численность работников ОГБПОУ «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АТпромИС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– около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200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 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базе данного техникума в 2014 году открылся Центр молодежного инновационного творчества, деятельность которого направлена на вовлечение в малое предпринимательство в научно-технической сфере и в инновационное научно-техническое творчество - детей, студентов, учащихся и менеджеров, в том числе  и на поддержку проектов, направленных на создание и обеспечение деятельности организаций в области инноваций. 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01.09.2017 Организован филиал ОГБПОУ «</a:t>
            </a:r>
            <a:r>
              <a:rPr kumimoji="0" lang="ru-RU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АТпромИС</a:t>
            </a: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в селе Зырянское Зырянского района Томской области.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программы подготовки квалифицированных рабочих (служащих)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получением среднего общего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образования входит: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автомеханик, сварщик (электросварочные и газосварочные работы), повар, кондитер, машинист дорожных и строительных машин, электромонтер по ремонту и обслуживанию </a:t>
            </a:r>
            <a:r>
              <a:rPr lang="ru-RU" sz="13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электрооборудования, </a:t>
            </a:r>
            <a:r>
              <a:rPr lang="ru-RU" sz="13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оператор линий и установок в деревообработке, портной.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программы подготовки специалистов среднего звена входит: Право и организация социального обеспечения, Техническое обслуживание и ремонт автомобильного транспорта, Технология комплексной переработки древесины, Технология деревообработки, Технология продукции общественного питания</a:t>
            </a:r>
            <a:r>
              <a:rPr kumimoji="0" lang="ru-RU" sz="1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Заголовок 2"/>
          <p:cNvSpPr txBox="1">
            <a:spLocks/>
          </p:cNvSpPr>
          <p:nvPr/>
        </p:nvSpPr>
        <p:spPr bwMode="auto">
          <a:xfrm rot="16200000">
            <a:off x="-3684346" y="4848469"/>
            <a:ext cx="79798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pic>
        <p:nvPicPr>
          <p:cNvPr id="13" name="Picture 2" descr="https://tomsk-novosti.ru/wp-content/uploads/2014/05/TNews11.jpg">
            <a:extLst>
              <a:ext uri="{FF2B5EF4-FFF2-40B4-BE49-F238E27FC236}">
                <a16:creationId xmlns:a16="http://schemas.microsoft.com/office/drawing/2014/main" xmlns="" id="{E1918288-310D-EA40-0FE0-E9258A8E0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6" y="6584402"/>
            <a:ext cx="2984115" cy="20844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21AD07E-2247-266E-C9C0-FBFE9DCA8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1693" y="6848069"/>
            <a:ext cx="2843529" cy="1800199"/>
          </a:xfrm>
          <a:prstGeom prst="rect">
            <a:avLst/>
          </a:prstGeo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306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Прямоугольник 14"/>
          <p:cNvSpPr>
            <a:spLocks noChangeArrowheads="1"/>
          </p:cNvSpPr>
          <p:nvPr/>
        </p:nvSpPr>
        <p:spPr bwMode="auto">
          <a:xfrm>
            <a:off x="2283619" y="1099001"/>
            <a:ext cx="292893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6633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ЗДРАВООХРАНЕНИЕ</a:t>
            </a:r>
            <a:endParaRPr lang="ru-RU" altLang="ru-RU" b="1" dirty="0">
              <a:solidFill>
                <a:srgbClr val="6633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749117" y="1442400"/>
            <a:ext cx="6030912" cy="4615279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территории Асиновского района расположена ОГБУЗ «Асиновская районная больница», в которой оказывают специализированную медицинскую помощь жителям Асиновского, Первомайского, Зырянского, Тегульдетского районов. Данное здравоохранительное учреждение входит в число крупнейших районных больниц Томской области.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Асиновская районная больница имеет амбулаторно-поликлиническую сеть на 833 посещений в смену (всего в год более 330 тыс. посещений). В структуре больницы имеются две поликлиники для взрослых, детская поликлиника, женская консультация, три врачебные амбулатории, 7 общих врачебных практик,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фельдшерско-акушерских пунктов).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Круглосуточный стационар включает 293 койки. Ежегодно в стационарных отделениях Асиновской больницы получают лечение более 6 тыс. пациентов, проводятся эндоскопические (бесшовные) операции по профилям хирургия, гинекология.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2022 году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завершен капитальный ремонт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инфекционного отделения.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 период 2021 - 2022 годы за счет средств федерального бюджета на сумму 19,89 млн. рублей построены новые здания ФАП в д.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Копыловка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д. Моисеевка, д.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д. Вороно-Пашня, за счет средств областного бюджета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ФАПы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были оснащены медицинским и прочим оборудованием. </a:t>
            </a:r>
            <a:endParaRPr lang="ru-RU" sz="1200" dirty="0" smtClean="0">
              <a:solidFill>
                <a:prstClr val="black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lvl="0" indent="450000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 2021 года в рамках национального проекта «Здравоохранение» проводится строительство нового трехэтажного здания детской поликлиники и его оснащение медицинским оборудованием, на эти цели направлено 498 млн. рублей областного и федерального бюджетов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lvl="0" indent="450000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2022 году организовано дополнительное подразделение отделения скорой медицинской помощи на базе ОВП с. Ягодное, находящееся на середине дороги Томск-Асино. 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1" name="Заголовок 2"/>
          <p:cNvSpPr txBox="1">
            <a:spLocks/>
          </p:cNvSpPr>
          <p:nvPr/>
        </p:nvSpPr>
        <p:spPr bwMode="auto">
          <a:xfrm rot="16200000">
            <a:off x="-3719444" y="4818445"/>
            <a:ext cx="805007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12" name="Скругленный прямоугольник 16">
            <a:extLst>
              <a:ext uri="{FF2B5EF4-FFF2-40B4-BE49-F238E27FC236}">
                <a16:creationId xmlns:a16="http://schemas.microsoft.com/office/drawing/2014/main" xmlns="" id="{FD5AD93D-DF15-69E5-64DD-E8AE7A020AF5}"/>
              </a:ext>
            </a:extLst>
          </p:cNvPr>
          <p:cNvSpPr/>
          <p:nvPr/>
        </p:nvSpPr>
        <p:spPr>
          <a:xfrm>
            <a:off x="699811" y="8019883"/>
            <a:ext cx="6030912" cy="725437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01.01.2023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средняя месячная заработная плата врачей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86 241.2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руб. среднего медицинского персонала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35 343,7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рублей, </a:t>
            </a:r>
          </a:p>
          <a:p>
            <a:pPr algn="ctr">
              <a:defRPr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младшего – </a:t>
            </a:r>
            <a:r>
              <a:rPr lang="ru-RU" sz="14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33 781,9 рублей.</a:t>
            </a:r>
            <a:endParaRPr lang="ru-RU" sz="14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D4FB0C6-37A2-3845-BE1A-D9BD7CC5DF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117" y="6210707"/>
            <a:ext cx="2679882" cy="1490893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84C3DE1-4F14-63A8-358E-8629778157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3056" y="6299398"/>
            <a:ext cx="2797667" cy="1490892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37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2"/>
          <p:cNvSpPr txBox="1">
            <a:spLocks/>
          </p:cNvSpPr>
          <p:nvPr/>
        </p:nvSpPr>
        <p:spPr bwMode="auto">
          <a:xfrm rot="-5400000">
            <a:off x="-3848101" y="4684714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0483" name="Прямоугольник 8"/>
          <p:cNvSpPr>
            <a:spLocks noChangeArrowheads="1"/>
          </p:cNvSpPr>
          <p:nvPr/>
        </p:nvSpPr>
        <p:spPr bwMode="auto">
          <a:xfrm>
            <a:off x="1484313" y="836613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КУЛЬТУРА 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54195" y="1204913"/>
            <a:ext cx="5887610" cy="5344061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Всего с учетом обособленных подразделений в районе на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01.01.2023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насчитывается 40 единиц: 16 культурно-досуговых учреждений, 20 библиотек, 1 школа искусств и 2 филиала в сельской местности, Центр культурного развития.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Клубная система Асиновского района имеет в своем составе: Городской Дом культуры, сельские дома культуры – 5; Центры Досуга – 9; Культурно-туристический комплекс «Усадьба им. Н.А. 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Лампсакова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– 1. 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Созданы и работают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93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клубных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формирования.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итогам работы за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в МАУ «</a:t>
            </a:r>
            <a:r>
              <a:rPr kumimoji="0" 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МЦНТиКСД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было проведено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275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мероприятия (что в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1,3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раза больше, чем за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2021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г.), которые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посетило</a:t>
            </a:r>
            <a:r>
              <a:rPr kumimoji="0" 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204 630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человек, что превышает значение показателя предыдущего года в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2,2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раза.</a:t>
            </a:r>
          </a:p>
          <a:p>
            <a:pPr lvl="0" indent="182563" algn="just">
              <a:defRPr/>
            </a:pP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В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году было реализовано 3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грантовых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творческих проекта: Капитальный ремонт Дома культуры с. 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Большедорохово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– филиал №13; Исторический маршрут «Ностальгия по эпохе»; VII межрегиональный фестиваль-конкурс декоративно-прикладного искусства «Золотая береста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».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2022 году были реализованы новые творческие проекты, в том числе онлайн: Культурный региональный форум «ART перезагрузка», конкурс талантливой молодёжи «Покажи себя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».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МАУ «</a:t>
            </a:r>
            <a:r>
              <a:rPr lang="ru-RU" sz="1200" dirty="0" err="1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МЦНТиКСД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 проводится работа по привлечению в различные мероприятия социально - незащищенных групп населения (пенсионеров, ветеранов войны и труда, инвалидов, лиц с ОВЗ и др.). Всего для них проведено 95 мероприятий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lvl="0" indent="182563" algn="just">
              <a:defRPr/>
            </a:pP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еятельность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МБУ «АМЦБС» </a:t>
            </a:r>
            <a:r>
              <a:rPr 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ведётся </a:t>
            </a:r>
            <a:r>
              <a:rPr 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 традиционным направлениям, связанным с удовлетворением информационных потребностей пользователей, созданием условий для сохранения и развития культурных традиций, продвижением культуры чтения, расширением и продвижением краеведческой информации среди населения области, оказанием консультационно-методической помощи муниципальным библиотекам района.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2" name="Заголовок 2"/>
          <p:cNvSpPr>
            <a:spLocks noGrp="1"/>
          </p:cNvSpPr>
          <p:nvPr/>
        </p:nvSpPr>
        <p:spPr bwMode="auto">
          <a:xfrm>
            <a:off x="-1" y="4576"/>
            <a:ext cx="6858000" cy="836712"/>
          </a:xfrm>
          <a:prstGeom prst="rect">
            <a:avLst/>
          </a:prstGeo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noFill/>
            <a:miter lim="800000"/>
            <a:headEnd/>
            <a:tailEnd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prstClr val="black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/>
            </a:r>
            <a:br>
              <a:rPr lang="en-US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5071" y="6312614"/>
            <a:ext cx="2659271" cy="17066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кругленный прямоугольник 10"/>
          <p:cNvSpPr/>
          <p:nvPr/>
        </p:nvSpPr>
        <p:spPr>
          <a:xfrm>
            <a:off x="754194" y="7956376"/>
            <a:ext cx="5998113" cy="593388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01.01.2023 среднемесячная </a:t>
            </a:r>
            <a:r>
              <a:rPr lang="ru-RU" sz="16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заработная плата работников культуры составила  </a:t>
            </a:r>
            <a:r>
              <a:rPr lang="ru-RU" sz="16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33 392,7 рублей.</a:t>
            </a:r>
            <a:endParaRPr lang="ru-RU" sz="16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798218" y="6660233"/>
            <a:ext cx="3106853" cy="1080120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50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Удовлетворенность населения качеством предоставления услуг в сфере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культуры</a:t>
            </a:r>
            <a:r>
              <a:rPr lang="en-US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50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2021 году составила 71,8%.</a:t>
            </a:r>
            <a:endParaRPr lang="ru-RU" sz="150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250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Заголовок 2"/>
          <p:cNvSpPr txBox="1">
            <a:spLocks/>
          </p:cNvSpPr>
          <p:nvPr/>
        </p:nvSpPr>
        <p:spPr bwMode="auto">
          <a:xfrm rot="-5400000">
            <a:off x="-3761581" y="4733132"/>
            <a:ext cx="8172451" cy="6492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ХАРАКТЕРИСТИКА ТЕРРИТОРИИ</a:t>
            </a:r>
          </a:p>
        </p:txBody>
      </p:sp>
      <p:sp>
        <p:nvSpPr>
          <p:cNvPr id="4101" name="Прямоугольник 18"/>
          <p:cNvSpPr>
            <a:spLocks noChangeArrowheads="1"/>
          </p:cNvSpPr>
          <p:nvPr/>
        </p:nvSpPr>
        <p:spPr bwMode="auto">
          <a:xfrm>
            <a:off x="708227" y="4466044"/>
            <a:ext cx="5992004" cy="72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altLang="ru-RU" sz="1200" b="1" u="sng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Муниципальное образование «Асиновский район» - производственная площадка для развития деревообрабатывающей промышленности, сельского хозяйства, индустрии дикоросов (позиционирование района в Томской области)</a:t>
            </a:r>
            <a:endParaRPr lang="ru-RU" altLang="ru-RU" sz="1200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20372" y="5194707"/>
            <a:ext cx="2027746" cy="1149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245" indent="-182245" fontAlgn="auto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defRPr/>
            </a:pPr>
            <a:r>
              <a:rPr lang="ru-RU" sz="1050" b="1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Асиновский район: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Лесопромышленный комплекс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Сельское хозяйство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342900" indent="-342900" algn="just" fontAlgn="auto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Arial"/>
              <a:buChar char="*"/>
              <a:defRPr/>
            </a:pPr>
            <a:r>
              <a:rPr lang="ru-RU" sz="1050" b="1" u="sng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Переработка дикоросов</a:t>
            </a:r>
            <a:endParaRPr lang="ru-RU" sz="105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5" name="Rectangle 72"/>
          <p:cNvSpPr>
            <a:spLocks noChangeArrowheads="1"/>
          </p:cNvSpPr>
          <p:nvPr/>
        </p:nvSpPr>
        <p:spPr bwMode="auto">
          <a:xfrm>
            <a:off x="152400" y="152400"/>
            <a:ext cx="6858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 dirty="0"/>
          </a:p>
        </p:txBody>
      </p:sp>
      <p:grpSp>
        <p:nvGrpSpPr>
          <p:cNvPr id="6" name="Group 1"/>
          <p:cNvGrpSpPr>
            <a:grpSpLocks noChangeAspect="1"/>
          </p:cNvGrpSpPr>
          <p:nvPr/>
        </p:nvGrpSpPr>
        <p:grpSpPr bwMode="auto">
          <a:xfrm>
            <a:off x="905474" y="5401034"/>
            <a:ext cx="4268727" cy="3189257"/>
            <a:chOff x="2279" y="9609"/>
            <a:chExt cx="8096" cy="6234"/>
          </a:xfrm>
        </p:grpSpPr>
        <p:sp>
          <p:nvSpPr>
            <p:cNvPr id="7" name="AutoShape 71"/>
            <p:cNvSpPr>
              <a:spLocks noChangeAspect="1" noChangeArrowheads="1" noTextEdit="1"/>
            </p:cNvSpPr>
            <p:nvPr/>
          </p:nvSpPr>
          <p:spPr bwMode="auto">
            <a:xfrm>
              <a:off x="2279" y="9609"/>
              <a:ext cx="8096" cy="62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7" name="Freeform 69"/>
            <p:cNvSpPr>
              <a:spLocks noEditPoints="1"/>
            </p:cNvSpPr>
            <p:nvPr/>
          </p:nvSpPr>
          <p:spPr bwMode="auto">
            <a:xfrm>
              <a:off x="6604" y="13649"/>
              <a:ext cx="810" cy="742"/>
            </a:xfrm>
            <a:custGeom>
              <a:avLst/>
              <a:gdLst>
                <a:gd name="T0" fmla="*/ 10 w 78"/>
                <a:gd name="T1" fmla="*/ 60 h 70"/>
                <a:gd name="T2" fmla="*/ 6 w 78"/>
                <a:gd name="T3" fmla="*/ 57 h 70"/>
                <a:gd name="T4" fmla="*/ 6 w 78"/>
                <a:gd name="T5" fmla="*/ 50 h 70"/>
                <a:gd name="T6" fmla="*/ 5 w 78"/>
                <a:gd name="T7" fmla="*/ 37 h 70"/>
                <a:gd name="T8" fmla="*/ 6 w 78"/>
                <a:gd name="T9" fmla="*/ 27 h 70"/>
                <a:gd name="T10" fmla="*/ 2 w 78"/>
                <a:gd name="T11" fmla="*/ 19 h 70"/>
                <a:gd name="T12" fmla="*/ 3 w 78"/>
                <a:gd name="T13" fmla="*/ 11 h 70"/>
                <a:gd name="T14" fmla="*/ 10 w 78"/>
                <a:gd name="T15" fmla="*/ 11 h 70"/>
                <a:gd name="T16" fmla="*/ 18 w 78"/>
                <a:gd name="T17" fmla="*/ 12 h 70"/>
                <a:gd name="T18" fmla="*/ 27 w 78"/>
                <a:gd name="T19" fmla="*/ 7 h 70"/>
                <a:gd name="T20" fmla="*/ 36 w 78"/>
                <a:gd name="T21" fmla="*/ 4 h 70"/>
                <a:gd name="T22" fmla="*/ 41 w 78"/>
                <a:gd name="T23" fmla="*/ 9 h 70"/>
                <a:gd name="T24" fmla="*/ 48 w 78"/>
                <a:gd name="T25" fmla="*/ 8 h 70"/>
                <a:gd name="T26" fmla="*/ 55 w 78"/>
                <a:gd name="T27" fmla="*/ 2 h 70"/>
                <a:gd name="T28" fmla="*/ 65 w 78"/>
                <a:gd name="T29" fmla="*/ 1 h 70"/>
                <a:gd name="T30" fmla="*/ 69 w 78"/>
                <a:gd name="T31" fmla="*/ 7 h 70"/>
                <a:gd name="T32" fmla="*/ 72 w 78"/>
                <a:gd name="T33" fmla="*/ 11 h 70"/>
                <a:gd name="T34" fmla="*/ 72 w 78"/>
                <a:gd name="T35" fmla="*/ 17 h 70"/>
                <a:gd name="T36" fmla="*/ 75 w 78"/>
                <a:gd name="T37" fmla="*/ 28 h 70"/>
                <a:gd name="T38" fmla="*/ 78 w 78"/>
                <a:gd name="T39" fmla="*/ 39 h 70"/>
                <a:gd name="T40" fmla="*/ 78 w 78"/>
                <a:gd name="T41" fmla="*/ 50 h 70"/>
                <a:gd name="T42" fmla="*/ 75 w 78"/>
                <a:gd name="T43" fmla="*/ 56 h 70"/>
                <a:gd name="T44" fmla="*/ 70 w 78"/>
                <a:gd name="T45" fmla="*/ 60 h 70"/>
                <a:gd name="T46" fmla="*/ 66 w 78"/>
                <a:gd name="T47" fmla="*/ 67 h 70"/>
                <a:gd name="T48" fmla="*/ 66 w 78"/>
                <a:gd name="T49" fmla="*/ 68 h 70"/>
                <a:gd name="T50" fmla="*/ 59 w 78"/>
                <a:gd name="T51" fmla="*/ 70 h 70"/>
                <a:gd name="T52" fmla="*/ 47 w 78"/>
                <a:gd name="T53" fmla="*/ 68 h 70"/>
                <a:gd name="T54" fmla="*/ 39 w 78"/>
                <a:gd name="T55" fmla="*/ 62 h 70"/>
                <a:gd name="T56" fmla="*/ 32 w 78"/>
                <a:gd name="T57" fmla="*/ 64 h 70"/>
                <a:gd name="T58" fmla="*/ 26 w 78"/>
                <a:gd name="T59" fmla="*/ 66 h 70"/>
                <a:gd name="T60" fmla="*/ 19 w 78"/>
                <a:gd name="T61" fmla="*/ 59 h 70"/>
                <a:gd name="T62" fmla="*/ 10 w 78"/>
                <a:gd name="T63" fmla="*/ 60 h 70"/>
                <a:gd name="T64" fmla="*/ 10 w 78"/>
                <a:gd name="T65" fmla="*/ 60 h 70"/>
                <a:gd name="T66" fmla="*/ 66 w 78"/>
                <a:gd name="T67" fmla="*/ 68 h 70"/>
                <a:gd name="T68" fmla="*/ 66 w 78"/>
                <a:gd name="T69" fmla="*/ 68 h 70"/>
                <a:gd name="T70" fmla="*/ 66 w 78"/>
                <a:gd name="T71" fmla="*/ 68 h 70"/>
                <a:gd name="T72" fmla="*/ 66 w 78"/>
                <a:gd name="T73" fmla="*/ 68 h 70"/>
                <a:gd name="T74" fmla="*/ 72 w 78"/>
                <a:gd name="T75" fmla="*/ 11 h 70"/>
                <a:gd name="T76" fmla="*/ 72 w 78"/>
                <a:gd name="T77" fmla="*/ 11 h 70"/>
                <a:gd name="T78" fmla="*/ 72 w 78"/>
                <a:gd name="T79" fmla="*/ 11 h 70"/>
                <a:gd name="T80" fmla="*/ 72 w 78"/>
                <a:gd name="T81" fmla="*/ 11 h 70"/>
                <a:gd name="T82" fmla="*/ 72 w 78"/>
                <a:gd name="T83" fmla="*/ 11 h 70"/>
                <a:gd name="T84" fmla="*/ 72 w 78"/>
                <a:gd name="T85" fmla="*/ 11 h 70"/>
                <a:gd name="T86" fmla="*/ 72 w 78"/>
                <a:gd name="T87" fmla="*/ 11 h 70"/>
                <a:gd name="T88" fmla="*/ 72 w 78"/>
                <a:gd name="T89" fmla="*/ 11 h 70"/>
                <a:gd name="T90" fmla="*/ 72 w 78"/>
                <a:gd name="T91" fmla="*/ 11 h 70"/>
                <a:gd name="T92" fmla="*/ 72 w 78"/>
                <a:gd name="T93" fmla="*/ 11 h 70"/>
                <a:gd name="T94" fmla="*/ 72 w 78"/>
                <a:gd name="T95" fmla="*/ 11 h 70"/>
                <a:gd name="T96" fmla="*/ 72 w 78"/>
                <a:gd name="T97" fmla="*/ 11 h 70"/>
                <a:gd name="T98" fmla="*/ 72 w 78"/>
                <a:gd name="T99" fmla="*/ 11 h 70"/>
                <a:gd name="T100" fmla="*/ 6 w 78"/>
                <a:gd name="T101" fmla="*/ 8 h 70"/>
                <a:gd name="T102" fmla="*/ 6 w 78"/>
                <a:gd name="T103" fmla="*/ 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78" h="70">
                  <a:moveTo>
                    <a:pt x="10" y="60"/>
                  </a:moveTo>
                  <a:cubicBezTo>
                    <a:pt x="11" y="62"/>
                    <a:pt x="11" y="62"/>
                    <a:pt x="10" y="60"/>
                  </a:cubicBezTo>
                  <a:close/>
                  <a:moveTo>
                    <a:pt x="10" y="60"/>
                  </a:moveTo>
                  <a:cubicBezTo>
                    <a:pt x="8" y="59"/>
                    <a:pt x="7" y="58"/>
                    <a:pt x="6" y="57"/>
                  </a:cubicBezTo>
                  <a:cubicBezTo>
                    <a:pt x="6" y="56"/>
                    <a:pt x="6" y="56"/>
                    <a:pt x="6" y="55"/>
                  </a:cubicBezTo>
                  <a:cubicBezTo>
                    <a:pt x="6" y="53"/>
                    <a:pt x="7" y="52"/>
                    <a:pt x="6" y="50"/>
                  </a:cubicBezTo>
                  <a:cubicBezTo>
                    <a:pt x="6" y="48"/>
                    <a:pt x="6" y="47"/>
                    <a:pt x="5" y="44"/>
                  </a:cubicBezTo>
                  <a:cubicBezTo>
                    <a:pt x="5" y="42"/>
                    <a:pt x="5" y="39"/>
                    <a:pt x="5" y="37"/>
                  </a:cubicBezTo>
                  <a:cubicBezTo>
                    <a:pt x="5" y="35"/>
                    <a:pt x="6" y="33"/>
                    <a:pt x="6" y="31"/>
                  </a:cubicBezTo>
                  <a:cubicBezTo>
                    <a:pt x="6" y="30"/>
                    <a:pt x="6" y="29"/>
                    <a:pt x="6" y="27"/>
                  </a:cubicBezTo>
                  <a:cubicBezTo>
                    <a:pt x="5" y="26"/>
                    <a:pt x="4" y="24"/>
                    <a:pt x="4" y="23"/>
                  </a:cubicBezTo>
                  <a:cubicBezTo>
                    <a:pt x="3" y="21"/>
                    <a:pt x="2" y="20"/>
                    <a:pt x="2" y="19"/>
                  </a:cubicBezTo>
                  <a:cubicBezTo>
                    <a:pt x="1" y="17"/>
                    <a:pt x="0" y="15"/>
                    <a:pt x="1" y="14"/>
                  </a:cubicBezTo>
                  <a:cubicBezTo>
                    <a:pt x="1" y="12"/>
                    <a:pt x="2" y="12"/>
                    <a:pt x="3" y="11"/>
                  </a:cubicBezTo>
                  <a:cubicBezTo>
                    <a:pt x="3" y="11"/>
                    <a:pt x="4" y="10"/>
                    <a:pt x="5" y="9"/>
                  </a:cubicBezTo>
                  <a:cubicBezTo>
                    <a:pt x="6" y="10"/>
                    <a:pt x="8" y="10"/>
                    <a:pt x="10" y="11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5" y="13"/>
                    <a:pt x="16" y="13"/>
                    <a:pt x="18" y="12"/>
                  </a:cubicBezTo>
                  <a:cubicBezTo>
                    <a:pt x="19" y="12"/>
                    <a:pt x="21" y="10"/>
                    <a:pt x="22" y="10"/>
                  </a:cubicBezTo>
                  <a:cubicBezTo>
                    <a:pt x="24" y="9"/>
                    <a:pt x="26" y="8"/>
                    <a:pt x="27" y="7"/>
                  </a:cubicBezTo>
                  <a:cubicBezTo>
                    <a:pt x="29" y="7"/>
                    <a:pt x="30" y="5"/>
                    <a:pt x="32" y="5"/>
                  </a:cubicBezTo>
                  <a:cubicBezTo>
                    <a:pt x="33" y="4"/>
                    <a:pt x="35" y="3"/>
                    <a:pt x="36" y="4"/>
                  </a:cubicBezTo>
                  <a:cubicBezTo>
                    <a:pt x="37" y="4"/>
                    <a:pt x="38" y="5"/>
                    <a:pt x="39" y="6"/>
                  </a:cubicBezTo>
                  <a:cubicBezTo>
                    <a:pt x="40" y="7"/>
                    <a:pt x="40" y="9"/>
                    <a:pt x="41" y="9"/>
                  </a:cubicBezTo>
                  <a:cubicBezTo>
                    <a:pt x="42" y="10"/>
                    <a:pt x="43" y="10"/>
                    <a:pt x="44" y="10"/>
                  </a:cubicBezTo>
                  <a:cubicBezTo>
                    <a:pt x="46" y="9"/>
                    <a:pt x="47" y="9"/>
                    <a:pt x="48" y="8"/>
                  </a:cubicBezTo>
                  <a:cubicBezTo>
                    <a:pt x="50" y="7"/>
                    <a:pt x="51" y="6"/>
                    <a:pt x="52" y="5"/>
                  </a:cubicBezTo>
                  <a:cubicBezTo>
                    <a:pt x="53" y="4"/>
                    <a:pt x="54" y="3"/>
                    <a:pt x="55" y="2"/>
                  </a:cubicBezTo>
                  <a:cubicBezTo>
                    <a:pt x="56" y="1"/>
                    <a:pt x="57" y="1"/>
                    <a:pt x="59" y="1"/>
                  </a:cubicBezTo>
                  <a:cubicBezTo>
                    <a:pt x="61" y="0"/>
                    <a:pt x="63" y="0"/>
                    <a:pt x="65" y="1"/>
                  </a:cubicBezTo>
                  <a:cubicBezTo>
                    <a:pt x="66" y="1"/>
                    <a:pt x="67" y="2"/>
                    <a:pt x="68" y="3"/>
                  </a:cubicBezTo>
                  <a:cubicBezTo>
                    <a:pt x="68" y="4"/>
                    <a:pt x="69" y="6"/>
                    <a:pt x="69" y="7"/>
                  </a:cubicBezTo>
                  <a:cubicBezTo>
                    <a:pt x="70" y="8"/>
                    <a:pt x="70" y="9"/>
                    <a:pt x="71" y="10"/>
                  </a:cubicBezTo>
                  <a:cubicBezTo>
                    <a:pt x="71" y="10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13"/>
                    <a:pt x="72" y="15"/>
                    <a:pt x="72" y="17"/>
                  </a:cubicBezTo>
                  <a:cubicBezTo>
                    <a:pt x="72" y="19"/>
                    <a:pt x="73" y="20"/>
                    <a:pt x="73" y="22"/>
                  </a:cubicBezTo>
                  <a:cubicBezTo>
                    <a:pt x="74" y="24"/>
                    <a:pt x="74" y="26"/>
                    <a:pt x="75" y="28"/>
                  </a:cubicBezTo>
                  <a:cubicBezTo>
                    <a:pt x="75" y="30"/>
                    <a:pt x="77" y="32"/>
                    <a:pt x="77" y="34"/>
                  </a:cubicBezTo>
                  <a:cubicBezTo>
                    <a:pt x="78" y="35"/>
                    <a:pt x="78" y="37"/>
                    <a:pt x="78" y="39"/>
                  </a:cubicBezTo>
                  <a:cubicBezTo>
                    <a:pt x="78" y="41"/>
                    <a:pt x="78" y="43"/>
                    <a:pt x="78" y="45"/>
                  </a:cubicBezTo>
                  <a:cubicBezTo>
                    <a:pt x="78" y="47"/>
                    <a:pt x="78" y="48"/>
                    <a:pt x="78" y="50"/>
                  </a:cubicBezTo>
                  <a:cubicBezTo>
                    <a:pt x="78" y="51"/>
                    <a:pt x="78" y="52"/>
                    <a:pt x="77" y="53"/>
                  </a:cubicBezTo>
                  <a:cubicBezTo>
                    <a:pt x="77" y="54"/>
                    <a:pt x="76" y="56"/>
                    <a:pt x="75" y="56"/>
                  </a:cubicBezTo>
                  <a:cubicBezTo>
                    <a:pt x="75" y="57"/>
                    <a:pt x="74" y="57"/>
                    <a:pt x="73" y="58"/>
                  </a:cubicBezTo>
                  <a:cubicBezTo>
                    <a:pt x="72" y="59"/>
                    <a:pt x="71" y="59"/>
                    <a:pt x="70" y="60"/>
                  </a:cubicBezTo>
                  <a:cubicBezTo>
                    <a:pt x="69" y="61"/>
                    <a:pt x="68" y="62"/>
                    <a:pt x="67" y="63"/>
                  </a:cubicBezTo>
                  <a:cubicBezTo>
                    <a:pt x="67" y="64"/>
                    <a:pt x="67" y="65"/>
                    <a:pt x="66" y="67"/>
                  </a:cubicBezTo>
                  <a:cubicBezTo>
                    <a:pt x="66" y="67"/>
                    <a:pt x="66" y="67"/>
                    <a:pt x="65" y="68"/>
                  </a:cubicBezTo>
                  <a:cubicBezTo>
                    <a:pt x="65" y="68"/>
                    <a:pt x="66" y="68"/>
                    <a:pt x="66" y="68"/>
                  </a:cubicBezTo>
                  <a:cubicBezTo>
                    <a:pt x="65" y="68"/>
                    <a:pt x="64" y="68"/>
                    <a:pt x="63" y="68"/>
                  </a:cubicBezTo>
                  <a:cubicBezTo>
                    <a:pt x="61" y="68"/>
                    <a:pt x="61" y="69"/>
                    <a:pt x="59" y="70"/>
                  </a:cubicBezTo>
                  <a:cubicBezTo>
                    <a:pt x="57" y="70"/>
                    <a:pt x="54" y="70"/>
                    <a:pt x="51" y="70"/>
                  </a:cubicBezTo>
                  <a:cubicBezTo>
                    <a:pt x="49" y="70"/>
                    <a:pt x="49" y="68"/>
                    <a:pt x="47" y="68"/>
                  </a:cubicBezTo>
                  <a:cubicBezTo>
                    <a:pt x="46" y="67"/>
                    <a:pt x="44" y="67"/>
                    <a:pt x="43" y="66"/>
                  </a:cubicBezTo>
                  <a:cubicBezTo>
                    <a:pt x="41" y="65"/>
                    <a:pt x="41" y="63"/>
                    <a:pt x="39" y="62"/>
                  </a:cubicBezTo>
                  <a:cubicBezTo>
                    <a:pt x="38" y="61"/>
                    <a:pt x="37" y="61"/>
                    <a:pt x="35" y="61"/>
                  </a:cubicBezTo>
                  <a:cubicBezTo>
                    <a:pt x="34" y="61"/>
                    <a:pt x="33" y="63"/>
                    <a:pt x="32" y="64"/>
                  </a:cubicBezTo>
                  <a:cubicBezTo>
                    <a:pt x="31" y="65"/>
                    <a:pt x="30" y="65"/>
                    <a:pt x="29" y="66"/>
                  </a:cubicBezTo>
                  <a:cubicBezTo>
                    <a:pt x="28" y="66"/>
                    <a:pt x="28" y="66"/>
                    <a:pt x="26" y="66"/>
                  </a:cubicBezTo>
                  <a:cubicBezTo>
                    <a:pt x="25" y="65"/>
                    <a:pt x="23" y="62"/>
                    <a:pt x="22" y="61"/>
                  </a:cubicBezTo>
                  <a:cubicBezTo>
                    <a:pt x="21" y="60"/>
                    <a:pt x="20" y="59"/>
                    <a:pt x="19" y="59"/>
                  </a:cubicBezTo>
                  <a:cubicBezTo>
                    <a:pt x="17" y="59"/>
                    <a:pt x="16" y="59"/>
                    <a:pt x="14" y="59"/>
                  </a:cubicBezTo>
                  <a:cubicBezTo>
                    <a:pt x="13" y="59"/>
                    <a:pt x="12" y="59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close/>
                  <a:moveTo>
                    <a:pt x="66" y="68"/>
                  </a:moveTo>
                  <a:cubicBezTo>
                    <a:pt x="66" y="68"/>
                    <a:pt x="66" y="68"/>
                    <a:pt x="66" y="68"/>
                  </a:cubicBezTo>
                  <a:cubicBezTo>
                    <a:pt x="66" y="68"/>
                    <a:pt x="66" y="68"/>
                    <a:pt x="66" y="68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72" y="11"/>
                  </a:moveTo>
                  <a:cubicBezTo>
                    <a:pt x="72" y="11"/>
                    <a:pt x="72" y="11"/>
                    <a:pt x="72" y="11"/>
                  </a:cubicBezTo>
                  <a:cubicBezTo>
                    <a:pt x="72" y="11"/>
                    <a:pt x="72" y="11"/>
                    <a:pt x="72" y="11"/>
                  </a:cubicBezTo>
                  <a:close/>
                  <a:moveTo>
                    <a:pt x="6" y="8"/>
                  </a:moveTo>
                  <a:cubicBezTo>
                    <a:pt x="6" y="8"/>
                    <a:pt x="6" y="8"/>
                    <a:pt x="6" y="8"/>
                  </a:cubicBezTo>
                  <a:cubicBezTo>
                    <a:pt x="6" y="8"/>
                    <a:pt x="6" y="8"/>
                    <a:pt x="6" y="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8" name="Freeform 68"/>
            <p:cNvSpPr>
              <a:spLocks/>
            </p:cNvSpPr>
            <p:nvPr/>
          </p:nvSpPr>
          <p:spPr bwMode="auto">
            <a:xfrm>
              <a:off x="6646" y="13289"/>
              <a:ext cx="1051" cy="498"/>
            </a:xfrm>
            <a:custGeom>
              <a:avLst/>
              <a:gdLst>
                <a:gd name="T0" fmla="*/ 6 w 101"/>
                <a:gd name="T1" fmla="*/ 1 h 47"/>
                <a:gd name="T2" fmla="*/ 15 w 101"/>
                <a:gd name="T3" fmla="*/ 2 h 47"/>
                <a:gd name="T4" fmla="*/ 21 w 101"/>
                <a:gd name="T5" fmla="*/ 7 h 47"/>
                <a:gd name="T6" fmla="*/ 27 w 101"/>
                <a:gd name="T7" fmla="*/ 7 h 47"/>
                <a:gd name="T8" fmla="*/ 32 w 101"/>
                <a:gd name="T9" fmla="*/ 2 h 47"/>
                <a:gd name="T10" fmla="*/ 44 w 101"/>
                <a:gd name="T11" fmla="*/ 2 h 47"/>
                <a:gd name="T12" fmla="*/ 54 w 101"/>
                <a:gd name="T13" fmla="*/ 3 h 47"/>
                <a:gd name="T14" fmla="*/ 64 w 101"/>
                <a:gd name="T15" fmla="*/ 5 h 47"/>
                <a:gd name="T16" fmla="*/ 74 w 101"/>
                <a:gd name="T17" fmla="*/ 2 h 47"/>
                <a:gd name="T18" fmla="*/ 85 w 101"/>
                <a:gd name="T19" fmla="*/ 0 h 47"/>
                <a:gd name="T20" fmla="*/ 98 w 101"/>
                <a:gd name="T21" fmla="*/ 4 h 47"/>
                <a:gd name="T22" fmla="*/ 101 w 101"/>
                <a:gd name="T23" fmla="*/ 13 h 47"/>
                <a:gd name="T24" fmla="*/ 94 w 101"/>
                <a:gd name="T25" fmla="*/ 15 h 47"/>
                <a:gd name="T26" fmla="*/ 90 w 101"/>
                <a:gd name="T27" fmla="*/ 19 h 47"/>
                <a:gd name="T28" fmla="*/ 88 w 101"/>
                <a:gd name="T29" fmla="*/ 24 h 47"/>
                <a:gd name="T30" fmla="*/ 86 w 101"/>
                <a:gd name="T31" fmla="*/ 30 h 47"/>
                <a:gd name="T32" fmla="*/ 79 w 101"/>
                <a:gd name="T33" fmla="*/ 34 h 47"/>
                <a:gd name="T34" fmla="*/ 72 w 101"/>
                <a:gd name="T35" fmla="*/ 41 h 47"/>
                <a:gd name="T36" fmla="*/ 68 w 101"/>
                <a:gd name="T37" fmla="*/ 45 h 47"/>
                <a:gd name="T38" fmla="*/ 65 w 101"/>
                <a:gd name="T39" fmla="*/ 41 h 47"/>
                <a:gd name="T40" fmla="*/ 61 w 101"/>
                <a:gd name="T41" fmla="*/ 35 h 47"/>
                <a:gd name="T42" fmla="*/ 51 w 101"/>
                <a:gd name="T43" fmla="*/ 36 h 47"/>
                <a:gd name="T44" fmla="*/ 44 w 101"/>
                <a:gd name="T45" fmla="*/ 42 h 47"/>
                <a:gd name="T46" fmla="*/ 37 w 101"/>
                <a:gd name="T47" fmla="*/ 43 h 47"/>
                <a:gd name="T48" fmla="*/ 32 w 101"/>
                <a:gd name="T49" fmla="*/ 38 h 47"/>
                <a:gd name="T50" fmla="*/ 23 w 101"/>
                <a:gd name="T51" fmla="*/ 41 h 47"/>
                <a:gd name="T52" fmla="*/ 14 w 101"/>
                <a:gd name="T53" fmla="*/ 46 h 47"/>
                <a:gd name="T54" fmla="*/ 6 w 101"/>
                <a:gd name="T55" fmla="*/ 45 h 47"/>
                <a:gd name="T56" fmla="*/ 2 w 101"/>
                <a:gd name="T57" fmla="*/ 42 h 47"/>
                <a:gd name="T58" fmla="*/ 3 w 101"/>
                <a:gd name="T59" fmla="*/ 36 h 47"/>
                <a:gd name="T60" fmla="*/ 0 w 101"/>
                <a:gd name="T61" fmla="*/ 31 h 47"/>
                <a:gd name="T62" fmla="*/ 4 w 101"/>
                <a:gd name="T63" fmla="*/ 26 h 47"/>
                <a:gd name="T64" fmla="*/ 1 w 101"/>
                <a:gd name="T65" fmla="*/ 18 h 47"/>
                <a:gd name="T66" fmla="*/ 1 w 101"/>
                <a:gd name="T67" fmla="*/ 12 h 47"/>
                <a:gd name="T68" fmla="*/ 5 w 101"/>
                <a:gd name="T69" fmla="*/ 7 h 47"/>
                <a:gd name="T70" fmla="*/ 5 w 101"/>
                <a:gd name="T71" fmla="*/ 0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1" h="47">
                  <a:moveTo>
                    <a:pt x="5" y="0"/>
                  </a:moveTo>
                  <a:cubicBezTo>
                    <a:pt x="6" y="1"/>
                    <a:pt x="6" y="1"/>
                    <a:pt x="6" y="1"/>
                  </a:cubicBezTo>
                  <a:cubicBezTo>
                    <a:pt x="9" y="1"/>
                    <a:pt x="11" y="1"/>
                    <a:pt x="12" y="1"/>
                  </a:cubicBezTo>
                  <a:cubicBezTo>
                    <a:pt x="13" y="1"/>
                    <a:pt x="14" y="1"/>
                    <a:pt x="15" y="2"/>
                  </a:cubicBezTo>
                  <a:cubicBezTo>
                    <a:pt x="15" y="3"/>
                    <a:pt x="18" y="5"/>
                    <a:pt x="18" y="5"/>
                  </a:cubicBezTo>
                  <a:cubicBezTo>
                    <a:pt x="19" y="5"/>
                    <a:pt x="20" y="6"/>
                    <a:pt x="21" y="7"/>
                  </a:cubicBezTo>
                  <a:cubicBezTo>
                    <a:pt x="22" y="8"/>
                    <a:pt x="23" y="9"/>
                    <a:pt x="24" y="9"/>
                  </a:cubicBezTo>
                  <a:cubicBezTo>
                    <a:pt x="25" y="9"/>
                    <a:pt x="26" y="8"/>
                    <a:pt x="27" y="7"/>
                  </a:cubicBezTo>
                  <a:cubicBezTo>
                    <a:pt x="28" y="6"/>
                    <a:pt x="29" y="5"/>
                    <a:pt x="30" y="4"/>
                  </a:cubicBezTo>
                  <a:cubicBezTo>
                    <a:pt x="31" y="4"/>
                    <a:pt x="31" y="3"/>
                    <a:pt x="32" y="2"/>
                  </a:cubicBezTo>
                  <a:cubicBezTo>
                    <a:pt x="34" y="2"/>
                    <a:pt x="35" y="2"/>
                    <a:pt x="37" y="2"/>
                  </a:cubicBezTo>
                  <a:cubicBezTo>
                    <a:pt x="39" y="2"/>
                    <a:pt x="42" y="2"/>
                    <a:pt x="44" y="2"/>
                  </a:cubicBezTo>
                  <a:cubicBezTo>
                    <a:pt x="47" y="2"/>
                    <a:pt x="49" y="2"/>
                    <a:pt x="51" y="2"/>
                  </a:cubicBezTo>
                  <a:cubicBezTo>
                    <a:pt x="53" y="3"/>
                    <a:pt x="53" y="3"/>
                    <a:pt x="54" y="3"/>
                  </a:cubicBezTo>
                  <a:cubicBezTo>
                    <a:pt x="56" y="3"/>
                    <a:pt x="57" y="3"/>
                    <a:pt x="59" y="3"/>
                  </a:cubicBezTo>
                  <a:cubicBezTo>
                    <a:pt x="61" y="4"/>
                    <a:pt x="63" y="5"/>
                    <a:pt x="64" y="5"/>
                  </a:cubicBezTo>
                  <a:cubicBezTo>
                    <a:pt x="66" y="5"/>
                    <a:pt x="68" y="4"/>
                    <a:pt x="69" y="4"/>
                  </a:cubicBezTo>
                  <a:cubicBezTo>
                    <a:pt x="71" y="3"/>
                    <a:pt x="72" y="2"/>
                    <a:pt x="74" y="2"/>
                  </a:cubicBezTo>
                  <a:cubicBezTo>
                    <a:pt x="76" y="1"/>
                    <a:pt x="79" y="2"/>
                    <a:pt x="81" y="2"/>
                  </a:cubicBezTo>
                  <a:cubicBezTo>
                    <a:pt x="83" y="2"/>
                    <a:pt x="84" y="1"/>
                    <a:pt x="85" y="0"/>
                  </a:cubicBezTo>
                  <a:cubicBezTo>
                    <a:pt x="86" y="0"/>
                    <a:pt x="87" y="0"/>
                    <a:pt x="89" y="1"/>
                  </a:cubicBezTo>
                  <a:cubicBezTo>
                    <a:pt x="92" y="1"/>
                    <a:pt x="96" y="2"/>
                    <a:pt x="98" y="4"/>
                  </a:cubicBezTo>
                  <a:cubicBezTo>
                    <a:pt x="100" y="5"/>
                    <a:pt x="99" y="6"/>
                    <a:pt x="100" y="8"/>
                  </a:cubicBezTo>
                  <a:cubicBezTo>
                    <a:pt x="100" y="10"/>
                    <a:pt x="101" y="11"/>
                    <a:pt x="101" y="13"/>
                  </a:cubicBezTo>
                  <a:cubicBezTo>
                    <a:pt x="99" y="13"/>
                    <a:pt x="98" y="13"/>
                    <a:pt x="97" y="13"/>
                  </a:cubicBezTo>
                  <a:cubicBezTo>
                    <a:pt x="96" y="13"/>
                    <a:pt x="95" y="14"/>
                    <a:pt x="94" y="15"/>
                  </a:cubicBezTo>
                  <a:cubicBezTo>
                    <a:pt x="93" y="16"/>
                    <a:pt x="93" y="16"/>
                    <a:pt x="92" y="17"/>
                  </a:cubicBezTo>
                  <a:cubicBezTo>
                    <a:pt x="91" y="18"/>
                    <a:pt x="91" y="18"/>
                    <a:pt x="90" y="19"/>
                  </a:cubicBezTo>
                  <a:cubicBezTo>
                    <a:pt x="90" y="20"/>
                    <a:pt x="90" y="21"/>
                    <a:pt x="89" y="22"/>
                  </a:cubicBezTo>
                  <a:cubicBezTo>
                    <a:pt x="89" y="23"/>
                    <a:pt x="88" y="23"/>
                    <a:pt x="88" y="24"/>
                  </a:cubicBezTo>
                  <a:cubicBezTo>
                    <a:pt x="87" y="25"/>
                    <a:pt x="86" y="25"/>
                    <a:pt x="86" y="26"/>
                  </a:cubicBezTo>
                  <a:cubicBezTo>
                    <a:pt x="85" y="27"/>
                    <a:pt x="86" y="29"/>
                    <a:pt x="86" y="30"/>
                  </a:cubicBezTo>
                  <a:cubicBezTo>
                    <a:pt x="85" y="31"/>
                    <a:pt x="85" y="32"/>
                    <a:pt x="84" y="33"/>
                  </a:cubicBezTo>
                  <a:cubicBezTo>
                    <a:pt x="83" y="33"/>
                    <a:pt x="81" y="33"/>
                    <a:pt x="79" y="34"/>
                  </a:cubicBezTo>
                  <a:cubicBezTo>
                    <a:pt x="78" y="34"/>
                    <a:pt x="76" y="35"/>
                    <a:pt x="75" y="36"/>
                  </a:cubicBezTo>
                  <a:cubicBezTo>
                    <a:pt x="73" y="37"/>
                    <a:pt x="74" y="39"/>
                    <a:pt x="72" y="41"/>
                  </a:cubicBezTo>
                  <a:cubicBezTo>
                    <a:pt x="71" y="42"/>
                    <a:pt x="69" y="43"/>
                    <a:pt x="68" y="45"/>
                  </a:cubicBezTo>
                  <a:cubicBezTo>
                    <a:pt x="68" y="45"/>
                    <a:pt x="68" y="45"/>
                    <a:pt x="68" y="45"/>
                  </a:cubicBezTo>
                  <a:cubicBezTo>
                    <a:pt x="68" y="45"/>
                    <a:pt x="67" y="44"/>
                    <a:pt x="67" y="44"/>
                  </a:cubicBezTo>
                  <a:cubicBezTo>
                    <a:pt x="66" y="43"/>
                    <a:pt x="66" y="42"/>
                    <a:pt x="65" y="41"/>
                  </a:cubicBezTo>
                  <a:cubicBezTo>
                    <a:pt x="65" y="40"/>
                    <a:pt x="64" y="38"/>
                    <a:pt x="64" y="37"/>
                  </a:cubicBezTo>
                  <a:cubicBezTo>
                    <a:pt x="63" y="36"/>
                    <a:pt x="62" y="35"/>
                    <a:pt x="61" y="35"/>
                  </a:cubicBezTo>
                  <a:cubicBezTo>
                    <a:pt x="59" y="34"/>
                    <a:pt x="57" y="34"/>
                    <a:pt x="55" y="35"/>
                  </a:cubicBezTo>
                  <a:cubicBezTo>
                    <a:pt x="53" y="35"/>
                    <a:pt x="52" y="35"/>
                    <a:pt x="51" y="36"/>
                  </a:cubicBezTo>
                  <a:cubicBezTo>
                    <a:pt x="50" y="37"/>
                    <a:pt x="49" y="38"/>
                    <a:pt x="48" y="39"/>
                  </a:cubicBezTo>
                  <a:cubicBezTo>
                    <a:pt x="47" y="40"/>
                    <a:pt x="46" y="41"/>
                    <a:pt x="44" y="42"/>
                  </a:cubicBezTo>
                  <a:cubicBezTo>
                    <a:pt x="43" y="43"/>
                    <a:pt x="42" y="43"/>
                    <a:pt x="40" y="44"/>
                  </a:cubicBezTo>
                  <a:cubicBezTo>
                    <a:pt x="39" y="44"/>
                    <a:pt x="38" y="44"/>
                    <a:pt x="37" y="43"/>
                  </a:cubicBezTo>
                  <a:cubicBezTo>
                    <a:pt x="36" y="43"/>
                    <a:pt x="36" y="41"/>
                    <a:pt x="35" y="40"/>
                  </a:cubicBezTo>
                  <a:cubicBezTo>
                    <a:pt x="34" y="39"/>
                    <a:pt x="33" y="38"/>
                    <a:pt x="32" y="38"/>
                  </a:cubicBezTo>
                  <a:cubicBezTo>
                    <a:pt x="31" y="37"/>
                    <a:pt x="29" y="38"/>
                    <a:pt x="28" y="39"/>
                  </a:cubicBezTo>
                  <a:cubicBezTo>
                    <a:pt x="26" y="39"/>
                    <a:pt x="25" y="41"/>
                    <a:pt x="23" y="41"/>
                  </a:cubicBezTo>
                  <a:cubicBezTo>
                    <a:pt x="22" y="42"/>
                    <a:pt x="20" y="43"/>
                    <a:pt x="18" y="44"/>
                  </a:cubicBezTo>
                  <a:cubicBezTo>
                    <a:pt x="17" y="44"/>
                    <a:pt x="15" y="46"/>
                    <a:pt x="14" y="46"/>
                  </a:cubicBezTo>
                  <a:cubicBezTo>
                    <a:pt x="12" y="47"/>
                    <a:pt x="11" y="47"/>
                    <a:pt x="9" y="46"/>
                  </a:cubicBezTo>
                  <a:cubicBezTo>
                    <a:pt x="8" y="46"/>
                    <a:pt x="7" y="46"/>
                    <a:pt x="6" y="45"/>
                  </a:cubicBezTo>
                  <a:cubicBezTo>
                    <a:pt x="4" y="44"/>
                    <a:pt x="2" y="44"/>
                    <a:pt x="1" y="43"/>
                  </a:cubicBezTo>
                  <a:cubicBezTo>
                    <a:pt x="1" y="43"/>
                    <a:pt x="1" y="43"/>
                    <a:pt x="2" y="42"/>
                  </a:cubicBezTo>
                  <a:cubicBezTo>
                    <a:pt x="2" y="42"/>
                    <a:pt x="2" y="40"/>
                    <a:pt x="2" y="39"/>
                  </a:cubicBezTo>
                  <a:cubicBezTo>
                    <a:pt x="3" y="38"/>
                    <a:pt x="3" y="37"/>
                    <a:pt x="3" y="36"/>
                  </a:cubicBezTo>
                  <a:cubicBezTo>
                    <a:pt x="3" y="36"/>
                    <a:pt x="3" y="34"/>
                    <a:pt x="2" y="33"/>
                  </a:cubicBezTo>
                  <a:cubicBezTo>
                    <a:pt x="2" y="32"/>
                    <a:pt x="0" y="32"/>
                    <a:pt x="0" y="31"/>
                  </a:cubicBezTo>
                  <a:cubicBezTo>
                    <a:pt x="0" y="30"/>
                    <a:pt x="2" y="30"/>
                    <a:pt x="3" y="29"/>
                  </a:cubicBezTo>
                  <a:cubicBezTo>
                    <a:pt x="4" y="28"/>
                    <a:pt x="4" y="27"/>
                    <a:pt x="4" y="26"/>
                  </a:cubicBezTo>
                  <a:cubicBezTo>
                    <a:pt x="4" y="25"/>
                    <a:pt x="3" y="23"/>
                    <a:pt x="2" y="22"/>
                  </a:cubicBezTo>
                  <a:cubicBezTo>
                    <a:pt x="2" y="21"/>
                    <a:pt x="1" y="20"/>
                    <a:pt x="1" y="18"/>
                  </a:cubicBezTo>
                  <a:cubicBezTo>
                    <a:pt x="0" y="17"/>
                    <a:pt x="0" y="16"/>
                    <a:pt x="0" y="15"/>
                  </a:cubicBezTo>
                  <a:cubicBezTo>
                    <a:pt x="0" y="14"/>
                    <a:pt x="1" y="13"/>
                    <a:pt x="1" y="12"/>
                  </a:cubicBezTo>
                  <a:cubicBezTo>
                    <a:pt x="2" y="11"/>
                    <a:pt x="4" y="11"/>
                    <a:pt x="4" y="10"/>
                  </a:cubicBezTo>
                  <a:cubicBezTo>
                    <a:pt x="5" y="9"/>
                    <a:pt x="5" y="8"/>
                    <a:pt x="5" y="7"/>
                  </a:cubicBezTo>
                  <a:cubicBezTo>
                    <a:pt x="6" y="5"/>
                    <a:pt x="5" y="4"/>
                    <a:pt x="5" y="3"/>
                  </a:cubicBezTo>
                  <a:cubicBezTo>
                    <a:pt x="5" y="2"/>
                    <a:pt x="5" y="1"/>
                    <a:pt x="5" y="0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29" name="Freeform 67"/>
            <p:cNvSpPr>
              <a:spLocks noEditPoints="1"/>
            </p:cNvSpPr>
            <p:nvPr/>
          </p:nvSpPr>
          <p:spPr bwMode="auto">
            <a:xfrm>
              <a:off x="8726" y="12281"/>
              <a:ext cx="1330" cy="1696"/>
            </a:xfrm>
            <a:custGeom>
              <a:avLst/>
              <a:gdLst>
                <a:gd name="T0" fmla="*/ 45 w 128"/>
                <a:gd name="T1" fmla="*/ 3 h 160"/>
                <a:gd name="T2" fmla="*/ 49 w 128"/>
                <a:gd name="T3" fmla="*/ 13 h 160"/>
                <a:gd name="T4" fmla="*/ 56 w 128"/>
                <a:gd name="T5" fmla="*/ 22 h 160"/>
                <a:gd name="T6" fmla="*/ 85 w 128"/>
                <a:gd name="T7" fmla="*/ 27 h 160"/>
                <a:gd name="T8" fmla="*/ 112 w 128"/>
                <a:gd name="T9" fmla="*/ 31 h 160"/>
                <a:gd name="T10" fmla="*/ 124 w 128"/>
                <a:gd name="T11" fmla="*/ 34 h 160"/>
                <a:gd name="T12" fmla="*/ 126 w 128"/>
                <a:gd name="T13" fmla="*/ 50 h 160"/>
                <a:gd name="T14" fmla="*/ 125 w 128"/>
                <a:gd name="T15" fmla="*/ 64 h 160"/>
                <a:gd name="T16" fmla="*/ 113 w 128"/>
                <a:gd name="T17" fmla="*/ 63 h 160"/>
                <a:gd name="T18" fmla="*/ 118 w 128"/>
                <a:gd name="T19" fmla="*/ 80 h 160"/>
                <a:gd name="T20" fmla="*/ 106 w 128"/>
                <a:gd name="T21" fmla="*/ 83 h 160"/>
                <a:gd name="T22" fmla="*/ 98 w 128"/>
                <a:gd name="T23" fmla="*/ 101 h 160"/>
                <a:gd name="T24" fmla="*/ 90 w 128"/>
                <a:gd name="T25" fmla="*/ 105 h 160"/>
                <a:gd name="T26" fmla="*/ 87 w 128"/>
                <a:gd name="T27" fmla="*/ 117 h 160"/>
                <a:gd name="T28" fmla="*/ 96 w 128"/>
                <a:gd name="T29" fmla="*/ 117 h 160"/>
                <a:gd name="T30" fmla="*/ 90 w 128"/>
                <a:gd name="T31" fmla="*/ 149 h 160"/>
                <a:gd name="T32" fmla="*/ 78 w 128"/>
                <a:gd name="T33" fmla="*/ 144 h 160"/>
                <a:gd name="T34" fmla="*/ 65 w 128"/>
                <a:gd name="T35" fmla="*/ 158 h 160"/>
                <a:gd name="T36" fmla="*/ 60 w 128"/>
                <a:gd name="T37" fmla="*/ 152 h 160"/>
                <a:gd name="T38" fmla="*/ 53 w 128"/>
                <a:gd name="T39" fmla="*/ 148 h 160"/>
                <a:gd name="T40" fmla="*/ 47 w 128"/>
                <a:gd name="T41" fmla="*/ 144 h 160"/>
                <a:gd name="T42" fmla="*/ 41 w 128"/>
                <a:gd name="T43" fmla="*/ 137 h 160"/>
                <a:gd name="T44" fmla="*/ 32 w 128"/>
                <a:gd name="T45" fmla="*/ 137 h 160"/>
                <a:gd name="T46" fmla="*/ 20 w 128"/>
                <a:gd name="T47" fmla="*/ 137 h 160"/>
                <a:gd name="T48" fmla="*/ 15 w 128"/>
                <a:gd name="T49" fmla="*/ 132 h 160"/>
                <a:gd name="T50" fmla="*/ 11 w 128"/>
                <a:gd name="T51" fmla="*/ 123 h 160"/>
                <a:gd name="T52" fmla="*/ 4 w 128"/>
                <a:gd name="T53" fmla="*/ 118 h 160"/>
                <a:gd name="T54" fmla="*/ 1 w 128"/>
                <a:gd name="T55" fmla="*/ 114 h 160"/>
                <a:gd name="T56" fmla="*/ 1 w 128"/>
                <a:gd name="T57" fmla="*/ 107 h 160"/>
                <a:gd name="T58" fmla="*/ 5 w 128"/>
                <a:gd name="T59" fmla="*/ 105 h 160"/>
                <a:gd name="T60" fmla="*/ 11 w 128"/>
                <a:gd name="T61" fmla="*/ 106 h 160"/>
                <a:gd name="T62" fmla="*/ 17 w 128"/>
                <a:gd name="T63" fmla="*/ 109 h 160"/>
                <a:gd name="T64" fmla="*/ 22 w 128"/>
                <a:gd name="T65" fmla="*/ 105 h 160"/>
                <a:gd name="T66" fmla="*/ 27 w 128"/>
                <a:gd name="T67" fmla="*/ 102 h 160"/>
                <a:gd name="T68" fmla="*/ 31 w 128"/>
                <a:gd name="T69" fmla="*/ 100 h 160"/>
                <a:gd name="T70" fmla="*/ 30 w 128"/>
                <a:gd name="T71" fmla="*/ 92 h 160"/>
                <a:gd name="T72" fmla="*/ 32 w 128"/>
                <a:gd name="T73" fmla="*/ 87 h 160"/>
                <a:gd name="T74" fmla="*/ 33 w 128"/>
                <a:gd name="T75" fmla="*/ 79 h 160"/>
                <a:gd name="T76" fmla="*/ 34 w 128"/>
                <a:gd name="T77" fmla="*/ 71 h 160"/>
                <a:gd name="T78" fmla="*/ 34 w 128"/>
                <a:gd name="T79" fmla="*/ 65 h 160"/>
                <a:gd name="T80" fmla="*/ 32 w 128"/>
                <a:gd name="T81" fmla="*/ 58 h 160"/>
                <a:gd name="T82" fmla="*/ 32 w 128"/>
                <a:gd name="T83" fmla="*/ 49 h 160"/>
                <a:gd name="T84" fmla="*/ 31 w 128"/>
                <a:gd name="T85" fmla="*/ 40 h 160"/>
                <a:gd name="T86" fmla="*/ 31 w 128"/>
                <a:gd name="T87" fmla="*/ 32 h 160"/>
                <a:gd name="T88" fmla="*/ 32 w 128"/>
                <a:gd name="T89" fmla="*/ 23 h 160"/>
                <a:gd name="T90" fmla="*/ 33 w 128"/>
                <a:gd name="T91" fmla="*/ 17 h 160"/>
                <a:gd name="T92" fmla="*/ 36 w 128"/>
                <a:gd name="T93" fmla="*/ 10 h 160"/>
                <a:gd name="T94" fmla="*/ 38 w 128"/>
                <a:gd name="T95" fmla="*/ 8 h 160"/>
                <a:gd name="T96" fmla="*/ 46 w 128"/>
                <a:gd name="T97" fmla="*/ 4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8" h="160">
                  <a:moveTo>
                    <a:pt x="45" y="3"/>
                  </a:moveTo>
                  <a:cubicBezTo>
                    <a:pt x="44" y="0"/>
                    <a:pt x="44" y="0"/>
                    <a:pt x="45" y="3"/>
                  </a:cubicBezTo>
                  <a:close/>
                  <a:moveTo>
                    <a:pt x="46" y="4"/>
                  </a:moveTo>
                  <a:cubicBezTo>
                    <a:pt x="47" y="8"/>
                    <a:pt x="48" y="10"/>
                    <a:pt x="49" y="13"/>
                  </a:cubicBezTo>
                  <a:cubicBezTo>
                    <a:pt x="51" y="18"/>
                    <a:pt x="52" y="10"/>
                    <a:pt x="53" y="12"/>
                  </a:cubicBezTo>
                  <a:cubicBezTo>
                    <a:pt x="55" y="14"/>
                    <a:pt x="52" y="19"/>
                    <a:pt x="56" y="22"/>
                  </a:cubicBezTo>
                  <a:cubicBezTo>
                    <a:pt x="60" y="25"/>
                    <a:pt x="67" y="24"/>
                    <a:pt x="72" y="25"/>
                  </a:cubicBezTo>
                  <a:cubicBezTo>
                    <a:pt x="77" y="25"/>
                    <a:pt x="81" y="26"/>
                    <a:pt x="85" y="27"/>
                  </a:cubicBezTo>
                  <a:cubicBezTo>
                    <a:pt x="89" y="29"/>
                    <a:pt x="92" y="32"/>
                    <a:pt x="96" y="33"/>
                  </a:cubicBezTo>
                  <a:cubicBezTo>
                    <a:pt x="101" y="34"/>
                    <a:pt x="108" y="32"/>
                    <a:pt x="112" y="31"/>
                  </a:cubicBezTo>
                  <a:cubicBezTo>
                    <a:pt x="116" y="31"/>
                    <a:pt x="117" y="31"/>
                    <a:pt x="119" y="31"/>
                  </a:cubicBezTo>
                  <a:cubicBezTo>
                    <a:pt x="121" y="32"/>
                    <a:pt x="123" y="32"/>
                    <a:pt x="124" y="34"/>
                  </a:cubicBezTo>
                  <a:cubicBezTo>
                    <a:pt x="125" y="36"/>
                    <a:pt x="125" y="40"/>
                    <a:pt x="126" y="43"/>
                  </a:cubicBezTo>
                  <a:cubicBezTo>
                    <a:pt x="126" y="45"/>
                    <a:pt x="125" y="48"/>
                    <a:pt x="126" y="50"/>
                  </a:cubicBezTo>
                  <a:cubicBezTo>
                    <a:pt x="126" y="53"/>
                    <a:pt x="128" y="57"/>
                    <a:pt x="127" y="59"/>
                  </a:cubicBezTo>
                  <a:cubicBezTo>
                    <a:pt x="127" y="61"/>
                    <a:pt x="126" y="63"/>
                    <a:pt x="125" y="64"/>
                  </a:cubicBezTo>
                  <a:cubicBezTo>
                    <a:pt x="123" y="65"/>
                    <a:pt x="122" y="65"/>
                    <a:pt x="120" y="65"/>
                  </a:cubicBezTo>
                  <a:cubicBezTo>
                    <a:pt x="118" y="65"/>
                    <a:pt x="114" y="61"/>
                    <a:pt x="113" y="63"/>
                  </a:cubicBezTo>
                  <a:cubicBezTo>
                    <a:pt x="111" y="66"/>
                    <a:pt x="113" y="71"/>
                    <a:pt x="114" y="74"/>
                  </a:cubicBezTo>
                  <a:cubicBezTo>
                    <a:pt x="115" y="77"/>
                    <a:pt x="118" y="78"/>
                    <a:pt x="118" y="80"/>
                  </a:cubicBezTo>
                  <a:cubicBezTo>
                    <a:pt x="117" y="83"/>
                    <a:pt x="114" y="81"/>
                    <a:pt x="112" y="81"/>
                  </a:cubicBezTo>
                  <a:cubicBezTo>
                    <a:pt x="110" y="82"/>
                    <a:pt x="108" y="84"/>
                    <a:pt x="106" y="83"/>
                  </a:cubicBezTo>
                  <a:cubicBezTo>
                    <a:pt x="104" y="82"/>
                    <a:pt x="103" y="73"/>
                    <a:pt x="101" y="78"/>
                  </a:cubicBezTo>
                  <a:cubicBezTo>
                    <a:pt x="99" y="83"/>
                    <a:pt x="99" y="96"/>
                    <a:pt x="98" y="101"/>
                  </a:cubicBezTo>
                  <a:cubicBezTo>
                    <a:pt x="97" y="106"/>
                    <a:pt x="98" y="105"/>
                    <a:pt x="96" y="105"/>
                  </a:cubicBezTo>
                  <a:cubicBezTo>
                    <a:pt x="95" y="106"/>
                    <a:pt x="92" y="104"/>
                    <a:pt x="90" y="105"/>
                  </a:cubicBezTo>
                  <a:cubicBezTo>
                    <a:pt x="89" y="107"/>
                    <a:pt x="91" y="109"/>
                    <a:pt x="90" y="111"/>
                  </a:cubicBezTo>
                  <a:cubicBezTo>
                    <a:pt x="90" y="113"/>
                    <a:pt x="87" y="115"/>
                    <a:pt x="87" y="117"/>
                  </a:cubicBezTo>
                  <a:cubicBezTo>
                    <a:pt x="87" y="118"/>
                    <a:pt x="90" y="118"/>
                    <a:pt x="91" y="118"/>
                  </a:cubicBezTo>
                  <a:cubicBezTo>
                    <a:pt x="93" y="118"/>
                    <a:pt x="96" y="111"/>
                    <a:pt x="96" y="117"/>
                  </a:cubicBezTo>
                  <a:cubicBezTo>
                    <a:pt x="97" y="122"/>
                    <a:pt x="95" y="140"/>
                    <a:pt x="94" y="146"/>
                  </a:cubicBezTo>
                  <a:cubicBezTo>
                    <a:pt x="93" y="151"/>
                    <a:pt x="92" y="150"/>
                    <a:pt x="90" y="149"/>
                  </a:cubicBezTo>
                  <a:cubicBezTo>
                    <a:pt x="87" y="148"/>
                    <a:pt x="87" y="143"/>
                    <a:pt x="84" y="142"/>
                  </a:cubicBezTo>
                  <a:cubicBezTo>
                    <a:pt x="82" y="141"/>
                    <a:pt x="80" y="142"/>
                    <a:pt x="78" y="144"/>
                  </a:cubicBezTo>
                  <a:cubicBezTo>
                    <a:pt x="77" y="146"/>
                    <a:pt x="80" y="148"/>
                    <a:pt x="77" y="151"/>
                  </a:cubicBezTo>
                  <a:cubicBezTo>
                    <a:pt x="76" y="152"/>
                    <a:pt x="66" y="160"/>
                    <a:pt x="65" y="158"/>
                  </a:cubicBezTo>
                  <a:cubicBezTo>
                    <a:pt x="64" y="157"/>
                    <a:pt x="63" y="156"/>
                    <a:pt x="63" y="155"/>
                  </a:cubicBezTo>
                  <a:cubicBezTo>
                    <a:pt x="62" y="154"/>
                    <a:pt x="61" y="153"/>
                    <a:pt x="60" y="152"/>
                  </a:cubicBezTo>
                  <a:cubicBezTo>
                    <a:pt x="59" y="151"/>
                    <a:pt x="57" y="150"/>
                    <a:pt x="56" y="149"/>
                  </a:cubicBezTo>
                  <a:cubicBezTo>
                    <a:pt x="55" y="148"/>
                    <a:pt x="54" y="149"/>
                    <a:pt x="53" y="148"/>
                  </a:cubicBezTo>
                  <a:cubicBezTo>
                    <a:pt x="52" y="148"/>
                    <a:pt x="51" y="148"/>
                    <a:pt x="50" y="147"/>
                  </a:cubicBezTo>
                  <a:cubicBezTo>
                    <a:pt x="49" y="146"/>
                    <a:pt x="48" y="145"/>
                    <a:pt x="47" y="144"/>
                  </a:cubicBezTo>
                  <a:cubicBezTo>
                    <a:pt x="46" y="143"/>
                    <a:pt x="45" y="142"/>
                    <a:pt x="44" y="141"/>
                  </a:cubicBezTo>
                  <a:cubicBezTo>
                    <a:pt x="43" y="139"/>
                    <a:pt x="43" y="137"/>
                    <a:pt x="41" y="137"/>
                  </a:cubicBezTo>
                  <a:cubicBezTo>
                    <a:pt x="40" y="136"/>
                    <a:pt x="38" y="137"/>
                    <a:pt x="37" y="137"/>
                  </a:cubicBezTo>
                  <a:cubicBezTo>
                    <a:pt x="35" y="137"/>
                    <a:pt x="34" y="137"/>
                    <a:pt x="32" y="137"/>
                  </a:cubicBezTo>
                  <a:cubicBezTo>
                    <a:pt x="30" y="137"/>
                    <a:pt x="27" y="137"/>
                    <a:pt x="25" y="137"/>
                  </a:cubicBezTo>
                  <a:cubicBezTo>
                    <a:pt x="23" y="137"/>
                    <a:pt x="22" y="137"/>
                    <a:pt x="20" y="137"/>
                  </a:cubicBezTo>
                  <a:cubicBezTo>
                    <a:pt x="18" y="137"/>
                    <a:pt x="16" y="138"/>
                    <a:pt x="15" y="137"/>
                  </a:cubicBezTo>
                  <a:cubicBezTo>
                    <a:pt x="13" y="136"/>
                    <a:pt x="14" y="134"/>
                    <a:pt x="15" y="132"/>
                  </a:cubicBezTo>
                  <a:cubicBezTo>
                    <a:pt x="15" y="130"/>
                    <a:pt x="15" y="127"/>
                    <a:pt x="15" y="125"/>
                  </a:cubicBezTo>
                  <a:cubicBezTo>
                    <a:pt x="14" y="123"/>
                    <a:pt x="13" y="123"/>
                    <a:pt x="11" y="123"/>
                  </a:cubicBezTo>
                  <a:cubicBezTo>
                    <a:pt x="10" y="122"/>
                    <a:pt x="9" y="121"/>
                    <a:pt x="7" y="121"/>
                  </a:cubicBezTo>
                  <a:cubicBezTo>
                    <a:pt x="6" y="120"/>
                    <a:pt x="5" y="117"/>
                    <a:pt x="4" y="118"/>
                  </a:cubicBezTo>
                  <a:cubicBezTo>
                    <a:pt x="3" y="118"/>
                    <a:pt x="3" y="118"/>
                    <a:pt x="3" y="117"/>
                  </a:cubicBezTo>
                  <a:cubicBezTo>
                    <a:pt x="2" y="116"/>
                    <a:pt x="2" y="115"/>
                    <a:pt x="1" y="114"/>
                  </a:cubicBezTo>
                  <a:cubicBezTo>
                    <a:pt x="1" y="113"/>
                    <a:pt x="1" y="111"/>
                    <a:pt x="1" y="110"/>
                  </a:cubicBezTo>
                  <a:cubicBezTo>
                    <a:pt x="1" y="109"/>
                    <a:pt x="1" y="108"/>
                    <a:pt x="1" y="107"/>
                  </a:cubicBezTo>
                  <a:cubicBezTo>
                    <a:pt x="1" y="106"/>
                    <a:pt x="0" y="106"/>
                    <a:pt x="1" y="105"/>
                  </a:cubicBezTo>
                  <a:cubicBezTo>
                    <a:pt x="2" y="105"/>
                    <a:pt x="4" y="105"/>
                    <a:pt x="5" y="105"/>
                  </a:cubicBezTo>
                  <a:cubicBezTo>
                    <a:pt x="7" y="105"/>
                    <a:pt x="7" y="105"/>
                    <a:pt x="8" y="105"/>
                  </a:cubicBezTo>
                  <a:cubicBezTo>
                    <a:pt x="9" y="105"/>
                    <a:pt x="10" y="106"/>
                    <a:pt x="11" y="106"/>
                  </a:cubicBezTo>
                  <a:cubicBezTo>
                    <a:pt x="12" y="107"/>
                    <a:pt x="13" y="107"/>
                    <a:pt x="14" y="107"/>
                  </a:cubicBezTo>
                  <a:cubicBezTo>
                    <a:pt x="15" y="108"/>
                    <a:pt x="16" y="109"/>
                    <a:pt x="17" y="109"/>
                  </a:cubicBezTo>
                  <a:cubicBezTo>
                    <a:pt x="18" y="108"/>
                    <a:pt x="19" y="107"/>
                    <a:pt x="20" y="107"/>
                  </a:cubicBezTo>
                  <a:cubicBezTo>
                    <a:pt x="20" y="106"/>
                    <a:pt x="21" y="106"/>
                    <a:pt x="22" y="105"/>
                  </a:cubicBezTo>
                  <a:cubicBezTo>
                    <a:pt x="23" y="105"/>
                    <a:pt x="24" y="105"/>
                    <a:pt x="24" y="104"/>
                  </a:cubicBezTo>
                  <a:cubicBezTo>
                    <a:pt x="25" y="104"/>
                    <a:pt x="26" y="103"/>
                    <a:pt x="27" y="102"/>
                  </a:cubicBezTo>
                  <a:cubicBezTo>
                    <a:pt x="28" y="102"/>
                    <a:pt x="28" y="102"/>
                    <a:pt x="29" y="101"/>
                  </a:cubicBezTo>
                  <a:cubicBezTo>
                    <a:pt x="30" y="101"/>
                    <a:pt x="31" y="101"/>
                    <a:pt x="31" y="100"/>
                  </a:cubicBezTo>
                  <a:cubicBezTo>
                    <a:pt x="32" y="99"/>
                    <a:pt x="32" y="97"/>
                    <a:pt x="31" y="96"/>
                  </a:cubicBezTo>
                  <a:cubicBezTo>
                    <a:pt x="31" y="94"/>
                    <a:pt x="30" y="93"/>
                    <a:pt x="30" y="92"/>
                  </a:cubicBezTo>
                  <a:cubicBezTo>
                    <a:pt x="30" y="91"/>
                    <a:pt x="31" y="90"/>
                    <a:pt x="32" y="90"/>
                  </a:cubicBezTo>
                  <a:cubicBezTo>
                    <a:pt x="32" y="89"/>
                    <a:pt x="32" y="88"/>
                    <a:pt x="32" y="87"/>
                  </a:cubicBezTo>
                  <a:cubicBezTo>
                    <a:pt x="32" y="86"/>
                    <a:pt x="32" y="84"/>
                    <a:pt x="33" y="82"/>
                  </a:cubicBezTo>
                  <a:cubicBezTo>
                    <a:pt x="33" y="81"/>
                    <a:pt x="33" y="80"/>
                    <a:pt x="33" y="79"/>
                  </a:cubicBezTo>
                  <a:cubicBezTo>
                    <a:pt x="33" y="77"/>
                    <a:pt x="33" y="77"/>
                    <a:pt x="33" y="75"/>
                  </a:cubicBezTo>
                  <a:cubicBezTo>
                    <a:pt x="33" y="74"/>
                    <a:pt x="34" y="72"/>
                    <a:pt x="34" y="71"/>
                  </a:cubicBezTo>
                  <a:cubicBezTo>
                    <a:pt x="34" y="70"/>
                    <a:pt x="34" y="70"/>
                    <a:pt x="34" y="69"/>
                  </a:cubicBezTo>
                  <a:cubicBezTo>
                    <a:pt x="34" y="68"/>
                    <a:pt x="34" y="66"/>
                    <a:pt x="34" y="65"/>
                  </a:cubicBezTo>
                  <a:cubicBezTo>
                    <a:pt x="33" y="63"/>
                    <a:pt x="34" y="62"/>
                    <a:pt x="33" y="61"/>
                  </a:cubicBezTo>
                  <a:cubicBezTo>
                    <a:pt x="33" y="60"/>
                    <a:pt x="32" y="59"/>
                    <a:pt x="32" y="58"/>
                  </a:cubicBezTo>
                  <a:cubicBezTo>
                    <a:pt x="32" y="57"/>
                    <a:pt x="32" y="55"/>
                    <a:pt x="32" y="54"/>
                  </a:cubicBezTo>
                  <a:cubicBezTo>
                    <a:pt x="32" y="52"/>
                    <a:pt x="32" y="51"/>
                    <a:pt x="32" y="49"/>
                  </a:cubicBezTo>
                  <a:cubicBezTo>
                    <a:pt x="31" y="48"/>
                    <a:pt x="30" y="47"/>
                    <a:pt x="30" y="45"/>
                  </a:cubicBezTo>
                  <a:cubicBezTo>
                    <a:pt x="30" y="43"/>
                    <a:pt x="30" y="42"/>
                    <a:pt x="31" y="40"/>
                  </a:cubicBezTo>
                  <a:cubicBezTo>
                    <a:pt x="31" y="38"/>
                    <a:pt x="31" y="36"/>
                    <a:pt x="31" y="35"/>
                  </a:cubicBezTo>
                  <a:cubicBezTo>
                    <a:pt x="31" y="34"/>
                    <a:pt x="31" y="33"/>
                    <a:pt x="31" y="32"/>
                  </a:cubicBezTo>
                  <a:cubicBezTo>
                    <a:pt x="31" y="30"/>
                    <a:pt x="31" y="28"/>
                    <a:pt x="31" y="27"/>
                  </a:cubicBezTo>
                  <a:cubicBezTo>
                    <a:pt x="31" y="25"/>
                    <a:pt x="32" y="24"/>
                    <a:pt x="32" y="23"/>
                  </a:cubicBezTo>
                  <a:cubicBezTo>
                    <a:pt x="32" y="22"/>
                    <a:pt x="31" y="21"/>
                    <a:pt x="32" y="20"/>
                  </a:cubicBezTo>
                  <a:cubicBezTo>
                    <a:pt x="32" y="19"/>
                    <a:pt x="32" y="18"/>
                    <a:pt x="33" y="17"/>
                  </a:cubicBezTo>
                  <a:cubicBezTo>
                    <a:pt x="33" y="16"/>
                    <a:pt x="34" y="15"/>
                    <a:pt x="35" y="14"/>
                  </a:cubicBezTo>
                  <a:cubicBezTo>
                    <a:pt x="35" y="13"/>
                    <a:pt x="36" y="12"/>
                    <a:pt x="36" y="10"/>
                  </a:cubicBezTo>
                  <a:cubicBezTo>
                    <a:pt x="36" y="11"/>
                    <a:pt x="36" y="11"/>
                    <a:pt x="36" y="11"/>
                  </a:cubicBezTo>
                  <a:cubicBezTo>
                    <a:pt x="38" y="12"/>
                    <a:pt x="38" y="9"/>
                    <a:pt x="38" y="8"/>
                  </a:cubicBezTo>
                  <a:cubicBezTo>
                    <a:pt x="39" y="7"/>
                    <a:pt x="40" y="6"/>
                    <a:pt x="41" y="5"/>
                  </a:cubicBezTo>
                  <a:cubicBezTo>
                    <a:pt x="43" y="4"/>
                    <a:pt x="43" y="5"/>
                    <a:pt x="46" y="4"/>
                  </a:cubicBezTo>
                  <a:cubicBezTo>
                    <a:pt x="46" y="4"/>
                    <a:pt x="46" y="4"/>
                    <a:pt x="46" y="4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0" name="Freeform 66"/>
            <p:cNvSpPr>
              <a:spLocks noEditPoints="1"/>
            </p:cNvSpPr>
            <p:nvPr/>
          </p:nvSpPr>
          <p:spPr bwMode="auto">
            <a:xfrm>
              <a:off x="7489" y="12875"/>
              <a:ext cx="1018" cy="1198"/>
            </a:xfrm>
            <a:custGeom>
              <a:avLst/>
              <a:gdLst>
                <a:gd name="T0" fmla="*/ 4 w 98"/>
                <a:gd name="T1" fmla="*/ 37 h 113"/>
                <a:gd name="T2" fmla="*/ 3 w 98"/>
                <a:gd name="T3" fmla="*/ 27 h 113"/>
                <a:gd name="T4" fmla="*/ 1 w 98"/>
                <a:gd name="T5" fmla="*/ 15 h 113"/>
                <a:gd name="T6" fmla="*/ 7 w 98"/>
                <a:gd name="T7" fmla="*/ 8 h 113"/>
                <a:gd name="T8" fmla="*/ 16 w 98"/>
                <a:gd name="T9" fmla="*/ 4 h 113"/>
                <a:gd name="T10" fmla="*/ 23 w 98"/>
                <a:gd name="T11" fmla="*/ 2 h 113"/>
                <a:gd name="T12" fmla="*/ 30 w 98"/>
                <a:gd name="T13" fmla="*/ 2 h 113"/>
                <a:gd name="T14" fmla="*/ 33 w 98"/>
                <a:gd name="T15" fmla="*/ 10 h 113"/>
                <a:gd name="T16" fmla="*/ 40 w 98"/>
                <a:gd name="T17" fmla="*/ 17 h 113"/>
                <a:gd name="T18" fmla="*/ 47 w 98"/>
                <a:gd name="T19" fmla="*/ 25 h 113"/>
                <a:gd name="T20" fmla="*/ 52 w 98"/>
                <a:gd name="T21" fmla="*/ 34 h 113"/>
                <a:gd name="T22" fmla="*/ 58 w 98"/>
                <a:gd name="T23" fmla="*/ 44 h 113"/>
                <a:gd name="T24" fmla="*/ 66 w 98"/>
                <a:gd name="T25" fmla="*/ 49 h 113"/>
                <a:gd name="T26" fmla="*/ 68 w 98"/>
                <a:gd name="T27" fmla="*/ 56 h 113"/>
                <a:gd name="T28" fmla="*/ 68 w 98"/>
                <a:gd name="T29" fmla="*/ 65 h 113"/>
                <a:gd name="T30" fmla="*/ 75 w 98"/>
                <a:gd name="T31" fmla="*/ 65 h 113"/>
                <a:gd name="T32" fmla="*/ 82 w 98"/>
                <a:gd name="T33" fmla="*/ 66 h 113"/>
                <a:gd name="T34" fmla="*/ 84 w 98"/>
                <a:gd name="T35" fmla="*/ 76 h 113"/>
                <a:gd name="T36" fmla="*/ 90 w 98"/>
                <a:gd name="T37" fmla="*/ 83 h 113"/>
                <a:gd name="T38" fmla="*/ 98 w 98"/>
                <a:gd name="T39" fmla="*/ 91 h 113"/>
                <a:gd name="T40" fmla="*/ 89 w 98"/>
                <a:gd name="T41" fmla="*/ 89 h 113"/>
                <a:gd name="T42" fmla="*/ 81 w 98"/>
                <a:gd name="T43" fmla="*/ 91 h 113"/>
                <a:gd name="T44" fmla="*/ 81 w 98"/>
                <a:gd name="T45" fmla="*/ 98 h 113"/>
                <a:gd name="T46" fmla="*/ 82 w 98"/>
                <a:gd name="T47" fmla="*/ 105 h 113"/>
                <a:gd name="T48" fmla="*/ 83 w 98"/>
                <a:gd name="T49" fmla="*/ 113 h 113"/>
                <a:gd name="T50" fmla="*/ 77 w 98"/>
                <a:gd name="T51" fmla="*/ 111 h 113"/>
                <a:gd name="T52" fmla="*/ 69 w 98"/>
                <a:gd name="T53" fmla="*/ 107 h 113"/>
                <a:gd name="T54" fmla="*/ 63 w 98"/>
                <a:gd name="T55" fmla="*/ 102 h 113"/>
                <a:gd name="T56" fmla="*/ 60 w 98"/>
                <a:gd name="T57" fmla="*/ 93 h 113"/>
                <a:gd name="T58" fmla="*/ 56 w 98"/>
                <a:gd name="T59" fmla="*/ 87 h 113"/>
                <a:gd name="T60" fmla="*/ 53 w 98"/>
                <a:gd name="T61" fmla="*/ 83 h 113"/>
                <a:gd name="T62" fmla="*/ 50 w 98"/>
                <a:gd name="T63" fmla="*/ 76 h 113"/>
                <a:gd name="T64" fmla="*/ 45 w 98"/>
                <a:gd name="T65" fmla="*/ 74 h 113"/>
                <a:gd name="T66" fmla="*/ 39 w 98"/>
                <a:gd name="T67" fmla="*/ 74 h 113"/>
                <a:gd name="T68" fmla="*/ 34 w 98"/>
                <a:gd name="T69" fmla="*/ 70 h 113"/>
                <a:gd name="T70" fmla="*/ 33 w 98"/>
                <a:gd name="T71" fmla="*/ 64 h 113"/>
                <a:gd name="T72" fmla="*/ 28 w 98"/>
                <a:gd name="T73" fmla="*/ 59 h 113"/>
                <a:gd name="T74" fmla="*/ 24 w 98"/>
                <a:gd name="T75" fmla="*/ 52 h 113"/>
                <a:gd name="T76" fmla="*/ 20 w 98"/>
                <a:gd name="T77" fmla="*/ 52 h 113"/>
                <a:gd name="T78" fmla="*/ 17 w 98"/>
                <a:gd name="T79" fmla="*/ 43 h 113"/>
                <a:gd name="T80" fmla="*/ 4 w 98"/>
                <a:gd name="T81" fmla="*/ 39 h 113"/>
                <a:gd name="T82" fmla="*/ 83 w 98"/>
                <a:gd name="T83" fmla="*/ 113 h 113"/>
                <a:gd name="T84" fmla="*/ 19 w 98"/>
                <a:gd name="T85" fmla="*/ 52 h 113"/>
                <a:gd name="T86" fmla="*/ 19 w 98"/>
                <a:gd name="T87" fmla="*/ 52 h 113"/>
                <a:gd name="T88" fmla="*/ 19 w 98"/>
                <a:gd name="T89" fmla="*/ 52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8" h="113">
                  <a:moveTo>
                    <a:pt x="4" y="39"/>
                  </a:moveTo>
                  <a:cubicBezTo>
                    <a:pt x="4" y="38"/>
                    <a:pt x="4" y="38"/>
                    <a:pt x="4" y="37"/>
                  </a:cubicBezTo>
                  <a:cubicBezTo>
                    <a:pt x="4" y="35"/>
                    <a:pt x="4" y="34"/>
                    <a:pt x="3" y="32"/>
                  </a:cubicBezTo>
                  <a:cubicBezTo>
                    <a:pt x="3" y="30"/>
                    <a:pt x="3" y="29"/>
                    <a:pt x="3" y="27"/>
                  </a:cubicBezTo>
                  <a:cubicBezTo>
                    <a:pt x="3" y="25"/>
                    <a:pt x="3" y="22"/>
                    <a:pt x="3" y="20"/>
                  </a:cubicBezTo>
                  <a:cubicBezTo>
                    <a:pt x="2" y="19"/>
                    <a:pt x="1" y="17"/>
                    <a:pt x="1" y="15"/>
                  </a:cubicBezTo>
                  <a:cubicBezTo>
                    <a:pt x="1" y="14"/>
                    <a:pt x="0" y="12"/>
                    <a:pt x="2" y="11"/>
                  </a:cubicBezTo>
                  <a:cubicBezTo>
                    <a:pt x="3" y="10"/>
                    <a:pt x="5" y="9"/>
                    <a:pt x="7" y="8"/>
                  </a:cubicBezTo>
                  <a:cubicBezTo>
                    <a:pt x="8" y="8"/>
                    <a:pt x="10" y="7"/>
                    <a:pt x="12" y="6"/>
                  </a:cubicBezTo>
                  <a:cubicBezTo>
                    <a:pt x="13" y="6"/>
                    <a:pt x="15" y="5"/>
                    <a:pt x="16" y="4"/>
                  </a:cubicBezTo>
                  <a:cubicBezTo>
                    <a:pt x="18" y="4"/>
                    <a:pt x="20" y="5"/>
                    <a:pt x="21" y="4"/>
                  </a:cubicBezTo>
                  <a:cubicBezTo>
                    <a:pt x="22" y="4"/>
                    <a:pt x="22" y="3"/>
                    <a:pt x="23" y="2"/>
                  </a:cubicBezTo>
                  <a:cubicBezTo>
                    <a:pt x="24" y="1"/>
                    <a:pt x="25" y="0"/>
                    <a:pt x="27" y="0"/>
                  </a:cubicBezTo>
                  <a:cubicBezTo>
                    <a:pt x="28" y="0"/>
                    <a:pt x="29" y="1"/>
                    <a:pt x="30" y="2"/>
                  </a:cubicBezTo>
                  <a:cubicBezTo>
                    <a:pt x="30" y="3"/>
                    <a:pt x="30" y="6"/>
                    <a:pt x="30" y="7"/>
                  </a:cubicBezTo>
                  <a:cubicBezTo>
                    <a:pt x="31" y="9"/>
                    <a:pt x="32" y="9"/>
                    <a:pt x="33" y="10"/>
                  </a:cubicBezTo>
                  <a:cubicBezTo>
                    <a:pt x="34" y="11"/>
                    <a:pt x="36" y="12"/>
                    <a:pt x="38" y="13"/>
                  </a:cubicBezTo>
                  <a:cubicBezTo>
                    <a:pt x="39" y="14"/>
                    <a:pt x="39" y="15"/>
                    <a:pt x="40" y="17"/>
                  </a:cubicBezTo>
                  <a:cubicBezTo>
                    <a:pt x="41" y="18"/>
                    <a:pt x="43" y="19"/>
                    <a:pt x="44" y="21"/>
                  </a:cubicBezTo>
                  <a:cubicBezTo>
                    <a:pt x="45" y="22"/>
                    <a:pt x="46" y="23"/>
                    <a:pt x="47" y="25"/>
                  </a:cubicBezTo>
                  <a:cubicBezTo>
                    <a:pt x="48" y="26"/>
                    <a:pt x="48" y="28"/>
                    <a:pt x="49" y="30"/>
                  </a:cubicBezTo>
                  <a:cubicBezTo>
                    <a:pt x="50" y="32"/>
                    <a:pt x="52" y="33"/>
                    <a:pt x="52" y="34"/>
                  </a:cubicBezTo>
                  <a:cubicBezTo>
                    <a:pt x="53" y="35"/>
                    <a:pt x="55" y="38"/>
                    <a:pt x="55" y="39"/>
                  </a:cubicBezTo>
                  <a:cubicBezTo>
                    <a:pt x="56" y="41"/>
                    <a:pt x="57" y="44"/>
                    <a:pt x="58" y="44"/>
                  </a:cubicBezTo>
                  <a:cubicBezTo>
                    <a:pt x="59" y="44"/>
                    <a:pt x="60" y="45"/>
                    <a:pt x="62" y="46"/>
                  </a:cubicBezTo>
                  <a:cubicBezTo>
                    <a:pt x="63" y="47"/>
                    <a:pt x="65" y="48"/>
                    <a:pt x="66" y="49"/>
                  </a:cubicBezTo>
                  <a:cubicBezTo>
                    <a:pt x="67" y="50"/>
                    <a:pt x="68" y="50"/>
                    <a:pt x="68" y="51"/>
                  </a:cubicBezTo>
                  <a:cubicBezTo>
                    <a:pt x="69" y="53"/>
                    <a:pt x="68" y="55"/>
                    <a:pt x="68" y="56"/>
                  </a:cubicBezTo>
                  <a:cubicBezTo>
                    <a:pt x="68" y="58"/>
                    <a:pt x="68" y="59"/>
                    <a:pt x="68" y="61"/>
                  </a:cubicBezTo>
                  <a:cubicBezTo>
                    <a:pt x="68" y="62"/>
                    <a:pt x="68" y="64"/>
                    <a:pt x="68" y="65"/>
                  </a:cubicBezTo>
                  <a:cubicBezTo>
                    <a:pt x="69" y="65"/>
                    <a:pt x="69" y="65"/>
                    <a:pt x="70" y="65"/>
                  </a:cubicBezTo>
                  <a:cubicBezTo>
                    <a:pt x="71" y="65"/>
                    <a:pt x="73" y="65"/>
                    <a:pt x="75" y="65"/>
                  </a:cubicBezTo>
                  <a:cubicBezTo>
                    <a:pt x="76" y="65"/>
                    <a:pt x="77" y="65"/>
                    <a:pt x="78" y="65"/>
                  </a:cubicBezTo>
                  <a:cubicBezTo>
                    <a:pt x="79" y="65"/>
                    <a:pt x="81" y="65"/>
                    <a:pt x="82" y="66"/>
                  </a:cubicBezTo>
                  <a:cubicBezTo>
                    <a:pt x="83" y="67"/>
                    <a:pt x="84" y="68"/>
                    <a:pt x="84" y="70"/>
                  </a:cubicBezTo>
                  <a:cubicBezTo>
                    <a:pt x="85" y="72"/>
                    <a:pt x="84" y="74"/>
                    <a:pt x="84" y="76"/>
                  </a:cubicBezTo>
                  <a:cubicBezTo>
                    <a:pt x="85" y="77"/>
                    <a:pt x="84" y="79"/>
                    <a:pt x="85" y="80"/>
                  </a:cubicBezTo>
                  <a:cubicBezTo>
                    <a:pt x="86" y="81"/>
                    <a:pt x="89" y="82"/>
                    <a:pt x="90" y="83"/>
                  </a:cubicBezTo>
                  <a:cubicBezTo>
                    <a:pt x="92" y="84"/>
                    <a:pt x="92" y="84"/>
                    <a:pt x="94" y="86"/>
                  </a:cubicBezTo>
                  <a:cubicBezTo>
                    <a:pt x="95" y="87"/>
                    <a:pt x="96" y="89"/>
                    <a:pt x="98" y="91"/>
                  </a:cubicBezTo>
                  <a:cubicBezTo>
                    <a:pt x="96" y="90"/>
                    <a:pt x="95" y="89"/>
                    <a:pt x="94" y="89"/>
                  </a:cubicBezTo>
                  <a:cubicBezTo>
                    <a:pt x="94" y="89"/>
                    <a:pt x="91" y="89"/>
                    <a:pt x="89" y="89"/>
                  </a:cubicBezTo>
                  <a:cubicBezTo>
                    <a:pt x="87" y="89"/>
                    <a:pt x="86" y="90"/>
                    <a:pt x="85" y="90"/>
                  </a:cubicBezTo>
                  <a:cubicBezTo>
                    <a:pt x="85" y="90"/>
                    <a:pt x="82" y="90"/>
                    <a:pt x="81" y="91"/>
                  </a:cubicBezTo>
                  <a:cubicBezTo>
                    <a:pt x="80" y="92"/>
                    <a:pt x="80" y="93"/>
                    <a:pt x="80" y="94"/>
                  </a:cubicBezTo>
                  <a:cubicBezTo>
                    <a:pt x="80" y="95"/>
                    <a:pt x="81" y="97"/>
                    <a:pt x="81" y="98"/>
                  </a:cubicBezTo>
                  <a:cubicBezTo>
                    <a:pt x="82" y="99"/>
                    <a:pt x="83" y="100"/>
                    <a:pt x="83" y="101"/>
                  </a:cubicBezTo>
                  <a:cubicBezTo>
                    <a:pt x="83" y="103"/>
                    <a:pt x="83" y="104"/>
                    <a:pt x="82" y="105"/>
                  </a:cubicBezTo>
                  <a:cubicBezTo>
                    <a:pt x="82" y="107"/>
                    <a:pt x="81" y="108"/>
                    <a:pt x="82" y="110"/>
                  </a:cubicBezTo>
                  <a:cubicBezTo>
                    <a:pt x="82" y="111"/>
                    <a:pt x="82" y="112"/>
                    <a:pt x="83" y="113"/>
                  </a:cubicBezTo>
                  <a:cubicBezTo>
                    <a:pt x="82" y="113"/>
                    <a:pt x="81" y="113"/>
                    <a:pt x="81" y="112"/>
                  </a:cubicBezTo>
                  <a:cubicBezTo>
                    <a:pt x="79" y="111"/>
                    <a:pt x="78" y="111"/>
                    <a:pt x="77" y="111"/>
                  </a:cubicBezTo>
                  <a:cubicBezTo>
                    <a:pt x="76" y="110"/>
                    <a:pt x="75" y="110"/>
                    <a:pt x="73" y="109"/>
                  </a:cubicBezTo>
                  <a:cubicBezTo>
                    <a:pt x="72" y="109"/>
                    <a:pt x="71" y="108"/>
                    <a:pt x="69" y="107"/>
                  </a:cubicBezTo>
                  <a:cubicBezTo>
                    <a:pt x="68" y="106"/>
                    <a:pt x="65" y="106"/>
                    <a:pt x="64" y="105"/>
                  </a:cubicBezTo>
                  <a:cubicBezTo>
                    <a:pt x="63" y="104"/>
                    <a:pt x="63" y="103"/>
                    <a:pt x="63" y="102"/>
                  </a:cubicBezTo>
                  <a:cubicBezTo>
                    <a:pt x="63" y="100"/>
                    <a:pt x="64" y="98"/>
                    <a:pt x="63" y="96"/>
                  </a:cubicBezTo>
                  <a:cubicBezTo>
                    <a:pt x="63" y="95"/>
                    <a:pt x="61" y="94"/>
                    <a:pt x="60" y="93"/>
                  </a:cubicBezTo>
                  <a:cubicBezTo>
                    <a:pt x="58" y="92"/>
                    <a:pt x="57" y="92"/>
                    <a:pt x="56" y="90"/>
                  </a:cubicBezTo>
                  <a:cubicBezTo>
                    <a:pt x="56" y="89"/>
                    <a:pt x="56" y="88"/>
                    <a:pt x="56" y="87"/>
                  </a:cubicBezTo>
                  <a:cubicBezTo>
                    <a:pt x="56" y="86"/>
                    <a:pt x="56" y="85"/>
                    <a:pt x="56" y="84"/>
                  </a:cubicBezTo>
                  <a:cubicBezTo>
                    <a:pt x="55" y="83"/>
                    <a:pt x="54" y="83"/>
                    <a:pt x="53" y="83"/>
                  </a:cubicBezTo>
                  <a:cubicBezTo>
                    <a:pt x="52" y="82"/>
                    <a:pt x="52" y="81"/>
                    <a:pt x="51" y="80"/>
                  </a:cubicBezTo>
                  <a:cubicBezTo>
                    <a:pt x="51" y="78"/>
                    <a:pt x="51" y="77"/>
                    <a:pt x="50" y="76"/>
                  </a:cubicBezTo>
                  <a:cubicBezTo>
                    <a:pt x="49" y="75"/>
                    <a:pt x="49" y="74"/>
                    <a:pt x="48" y="74"/>
                  </a:cubicBezTo>
                  <a:cubicBezTo>
                    <a:pt x="47" y="74"/>
                    <a:pt x="46" y="74"/>
                    <a:pt x="45" y="74"/>
                  </a:cubicBezTo>
                  <a:cubicBezTo>
                    <a:pt x="44" y="74"/>
                    <a:pt x="43" y="74"/>
                    <a:pt x="42" y="74"/>
                  </a:cubicBezTo>
                  <a:cubicBezTo>
                    <a:pt x="41" y="74"/>
                    <a:pt x="39" y="74"/>
                    <a:pt x="39" y="74"/>
                  </a:cubicBezTo>
                  <a:cubicBezTo>
                    <a:pt x="38" y="73"/>
                    <a:pt x="37" y="73"/>
                    <a:pt x="36" y="73"/>
                  </a:cubicBezTo>
                  <a:cubicBezTo>
                    <a:pt x="36" y="72"/>
                    <a:pt x="35" y="71"/>
                    <a:pt x="34" y="70"/>
                  </a:cubicBezTo>
                  <a:cubicBezTo>
                    <a:pt x="34" y="70"/>
                    <a:pt x="33" y="69"/>
                    <a:pt x="33" y="68"/>
                  </a:cubicBezTo>
                  <a:cubicBezTo>
                    <a:pt x="33" y="67"/>
                    <a:pt x="33" y="65"/>
                    <a:pt x="33" y="64"/>
                  </a:cubicBezTo>
                  <a:cubicBezTo>
                    <a:pt x="33" y="63"/>
                    <a:pt x="32" y="62"/>
                    <a:pt x="31" y="61"/>
                  </a:cubicBezTo>
                  <a:cubicBezTo>
                    <a:pt x="30" y="60"/>
                    <a:pt x="29" y="60"/>
                    <a:pt x="28" y="59"/>
                  </a:cubicBezTo>
                  <a:cubicBezTo>
                    <a:pt x="27" y="58"/>
                    <a:pt x="27" y="56"/>
                    <a:pt x="26" y="55"/>
                  </a:cubicBezTo>
                  <a:cubicBezTo>
                    <a:pt x="26" y="54"/>
                    <a:pt x="25" y="52"/>
                    <a:pt x="24" y="52"/>
                  </a:cubicBezTo>
                  <a:cubicBezTo>
                    <a:pt x="23" y="51"/>
                    <a:pt x="22" y="52"/>
                    <a:pt x="20" y="52"/>
                  </a:cubicBezTo>
                  <a:cubicBezTo>
                    <a:pt x="20" y="52"/>
                    <a:pt x="20" y="52"/>
                    <a:pt x="20" y="52"/>
                  </a:cubicBezTo>
                  <a:cubicBezTo>
                    <a:pt x="20" y="50"/>
                    <a:pt x="19" y="49"/>
                    <a:pt x="19" y="47"/>
                  </a:cubicBezTo>
                  <a:cubicBezTo>
                    <a:pt x="18" y="45"/>
                    <a:pt x="19" y="44"/>
                    <a:pt x="17" y="43"/>
                  </a:cubicBezTo>
                  <a:cubicBezTo>
                    <a:pt x="15" y="41"/>
                    <a:pt x="11" y="40"/>
                    <a:pt x="8" y="40"/>
                  </a:cubicBezTo>
                  <a:cubicBezTo>
                    <a:pt x="6" y="39"/>
                    <a:pt x="5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lose/>
                  <a:moveTo>
                    <a:pt x="83" y="113"/>
                  </a:moveTo>
                  <a:cubicBezTo>
                    <a:pt x="83" y="113"/>
                    <a:pt x="83" y="113"/>
                    <a:pt x="83" y="113"/>
                  </a:cubicBezTo>
                  <a:moveTo>
                    <a:pt x="19" y="52"/>
                  </a:moveTo>
                  <a:cubicBezTo>
                    <a:pt x="18" y="52"/>
                    <a:pt x="18" y="52"/>
                    <a:pt x="19" y="52"/>
                  </a:cubicBezTo>
                  <a:close/>
                  <a:moveTo>
                    <a:pt x="19" y="52"/>
                  </a:moveTo>
                  <a:cubicBezTo>
                    <a:pt x="19" y="52"/>
                    <a:pt x="19" y="52"/>
                    <a:pt x="20" y="52"/>
                  </a:cubicBezTo>
                  <a:cubicBezTo>
                    <a:pt x="19" y="52"/>
                    <a:pt x="19" y="52"/>
                    <a:pt x="19" y="52"/>
                  </a:cubicBezTo>
                  <a:close/>
                </a:path>
              </a:pathLst>
            </a:custGeom>
            <a:solidFill>
              <a:srgbClr val="00CC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31" name="Freeform 65"/>
            <p:cNvSpPr>
              <a:spLocks noEditPoints="1"/>
            </p:cNvSpPr>
            <p:nvPr/>
          </p:nvSpPr>
          <p:spPr bwMode="auto">
            <a:xfrm>
              <a:off x="7779" y="12153"/>
              <a:ext cx="1320" cy="1750"/>
            </a:xfrm>
            <a:custGeom>
              <a:avLst/>
              <a:gdLst>
                <a:gd name="T0" fmla="*/ 70 w 127"/>
                <a:gd name="T1" fmla="*/ 159 h 165"/>
                <a:gd name="T2" fmla="*/ 77 w 127"/>
                <a:gd name="T3" fmla="*/ 157 h 165"/>
                <a:gd name="T4" fmla="*/ 86 w 127"/>
                <a:gd name="T5" fmla="*/ 149 h 165"/>
                <a:gd name="T6" fmla="*/ 95 w 127"/>
                <a:gd name="T7" fmla="*/ 130 h 165"/>
                <a:gd name="T8" fmla="*/ 94 w 127"/>
                <a:gd name="T9" fmla="*/ 129 h 165"/>
                <a:gd name="T10" fmla="*/ 92 w 127"/>
                <a:gd name="T11" fmla="*/ 119 h 165"/>
                <a:gd name="T12" fmla="*/ 99 w 127"/>
                <a:gd name="T13" fmla="*/ 117 h 165"/>
                <a:gd name="T14" fmla="*/ 108 w 127"/>
                <a:gd name="T15" fmla="*/ 121 h 165"/>
                <a:gd name="T16" fmla="*/ 115 w 127"/>
                <a:gd name="T17" fmla="*/ 116 h 165"/>
                <a:gd name="T18" fmla="*/ 122 w 127"/>
                <a:gd name="T19" fmla="*/ 112 h 165"/>
                <a:gd name="T20" fmla="*/ 123 w 127"/>
                <a:gd name="T21" fmla="*/ 102 h 165"/>
                <a:gd name="T22" fmla="*/ 124 w 127"/>
                <a:gd name="T23" fmla="*/ 91 h 165"/>
                <a:gd name="T24" fmla="*/ 125 w 127"/>
                <a:gd name="T25" fmla="*/ 81 h 165"/>
                <a:gd name="T26" fmla="*/ 123 w 127"/>
                <a:gd name="T27" fmla="*/ 70 h 165"/>
                <a:gd name="T28" fmla="*/ 121 w 127"/>
                <a:gd name="T29" fmla="*/ 57 h 165"/>
                <a:gd name="T30" fmla="*/ 122 w 127"/>
                <a:gd name="T31" fmla="*/ 44 h 165"/>
                <a:gd name="T32" fmla="*/ 123 w 127"/>
                <a:gd name="T33" fmla="*/ 32 h 165"/>
                <a:gd name="T34" fmla="*/ 127 w 127"/>
                <a:gd name="T35" fmla="*/ 22 h 165"/>
                <a:gd name="T36" fmla="*/ 109 w 127"/>
                <a:gd name="T37" fmla="*/ 17 h 165"/>
                <a:gd name="T38" fmla="*/ 89 w 127"/>
                <a:gd name="T39" fmla="*/ 16 h 165"/>
                <a:gd name="T40" fmla="*/ 79 w 127"/>
                <a:gd name="T41" fmla="*/ 8 h 165"/>
                <a:gd name="T42" fmla="*/ 66 w 127"/>
                <a:gd name="T43" fmla="*/ 2 h 165"/>
                <a:gd name="T44" fmla="*/ 60 w 127"/>
                <a:gd name="T45" fmla="*/ 8 h 165"/>
                <a:gd name="T46" fmla="*/ 42 w 127"/>
                <a:gd name="T47" fmla="*/ 8 h 165"/>
                <a:gd name="T48" fmla="*/ 37 w 127"/>
                <a:gd name="T49" fmla="*/ 22 h 165"/>
                <a:gd name="T50" fmla="*/ 34 w 127"/>
                <a:gd name="T51" fmla="*/ 36 h 165"/>
                <a:gd name="T52" fmla="*/ 16 w 127"/>
                <a:gd name="T53" fmla="*/ 48 h 165"/>
                <a:gd name="T54" fmla="*/ 5 w 127"/>
                <a:gd name="T55" fmla="*/ 47 h 165"/>
                <a:gd name="T56" fmla="*/ 8 w 127"/>
                <a:gd name="T57" fmla="*/ 61 h 165"/>
                <a:gd name="T58" fmla="*/ 6 w 127"/>
                <a:gd name="T59" fmla="*/ 71 h 165"/>
                <a:gd name="T60" fmla="*/ 0 w 127"/>
                <a:gd name="T61" fmla="*/ 68 h 165"/>
                <a:gd name="T62" fmla="*/ 5 w 127"/>
                <a:gd name="T63" fmla="*/ 78 h 165"/>
                <a:gd name="T64" fmla="*/ 16 w 127"/>
                <a:gd name="T65" fmla="*/ 89 h 165"/>
                <a:gd name="T66" fmla="*/ 24 w 127"/>
                <a:gd name="T67" fmla="*/ 102 h 165"/>
                <a:gd name="T68" fmla="*/ 34 w 127"/>
                <a:gd name="T69" fmla="*/ 114 h 165"/>
                <a:gd name="T70" fmla="*/ 40 w 127"/>
                <a:gd name="T71" fmla="*/ 124 h 165"/>
                <a:gd name="T72" fmla="*/ 42 w 127"/>
                <a:gd name="T73" fmla="*/ 133 h 165"/>
                <a:gd name="T74" fmla="*/ 54 w 127"/>
                <a:gd name="T75" fmla="*/ 134 h 165"/>
                <a:gd name="T76" fmla="*/ 57 w 127"/>
                <a:gd name="T77" fmla="*/ 148 h 165"/>
                <a:gd name="T78" fmla="*/ 70 w 127"/>
                <a:gd name="T79" fmla="*/ 158 h 165"/>
                <a:gd name="T80" fmla="*/ 106 w 127"/>
                <a:gd name="T81" fmla="*/ 137 h 165"/>
                <a:gd name="T82" fmla="*/ 106 w 127"/>
                <a:gd name="T83" fmla="*/ 137 h 165"/>
                <a:gd name="T84" fmla="*/ 106 w 127"/>
                <a:gd name="T85" fmla="*/ 137 h 165"/>
                <a:gd name="T86" fmla="*/ 106 w 127"/>
                <a:gd name="T87" fmla="*/ 138 h 165"/>
                <a:gd name="T88" fmla="*/ 106 w 127"/>
                <a:gd name="T89" fmla="*/ 138 h 165"/>
                <a:gd name="T90" fmla="*/ 106 w 127"/>
                <a:gd name="T91" fmla="*/ 138 h 165"/>
                <a:gd name="T92" fmla="*/ 106 w 127"/>
                <a:gd name="T93" fmla="*/ 138 h 165"/>
                <a:gd name="T94" fmla="*/ 106 w 127"/>
                <a:gd name="T95" fmla="*/ 138 h 165"/>
                <a:gd name="T96" fmla="*/ 106 w 127"/>
                <a:gd name="T97" fmla="*/ 138 h 1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27" h="165">
                  <a:moveTo>
                    <a:pt x="70" y="158"/>
                  </a:moveTo>
                  <a:lnTo>
                    <a:pt x="70" y="159"/>
                  </a:lnTo>
                  <a:cubicBezTo>
                    <a:pt x="70" y="159"/>
                    <a:pt x="70" y="159"/>
                    <a:pt x="70" y="159"/>
                  </a:cubicBezTo>
                  <a:cubicBezTo>
                    <a:pt x="71" y="160"/>
                    <a:pt x="73" y="164"/>
                    <a:pt x="75" y="164"/>
                  </a:cubicBezTo>
                  <a:cubicBezTo>
                    <a:pt x="77" y="165"/>
                    <a:pt x="76" y="162"/>
                    <a:pt x="76" y="161"/>
                  </a:cubicBezTo>
                  <a:cubicBezTo>
                    <a:pt x="76" y="160"/>
                    <a:pt x="77" y="158"/>
                    <a:pt x="77" y="157"/>
                  </a:cubicBezTo>
                  <a:cubicBezTo>
                    <a:pt x="77" y="156"/>
                    <a:pt x="76" y="155"/>
                    <a:pt x="77" y="154"/>
                  </a:cubicBezTo>
                  <a:cubicBezTo>
                    <a:pt x="78" y="153"/>
                    <a:pt x="79" y="153"/>
                    <a:pt x="81" y="152"/>
                  </a:cubicBezTo>
                  <a:cubicBezTo>
                    <a:pt x="82" y="151"/>
                    <a:pt x="84" y="150"/>
                    <a:pt x="86" y="149"/>
                  </a:cubicBezTo>
                  <a:cubicBezTo>
                    <a:pt x="87" y="147"/>
                    <a:pt x="89" y="145"/>
                    <a:pt x="90" y="143"/>
                  </a:cubicBezTo>
                  <a:cubicBezTo>
                    <a:pt x="92" y="142"/>
                    <a:pt x="93" y="143"/>
                    <a:pt x="93" y="140"/>
                  </a:cubicBezTo>
                  <a:cubicBezTo>
                    <a:pt x="94" y="138"/>
                    <a:pt x="93" y="132"/>
                    <a:pt x="95" y="130"/>
                  </a:cubicBezTo>
                  <a:cubicBezTo>
                    <a:pt x="95" y="130"/>
                    <a:pt x="95" y="130"/>
                    <a:pt x="95" y="130"/>
                  </a:cubicBezTo>
                  <a:lnTo>
                    <a:pt x="95" y="130"/>
                  </a:lnTo>
                  <a:cubicBezTo>
                    <a:pt x="94" y="130"/>
                    <a:pt x="94" y="130"/>
                    <a:pt x="94" y="129"/>
                  </a:cubicBezTo>
                  <a:cubicBezTo>
                    <a:pt x="93" y="128"/>
                    <a:pt x="93" y="127"/>
                    <a:pt x="92" y="126"/>
                  </a:cubicBezTo>
                  <a:cubicBezTo>
                    <a:pt x="92" y="125"/>
                    <a:pt x="92" y="123"/>
                    <a:pt x="92" y="122"/>
                  </a:cubicBezTo>
                  <a:cubicBezTo>
                    <a:pt x="92" y="121"/>
                    <a:pt x="92" y="120"/>
                    <a:pt x="92" y="119"/>
                  </a:cubicBezTo>
                  <a:cubicBezTo>
                    <a:pt x="92" y="118"/>
                    <a:pt x="91" y="118"/>
                    <a:pt x="92" y="117"/>
                  </a:cubicBezTo>
                  <a:cubicBezTo>
                    <a:pt x="93" y="117"/>
                    <a:pt x="95" y="117"/>
                    <a:pt x="96" y="117"/>
                  </a:cubicBezTo>
                  <a:cubicBezTo>
                    <a:pt x="98" y="117"/>
                    <a:pt x="98" y="117"/>
                    <a:pt x="99" y="117"/>
                  </a:cubicBezTo>
                  <a:cubicBezTo>
                    <a:pt x="100" y="117"/>
                    <a:pt x="101" y="118"/>
                    <a:pt x="102" y="118"/>
                  </a:cubicBezTo>
                  <a:cubicBezTo>
                    <a:pt x="103" y="119"/>
                    <a:pt x="104" y="119"/>
                    <a:pt x="105" y="119"/>
                  </a:cubicBezTo>
                  <a:cubicBezTo>
                    <a:pt x="106" y="120"/>
                    <a:pt x="107" y="121"/>
                    <a:pt x="108" y="121"/>
                  </a:cubicBezTo>
                  <a:cubicBezTo>
                    <a:pt x="109" y="120"/>
                    <a:pt x="110" y="119"/>
                    <a:pt x="111" y="119"/>
                  </a:cubicBezTo>
                  <a:cubicBezTo>
                    <a:pt x="111" y="118"/>
                    <a:pt x="112" y="118"/>
                    <a:pt x="113" y="117"/>
                  </a:cubicBezTo>
                  <a:cubicBezTo>
                    <a:pt x="114" y="117"/>
                    <a:pt x="115" y="117"/>
                    <a:pt x="115" y="116"/>
                  </a:cubicBezTo>
                  <a:cubicBezTo>
                    <a:pt x="116" y="116"/>
                    <a:pt x="117" y="115"/>
                    <a:pt x="118" y="114"/>
                  </a:cubicBezTo>
                  <a:cubicBezTo>
                    <a:pt x="119" y="114"/>
                    <a:pt x="119" y="114"/>
                    <a:pt x="120" y="113"/>
                  </a:cubicBezTo>
                  <a:cubicBezTo>
                    <a:pt x="121" y="113"/>
                    <a:pt x="122" y="113"/>
                    <a:pt x="122" y="112"/>
                  </a:cubicBezTo>
                  <a:cubicBezTo>
                    <a:pt x="123" y="111"/>
                    <a:pt x="123" y="109"/>
                    <a:pt x="122" y="108"/>
                  </a:cubicBezTo>
                  <a:cubicBezTo>
                    <a:pt x="122" y="106"/>
                    <a:pt x="121" y="105"/>
                    <a:pt x="121" y="104"/>
                  </a:cubicBezTo>
                  <a:cubicBezTo>
                    <a:pt x="121" y="103"/>
                    <a:pt x="122" y="102"/>
                    <a:pt x="123" y="102"/>
                  </a:cubicBezTo>
                  <a:cubicBezTo>
                    <a:pt x="123" y="101"/>
                    <a:pt x="123" y="100"/>
                    <a:pt x="123" y="99"/>
                  </a:cubicBezTo>
                  <a:cubicBezTo>
                    <a:pt x="123" y="98"/>
                    <a:pt x="123" y="96"/>
                    <a:pt x="124" y="94"/>
                  </a:cubicBezTo>
                  <a:cubicBezTo>
                    <a:pt x="124" y="93"/>
                    <a:pt x="124" y="92"/>
                    <a:pt x="124" y="91"/>
                  </a:cubicBezTo>
                  <a:cubicBezTo>
                    <a:pt x="124" y="89"/>
                    <a:pt x="124" y="89"/>
                    <a:pt x="124" y="87"/>
                  </a:cubicBezTo>
                  <a:cubicBezTo>
                    <a:pt x="124" y="86"/>
                    <a:pt x="125" y="84"/>
                    <a:pt x="125" y="83"/>
                  </a:cubicBezTo>
                  <a:cubicBezTo>
                    <a:pt x="125" y="82"/>
                    <a:pt x="125" y="82"/>
                    <a:pt x="125" y="81"/>
                  </a:cubicBezTo>
                  <a:cubicBezTo>
                    <a:pt x="125" y="80"/>
                    <a:pt x="125" y="78"/>
                    <a:pt x="125" y="77"/>
                  </a:cubicBezTo>
                  <a:cubicBezTo>
                    <a:pt x="124" y="75"/>
                    <a:pt x="125" y="74"/>
                    <a:pt x="124" y="73"/>
                  </a:cubicBezTo>
                  <a:cubicBezTo>
                    <a:pt x="124" y="72"/>
                    <a:pt x="123" y="71"/>
                    <a:pt x="123" y="70"/>
                  </a:cubicBezTo>
                  <a:cubicBezTo>
                    <a:pt x="123" y="69"/>
                    <a:pt x="123" y="67"/>
                    <a:pt x="123" y="66"/>
                  </a:cubicBezTo>
                  <a:cubicBezTo>
                    <a:pt x="123" y="64"/>
                    <a:pt x="123" y="63"/>
                    <a:pt x="123" y="61"/>
                  </a:cubicBezTo>
                  <a:cubicBezTo>
                    <a:pt x="122" y="60"/>
                    <a:pt x="121" y="59"/>
                    <a:pt x="121" y="57"/>
                  </a:cubicBezTo>
                  <a:cubicBezTo>
                    <a:pt x="121" y="55"/>
                    <a:pt x="121" y="54"/>
                    <a:pt x="122" y="52"/>
                  </a:cubicBezTo>
                  <a:cubicBezTo>
                    <a:pt x="122" y="50"/>
                    <a:pt x="122" y="48"/>
                    <a:pt x="122" y="47"/>
                  </a:cubicBezTo>
                  <a:cubicBezTo>
                    <a:pt x="122" y="46"/>
                    <a:pt x="122" y="45"/>
                    <a:pt x="122" y="44"/>
                  </a:cubicBezTo>
                  <a:cubicBezTo>
                    <a:pt x="122" y="42"/>
                    <a:pt x="122" y="40"/>
                    <a:pt x="122" y="39"/>
                  </a:cubicBezTo>
                  <a:cubicBezTo>
                    <a:pt x="122" y="37"/>
                    <a:pt x="123" y="36"/>
                    <a:pt x="123" y="35"/>
                  </a:cubicBezTo>
                  <a:cubicBezTo>
                    <a:pt x="123" y="34"/>
                    <a:pt x="122" y="33"/>
                    <a:pt x="123" y="32"/>
                  </a:cubicBezTo>
                  <a:cubicBezTo>
                    <a:pt x="123" y="31"/>
                    <a:pt x="123" y="30"/>
                    <a:pt x="124" y="29"/>
                  </a:cubicBezTo>
                  <a:cubicBezTo>
                    <a:pt x="124" y="28"/>
                    <a:pt x="125" y="27"/>
                    <a:pt x="126" y="26"/>
                  </a:cubicBezTo>
                  <a:cubicBezTo>
                    <a:pt x="126" y="24"/>
                    <a:pt x="127" y="24"/>
                    <a:pt x="127" y="22"/>
                  </a:cubicBezTo>
                  <a:cubicBezTo>
                    <a:pt x="125" y="21"/>
                    <a:pt x="124" y="18"/>
                    <a:pt x="122" y="17"/>
                  </a:cubicBezTo>
                  <a:cubicBezTo>
                    <a:pt x="120" y="16"/>
                    <a:pt x="119" y="17"/>
                    <a:pt x="117" y="17"/>
                  </a:cubicBezTo>
                  <a:cubicBezTo>
                    <a:pt x="115" y="17"/>
                    <a:pt x="112" y="17"/>
                    <a:pt x="109" y="17"/>
                  </a:cubicBezTo>
                  <a:cubicBezTo>
                    <a:pt x="107" y="17"/>
                    <a:pt x="103" y="17"/>
                    <a:pt x="100" y="17"/>
                  </a:cubicBezTo>
                  <a:cubicBezTo>
                    <a:pt x="98" y="17"/>
                    <a:pt x="96" y="17"/>
                    <a:pt x="94" y="17"/>
                  </a:cubicBezTo>
                  <a:cubicBezTo>
                    <a:pt x="92" y="17"/>
                    <a:pt x="90" y="17"/>
                    <a:pt x="89" y="16"/>
                  </a:cubicBezTo>
                  <a:cubicBezTo>
                    <a:pt x="87" y="16"/>
                    <a:pt x="86" y="15"/>
                    <a:pt x="85" y="14"/>
                  </a:cubicBezTo>
                  <a:cubicBezTo>
                    <a:pt x="84" y="13"/>
                    <a:pt x="83" y="12"/>
                    <a:pt x="82" y="11"/>
                  </a:cubicBezTo>
                  <a:cubicBezTo>
                    <a:pt x="81" y="11"/>
                    <a:pt x="80" y="9"/>
                    <a:pt x="79" y="8"/>
                  </a:cubicBezTo>
                  <a:cubicBezTo>
                    <a:pt x="79" y="7"/>
                    <a:pt x="78" y="7"/>
                    <a:pt x="77" y="6"/>
                  </a:cubicBezTo>
                  <a:cubicBezTo>
                    <a:pt x="76" y="5"/>
                    <a:pt x="74" y="4"/>
                    <a:pt x="72" y="4"/>
                  </a:cubicBezTo>
                  <a:cubicBezTo>
                    <a:pt x="70" y="3"/>
                    <a:pt x="68" y="2"/>
                    <a:pt x="66" y="2"/>
                  </a:cubicBezTo>
                  <a:cubicBezTo>
                    <a:pt x="65" y="2"/>
                    <a:pt x="64" y="0"/>
                    <a:pt x="63" y="1"/>
                  </a:cubicBezTo>
                  <a:cubicBezTo>
                    <a:pt x="62" y="2"/>
                    <a:pt x="62" y="4"/>
                    <a:pt x="61" y="5"/>
                  </a:cubicBezTo>
                  <a:cubicBezTo>
                    <a:pt x="61" y="6"/>
                    <a:pt x="62" y="7"/>
                    <a:pt x="60" y="8"/>
                  </a:cubicBezTo>
                  <a:cubicBezTo>
                    <a:pt x="59" y="9"/>
                    <a:pt x="56" y="8"/>
                    <a:pt x="54" y="8"/>
                  </a:cubicBezTo>
                  <a:cubicBezTo>
                    <a:pt x="52" y="8"/>
                    <a:pt x="50" y="8"/>
                    <a:pt x="48" y="8"/>
                  </a:cubicBezTo>
                  <a:cubicBezTo>
                    <a:pt x="46" y="8"/>
                    <a:pt x="44" y="8"/>
                    <a:pt x="42" y="8"/>
                  </a:cubicBezTo>
                  <a:cubicBezTo>
                    <a:pt x="41" y="8"/>
                    <a:pt x="39" y="6"/>
                    <a:pt x="38" y="8"/>
                  </a:cubicBezTo>
                  <a:cubicBezTo>
                    <a:pt x="37" y="10"/>
                    <a:pt x="39" y="13"/>
                    <a:pt x="39" y="15"/>
                  </a:cubicBezTo>
                  <a:cubicBezTo>
                    <a:pt x="39" y="18"/>
                    <a:pt x="38" y="20"/>
                    <a:pt x="37" y="22"/>
                  </a:cubicBezTo>
                  <a:cubicBezTo>
                    <a:pt x="37" y="24"/>
                    <a:pt x="38" y="26"/>
                    <a:pt x="38" y="28"/>
                  </a:cubicBezTo>
                  <a:cubicBezTo>
                    <a:pt x="38" y="30"/>
                    <a:pt x="38" y="31"/>
                    <a:pt x="38" y="33"/>
                  </a:cubicBezTo>
                  <a:cubicBezTo>
                    <a:pt x="37" y="35"/>
                    <a:pt x="36" y="35"/>
                    <a:pt x="34" y="36"/>
                  </a:cubicBezTo>
                  <a:cubicBezTo>
                    <a:pt x="33" y="38"/>
                    <a:pt x="31" y="39"/>
                    <a:pt x="29" y="41"/>
                  </a:cubicBezTo>
                  <a:cubicBezTo>
                    <a:pt x="27" y="42"/>
                    <a:pt x="26" y="42"/>
                    <a:pt x="24" y="43"/>
                  </a:cubicBezTo>
                  <a:cubicBezTo>
                    <a:pt x="22" y="44"/>
                    <a:pt x="18" y="47"/>
                    <a:pt x="16" y="48"/>
                  </a:cubicBezTo>
                  <a:cubicBezTo>
                    <a:pt x="14" y="49"/>
                    <a:pt x="13" y="47"/>
                    <a:pt x="11" y="47"/>
                  </a:cubicBezTo>
                  <a:cubicBezTo>
                    <a:pt x="9" y="47"/>
                    <a:pt x="15" y="47"/>
                    <a:pt x="5" y="47"/>
                  </a:cubicBezTo>
                  <a:cubicBezTo>
                    <a:pt x="5" y="47"/>
                    <a:pt x="5" y="47"/>
                    <a:pt x="5" y="47"/>
                  </a:cubicBezTo>
                  <a:cubicBezTo>
                    <a:pt x="6" y="48"/>
                    <a:pt x="6" y="48"/>
                    <a:pt x="6" y="49"/>
                  </a:cubicBezTo>
                  <a:cubicBezTo>
                    <a:pt x="7" y="51"/>
                    <a:pt x="7" y="53"/>
                    <a:pt x="8" y="55"/>
                  </a:cubicBezTo>
                  <a:cubicBezTo>
                    <a:pt x="8" y="57"/>
                    <a:pt x="8" y="59"/>
                    <a:pt x="8" y="61"/>
                  </a:cubicBezTo>
                  <a:cubicBezTo>
                    <a:pt x="8" y="63"/>
                    <a:pt x="8" y="65"/>
                    <a:pt x="8" y="66"/>
                  </a:cubicBezTo>
                  <a:cubicBezTo>
                    <a:pt x="8" y="68"/>
                    <a:pt x="9" y="69"/>
                    <a:pt x="8" y="70"/>
                  </a:cubicBezTo>
                  <a:cubicBezTo>
                    <a:pt x="8" y="71"/>
                    <a:pt x="7" y="71"/>
                    <a:pt x="6" y="71"/>
                  </a:cubicBezTo>
                  <a:cubicBezTo>
                    <a:pt x="6" y="71"/>
                    <a:pt x="5" y="70"/>
                    <a:pt x="4" y="69"/>
                  </a:cubicBezTo>
                  <a:cubicBezTo>
                    <a:pt x="4" y="69"/>
                    <a:pt x="3" y="68"/>
                    <a:pt x="2" y="68"/>
                  </a:cubicBezTo>
                  <a:cubicBezTo>
                    <a:pt x="1" y="68"/>
                    <a:pt x="0" y="68"/>
                    <a:pt x="0" y="68"/>
                  </a:cubicBezTo>
                  <a:cubicBezTo>
                    <a:pt x="1" y="68"/>
                    <a:pt x="1" y="69"/>
                    <a:pt x="2" y="70"/>
                  </a:cubicBezTo>
                  <a:cubicBezTo>
                    <a:pt x="2" y="71"/>
                    <a:pt x="2" y="74"/>
                    <a:pt x="2" y="75"/>
                  </a:cubicBezTo>
                  <a:cubicBezTo>
                    <a:pt x="3" y="77"/>
                    <a:pt x="4" y="77"/>
                    <a:pt x="5" y="78"/>
                  </a:cubicBezTo>
                  <a:cubicBezTo>
                    <a:pt x="6" y="79"/>
                    <a:pt x="8" y="80"/>
                    <a:pt x="10" y="81"/>
                  </a:cubicBezTo>
                  <a:cubicBezTo>
                    <a:pt x="11" y="82"/>
                    <a:pt x="11" y="83"/>
                    <a:pt x="12" y="85"/>
                  </a:cubicBezTo>
                  <a:cubicBezTo>
                    <a:pt x="13" y="86"/>
                    <a:pt x="15" y="87"/>
                    <a:pt x="16" y="89"/>
                  </a:cubicBezTo>
                  <a:cubicBezTo>
                    <a:pt x="17" y="90"/>
                    <a:pt x="18" y="91"/>
                    <a:pt x="19" y="93"/>
                  </a:cubicBezTo>
                  <a:cubicBezTo>
                    <a:pt x="20" y="94"/>
                    <a:pt x="20" y="96"/>
                    <a:pt x="21" y="98"/>
                  </a:cubicBezTo>
                  <a:cubicBezTo>
                    <a:pt x="22" y="100"/>
                    <a:pt x="24" y="101"/>
                    <a:pt x="24" y="102"/>
                  </a:cubicBezTo>
                  <a:cubicBezTo>
                    <a:pt x="25" y="103"/>
                    <a:pt x="27" y="106"/>
                    <a:pt x="27" y="107"/>
                  </a:cubicBezTo>
                  <a:cubicBezTo>
                    <a:pt x="28" y="109"/>
                    <a:pt x="29" y="112"/>
                    <a:pt x="30" y="112"/>
                  </a:cubicBezTo>
                  <a:cubicBezTo>
                    <a:pt x="31" y="112"/>
                    <a:pt x="32" y="113"/>
                    <a:pt x="34" y="114"/>
                  </a:cubicBezTo>
                  <a:cubicBezTo>
                    <a:pt x="35" y="115"/>
                    <a:pt x="37" y="116"/>
                    <a:pt x="38" y="117"/>
                  </a:cubicBezTo>
                  <a:cubicBezTo>
                    <a:pt x="39" y="118"/>
                    <a:pt x="40" y="118"/>
                    <a:pt x="40" y="119"/>
                  </a:cubicBezTo>
                  <a:cubicBezTo>
                    <a:pt x="41" y="121"/>
                    <a:pt x="40" y="123"/>
                    <a:pt x="40" y="124"/>
                  </a:cubicBezTo>
                  <a:cubicBezTo>
                    <a:pt x="40" y="126"/>
                    <a:pt x="40" y="127"/>
                    <a:pt x="40" y="129"/>
                  </a:cubicBezTo>
                  <a:cubicBezTo>
                    <a:pt x="40" y="130"/>
                    <a:pt x="40" y="132"/>
                    <a:pt x="40" y="133"/>
                  </a:cubicBezTo>
                  <a:cubicBezTo>
                    <a:pt x="41" y="133"/>
                    <a:pt x="41" y="133"/>
                    <a:pt x="42" y="133"/>
                  </a:cubicBezTo>
                  <a:cubicBezTo>
                    <a:pt x="43" y="133"/>
                    <a:pt x="45" y="133"/>
                    <a:pt x="47" y="133"/>
                  </a:cubicBezTo>
                  <a:cubicBezTo>
                    <a:pt x="48" y="133"/>
                    <a:pt x="49" y="133"/>
                    <a:pt x="50" y="133"/>
                  </a:cubicBezTo>
                  <a:cubicBezTo>
                    <a:pt x="51" y="133"/>
                    <a:pt x="53" y="133"/>
                    <a:pt x="54" y="134"/>
                  </a:cubicBezTo>
                  <a:cubicBezTo>
                    <a:pt x="55" y="135"/>
                    <a:pt x="56" y="136"/>
                    <a:pt x="56" y="138"/>
                  </a:cubicBezTo>
                  <a:cubicBezTo>
                    <a:pt x="57" y="140"/>
                    <a:pt x="56" y="142"/>
                    <a:pt x="56" y="144"/>
                  </a:cubicBezTo>
                  <a:cubicBezTo>
                    <a:pt x="57" y="145"/>
                    <a:pt x="56" y="147"/>
                    <a:pt x="57" y="148"/>
                  </a:cubicBezTo>
                  <a:cubicBezTo>
                    <a:pt x="58" y="149"/>
                    <a:pt x="61" y="150"/>
                    <a:pt x="62" y="151"/>
                  </a:cubicBezTo>
                  <a:cubicBezTo>
                    <a:pt x="64" y="152"/>
                    <a:pt x="65" y="153"/>
                    <a:pt x="66" y="154"/>
                  </a:cubicBezTo>
                  <a:cubicBezTo>
                    <a:pt x="67" y="156"/>
                    <a:pt x="68" y="157"/>
                    <a:pt x="70" y="158"/>
                  </a:cubicBezTo>
                  <a:close/>
                  <a:moveTo>
                    <a:pt x="106" y="137"/>
                  </a:moveTo>
                  <a:lnTo>
                    <a:pt x="106" y="137"/>
                  </a:ln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ubicBezTo>
                    <a:pt x="106" y="137"/>
                    <a:pt x="106" y="137"/>
                    <a:pt x="106" y="137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  <a:moveTo>
                    <a:pt x="106" y="138"/>
                  </a:moveTo>
                  <a:cubicBezTo>
                    <a:pt x="106" y="138"/>
                    <a:pt x="106" y="138"/>
                    <a:pt x="106" y="138"/>
                  </a:cubicBezTo>
                  <a:cubicBezTo>
                    <a:pt x="106" y="138"/>
                    <a:pt x="106" y="138"/>
                    <a:pt x="10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6" name="Freeform 64"/>
            <p:cNvSpPr>
              <a:spLocks/>
            </p:cNvSpPr>
            <p:nvPr/>
          </p:nvSpPr>
          <p:spPr bwMode="auto">
            <a:xfrm>
              <a:off x="8320" y="13511"/>
              <a:ext cx="1092" cy="658"/>
            </a:xfrm>
            <a:custGeom>
              <a:avLst/>
              <a:gdLst>
                <a:gd name="T0" fmla="*/ 101 w 105"/>
                <a:gd name="T1" fmla="*/ 45 h 62"/>
                <a:gd name="T2" fmla="*/ 82 w 105"/>
                <a:gd name="T3" fmla="*/ 58 h 62"/>
                <a:gd name="T4" fmla="*/ 81 w 105"/>
                <a:gd name="T5" fmla="*/ 45 h 62"/>
                <a:gd name="T6" fmla="*/ 68 w 105"/>
                <a:gd name="T7" fmla="*/ 55 h 62"/>
                <a:gd name="T8" fmla="*/ 58 w 105"/>
                <a:gd name="T9" fmla="*/ 49 h 62"/>
                <a:gd name="T10" fmla="*/ 57 w 105"/>
                <a:gd name="T11" fmla="*/ 59 h 62"/>
                <a:gd name="T12" fmla="*/ 44 w 105"/>
                <a:gd name="T13" fmla="*/ 59 h 62"/>
                <a:gd name="T14" fmla="*/ 36 w 105"/>
                <a:gd name="T15" fmla="*/ 56 h 62"/>
                <a:gd name="T16" fmla="*/ 28 w 105"/>
                <a:gd name="T17" fmla="*/ 50 h 62"/>
                <a:gd name="T18" fmla="*/ 24 w 105"/>
                <a:gd name="T19" fmla="*/ 57 h 62"/>
                <a:gd name="T20" fmla="*/ 16 w 105"/>
                <a:gd name="T21" fmla="*/ 57 h 62"/>
                <a:gd name="T22" fmla="*/ 7 w 105"/>
                <a:gd name="T23" fmla="*/ 51 h 62"/>
                <a:gd name="T24" fmla="*/ 4 w 105"/>
                <a:gd name="T25" fmla="*/ 54 h 62"/>
                <a:gd name="T26" fmla="*/ 2 w 105"/>
                <a:gd name="T27" fmla="*/ 45 h 62"/>
                <a:gd name="T28" fmla="*/ 1 w 105"/>
                <a:gd name="T29" fmla="*/ 38 h 62"/>
                <a:gd name="T30" fmla="*/ 1 w 105"/>
                <a:gd name="T31" fmla="*/ 31 h 62"/>
                <a:gd name="T32" fmla="*/ 9 w 105"/>
                <a:gd name="T33" fmla="*/ 29 h 62"/>
                <a:gd name="T34" fmla="*/ 18 w 105"/>
                <a:gd name="T35" fmla="*/ 31 h 62"/>
                <a:gd name="T36" fmla="*/ 24 w 105"/>
                <a:gd name="T37" fmla="*/ 33 h 62"/>
                <a:gd name="T38" fmla="*/ 25 w 105"/>
                <a:gd name="T39" fmla="*/ 26 h 62"/>
                <a:gd name="T40" fmla="*/ 34 w 105"/>
                <a:gd name="T41" fmla="*/ 21 h 62"/>
                <a:gd name="T42" fmla="*/ 41 w 105"/>
                <a:gd name="T43" fmla="*/ 12 h 62"/>
                <a:gd name="T44" fmla="*/ 46 w 105"/>
                <a:gd name="T45" fmla="*/ 5 h 62"/>
                <a:gd name="T46" fmla="*/ 54 w 105"/>
                <a:gd name="T47" fmla="*/ 9 h 62"/>
                <a:gd name="T48" fmla="*/ 54 w 105"/>
                <a:gd name="T49" fmla="*/ 21 h 62"/>
                <a:gd name="T50" fmla="*/ 64 w 105"/>
                <a:gd name="T51" fmla="*/ 21 h 62"/>
                <a:gd name="T52" fmla="*/ 76 w 105"/>
                <a:gd name="T53" fmla="*/ 21 h 62"/>
                <a:gd name="T54" fmla="*/ 83 w 105"/>
                <a:gd name="T55" fmla="*/ 25 h 62"/>
                <a:gd name="T56" fmla="*/ 89 w 105"/>
                <a:gd name="T57" fmla="*/ 31 h 62"/>
                <a:gd name="T58" fmla="*/ 95 w 105"/>
                <a:gd name="T59" fmla="*/ 33 h 62"/>
                <a:gd name="T60" fmla="*/ 102 w 105"/>
                <a:gd name="T61" fmla="*/ 39 h 62"/>
                <a:gd name="T62" fmla="*/ 105 w 105"/>
                <a:gd name="T63" fmla="*/ 4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05" h="62">
                  <a:moveTo>
                    <a:pt x="105" y="43"/>
                  </a:moveTo>
                  <a:cubicBezTo>
                    <a:pt x="103" y="44"/>
                    <a:pt x="102" y="44"/>
                    <a:pt x="101" y="45"/>
                  </a:cubicBezTo>
                  <a:cubicBezTo>
                    <a:pt x="97" y="48"/>
                    <a:pt x="95" y="51"/>
                    <a:pt x="91" y="53"/>
                  </a:cubicBezTo>
                  <a:cubicBezTo>
                    <a:pt x="88" y="55"/>
                    <a:pt x="85" y="59"/>
                    <a:pt x="82" y="58"/>
                  </a:cubicBezTo>
                  <a:cubicBezTo>
                    <a:pt x="79" y="57"/>
                    <a:pt x="84" y="54"/>
                    <a:pt x="84" y="51"/>
                  </a:cubicBezTo>
                  <a:cubicBezTo>
                    <a:pt x="84" y="49"/>
                    <a:pt x="84" y="46"/>
                    <a:pt x="81" y="45"/>
                  </a:cubicBezTo>
                  <a:cubicBezTo>
                    <a:pt x="78" y="45"/>
                    <a:pt x="75" y="48"/>
                    <a:pt x="73" y="50"/>
                  </a:cubicBezTo>
                  <a:cubicBezTo>
                    <a:pt x="70" y="51"/>
                    <a:pt x="70" y="55"/>
                    <a:pt x="68" y="55"/>
                  </a:cubicBezTo>
                  <a:cubicBezTo>
                    <a:pt x="66" y="55"/>
                    <a:pt x="69" y="51"/>
                    <a:pt x="67" y="50"/>
                  </a:cubicBezTo>
                  <a:cubicBezTo>
                    <a:pt x="65" y="48"/>
                    <a:pt x="60" y="46"/>
                    <a:pt x="58" y="49"/>
                  </a:cubicBezTo>
                  <a:cubicBezTo>
                    <a:pt x="56" y="51"/>
                    <a:pt x="63" y="54"/>
                    <a:pt x="63" y="56"/>
                  </a:cubicBezTo>
                  <a:cubicBezTo>
                    <a:pt x="63" y="59"/>
                    <a:pt x="59" y="58"/>
                    <a:pt x="57" y="59"/>
                  </a:cubicBezTo>
                  <a:cubicBezTo>
                    <a:pt x="55" y="60"/>
                    <a:pt x="52" y="60"/>
                    <a:pt x="50" y="60"/>
                  </a:cubicBezTo>
                  <a:cubicBezTo>
                    <a:pt x="48" y="60"/>
                    <a:pt x="47" y="61"/>
                    <a:pt x="44" y="59"/>
                  </a:cubicBezTo>
                  <a:cubicBezTo>
                    <a:pt x="42" y="57"/>
                    <a:pt x="38" y="51"/>
                    <a:pt x="38" y="51"/>
                  </a:cubicBezTo>
                  <a:cubicBezTo>
                    <a:pt x="38" y="52"/>
                    <a:pt x="38" y="56"/>
                    <a:pt x="36" y="56"/>
                  </a:cubicBezTo>
                  <a:cubicBezTo>
                    <a:pt x="34" y="55"/>
                    <a:pt x="34" y="51"/>
                    <a:pt x="32" y="50"/>
                  </a:cubicBezTo>
                  <a:cubicBezTo>
                    <a:pt x="30" y="49"/>
                    <a:pt x="28" y="49"/>
                    <a:pt x="28" y="50"/>
                  </a:cubicBezTo>
                  <a:cubicBezTo>
                    <a:pt x="27" y="52"/>
                    <a:pt x="30" y="55"/>
                    <a:pt x="29" y="57"/>
                  </a:cubicBezTo>
                  <a:cubicBezTo>
                    <a:pt x="29" y="59"/>
                    <a:pt x="27" y="57"/>
                    <a:pt x="24" y="57"/>
                  </a:cubicBezTo>
                  <a:cubicBezTo>
                    <a:pt x="22" y="58"/>
                    <a:pt x="19" y="62"/>
                    <a:pt x="17" y="62"/>
                  </a:cubicBezTo>
                  <a:cubicBezTo>
                    <a:pt x="14" y="62"/>
                    <a:pt x="16" y="59"/>
                    <a:pt x="16" y="57"/>
                  </a:cubicBezTo>
                  <a:cubicBezTo>
                    <a:pt x="15" y="56"/>
                    <a:pt x="16" y="53"/>
                    <a:pt x="14" y="51"/>
                  </a:cubicBezTo>
                  <a:cubicBezTo>
                    <a:pt x="12" y="50"/>
                    <a:pt x="9" y="50"/>
                    <a:pt x="7" y="51"/>
                  </a:cubicBezTo>
                  <a:cubicBezTo>
                    <a:pt x="6" y="52"/>
                    <a:pt x="6" y="54"/>
                    <a:pt x="6" y="56"/>
                  </a:cubicBezTo>
                  <a:cubicBezTo>
                    <a:pt x="5" y="55"/>
                    <a:pt x="4" y="55"/>
                    <a:pt x="4" y="54"/>
                  </a:cubicBezTo>
                  <a:cubicBezTo>
                    <a:pt x="2" y="52"/>
                    <a:pt x="2" y="51"/>
                    <a:pt x="2" y="50"/>
                  </a:cubicBezTo>
                  <a:cubicBezTo>
                    <a:pt x="1" y="48"/>
                    <a:pt x="2" y="47"/>
                    <a:pt x="2" y="45"/>
                  </a:cubicBezTo>
                  <a:cubicBezTo>
                    <a:pt x="3" y="44"/>
                    <a:pt x="3" y="43"/>
                    <a:pt x="3" y="41"/>
                  </a:cubicBezTo>
                  <a:cubicBezTo>
                    <a:pt x="3" y="40"/>
                    <a:pt x="2" y="39"/>
                    <a:pt x="1" y="38"/>
                  </a:cubicBezTo>
                  <a:cubicBezTo>
                    <a:pt x="1" y="37"/>
                    <a:pt x="0" y="35"/>
                    <a:pt x="0" y="34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2" y="30"/>
                    <a:pt x="5" y="30"/>
                    <a:pt x="5" y="30"/>
                  </a:cubicBezTo>
                  <a:cubicBezTo>
                    <a:pt x="6" y="30"/>
                    <a:pt x="7" y="29"/>
                    <a:pt x="9" y="29"/>
                  </a:cubicBezTo>
                  <a:cubicBezTo>
                    <a:pt x="11" y="29"/>
                    <a:pt x="14" y="29"/>
                    <a:pt x="14" y="29"/>
                  </a:cubicBezTo>
                  <a:cubicBezTo>
                    <a:pt x="15" y="30"/>
                    <a:pt x="16" y="30"/>
                    <a:pt x="18" y="31"/>
                  </a:cubicBezTo>
                  <a:cubicBezTo>
                    <a:pt x="19" y="32"/>
                    <a:pt x="21" y="36"/>
                    <a:pt x="23" y="36"/>
                  </a:cubicBezTo>
                  <a:cubicBezTo>
                    <a:pt x="25" y="37"/>
                    <a:pt x="24" y="34"/>
                    <a:pt x="24" y="33"/>
                  </a:cubicBezTo>
                  <a:cubicBezTo>
                    <a:pt x="24" y="32"/>
                    <a:pt x="25" y="30"/>
                    <a:pt x="25" y="29"/>
                  </a:cubicBezTo>
                  <a:cubicBezTo>
                    <a:pt x="25" y="28"/>
                    <a:pt x="24" y="27"/>
                    <a:pt x="25" y="26"/>
                  </a:cubicBezTo>
                  <a:cubicBezTo>
                    <a:pt x="26" y="25"/>
                    <a:pt x="27" y="25"/>
                    <a:pt x="29" y="24"/>
                  </a:cubicBezTo>
                  <a:cubicBezTo>
                    <a:pt x="30" y="23"/>
                    <a:pt x="32" y="22"/>
                    <a:pt x="34" y="21"/>
                  </a:cubicBezTo>
                  <a:cubicBezTo>
                    <a:pt x="35" y="19"/>
                    <a:pt x="37" y="17"/>
                    <a:pt x="38" y="15"/>
                  </a:cubicBezTo>
                  <a:cubicBezTo>
                    <a:pt x="40" y="14"/>
                    <a:pt x="41" y="15"/>
                    <a:pt x="41" y="12"/>
                  </a:cubicBezTo>
                  <a:cubicBezTo>
                    <a:pt x="42" y="10"/>
                    <a:pt x="41" y="4"/>
                    <a:pt x="43" y="2"/>
                  </a:cubicBezTo>
                  <a:cubicBezTo>
                    <a:pt x="44" y="0"/>
                    <a:pt x="45" y="4"/>
                    <a:pt x="46" y="5"/>
                  </a:cubicBezTo>
                  <a:cubicBezTo>
                    <a:pt x="48" y="5"/>
                    <a:pt x="49" y="6"/>
                    <a:pt x="50" y="7"/>
                  </a:cubicBezTo>
                  <a:cubicBezTo>
                    <a:pt x="52" y="7"/>
                    <a:pt x="53" y="7"/>
                    <a:pt x="54" y="9"/>
                  </a:cubicBezTo>
                  <a:cubicBezTo>
                    <a:pt x="54" y="11"/>
                    <a:pt x="54" y="14"/>
                    <a:pt x="54" y="16"/>
                  </a:cubicBezTo>
                  <a:cubicBezTo>
                    <a:pt x="53" y="18"/>
                    <a:pt x="52" y="20"/>
                    <a:pt x="54" y="21"/>
                  </a:cubicBezTo>
                  <a:cubicBezTo>
                    <a:pt x="55" y="22"/>
                    <a:pt x="57" y="21"/>
                    <a:pt x="59" y="21"/>
                  </a:cubicBezTo>
                  <a:cubicBezTo>
                    <a:pt x="61" y="21"/>
                    <a:pt x="62" y="21"/>
                    <a:pt x="64" y="21"/>
                  </a:cubicBezTo>
                  <a:cubicBezTo>
                    <a:pt x="66" y="21"/>
                    <a:pt x="69" y="21"/>
                    <a:pt x="71" y="21"/>
                  </a:cubicBezTo>
                  <a:cubicBezTo>
                    <a:pt x="73" y="21"/>
                    <a:pt x="74" y="21"/>
                    <a:pt x="76" y="21"/>
                  </a:cubicBezTo>
                  <a:cubicBezTo>
                    <a:pt x="77" y="21"/>
                    <a:pt x="79" y="20"/>
                    <a:pt x="80" y="21"/>
                  </a:cubicBezTo>
                  <a:cubicBezTo>
                    <a:pt x="82" y="21"/>
                    <a:pt x="82" y="23"/>
                    <a:pt x="83" y="25"/>
                  </a:cubicBezTo>
                  <a:cubicBezTo>
                    <a:pt x="84" y="26"/>
                    <a:pt x="85" y="27"/>
                    <a:pt x="86" y="28"/>
                  </a:cubicBezTo>
                  <a:cubicBezTo>
                    <a:pt x="87" y="29"/>
                    <a:pt x="88" y="30"/>
                    <a:pt x="89" y="31"/>
                  </a:cubicBezTo>
                  <a:cubicBezTo>
                    <a:pt x="90" y="32"/>
                    <a:pt x="91" y="32"/>
                    <a:pt x="92" y="32"/>
                  </a:cubicBezTo>
                  <a:cubicBezTo>
                    <a:pt x="93" y="33"/>
                    <a:pt x="94" y="32"/>
                    <a:pt x="95" y="33"/>
                  </a:cubicBezTo>
                  <a:cubicBezTo>
                    <a:pt x="96" y="34"/>
                    <a:pt x="98" y="35"/>
                    <a:pt x="99" y="36"/>
                  </a:cubicBezTo>
                  <a:cubicBezTo>
                    <a:pt x="100" y="37"/>
                    <a:pt x="101" y="38"/>
                    <a:pt x="102" y="39"/>
                  </a:cubicBezTo>
                  <a:cubicBezTo>
                    <a:pt x="102" y="40"/>
                    <a:pt x="103" y="41"/>
                    <a:pt x="104" y="42"/>
                  </a:cubicBezTo>
                  <a:cubicBezTo>
                    <a:pt x="104" y="42"/>
                    <a:pt x="104" y="43"/>
                    <a:pt x="105" y="43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7" name="Freeform 63"/>
            <p:cNvSpPr>
              <a:spLocks noEditPoints="1"/>
            </p:cNvSpPr>
            <p:nvPr/>
          </p:nvSpPr>
          <p:spPr bwMode="auto">
            <a:xfrm>
              <a:off x="6604" y="12631"/>
              <a:ext cx="1269" cy="752"/>
            </a:xfrm>
            <a:custGeom>
              <a:avLst/>
              <a:gdLst>
                <a:gd name="T0" fmla="*/ 30 w 122"/>
                <a:gd name="T1" fmla="*/ 25 h 71"/>
                <a:gd name="T2" fmla="*/ 32 w 122"/>
                <a:gd name="T3" fmla="*/ 21 h 71"/>
                <a:gd name="T4" fmla="*/ 31 w 122"/>
                <a:gd name="T5" fmla="*/ 13 h 71"/>
                <a:gd name="T6" fmla="*/ 34 w 122"/>
                <a:gd name="T7" fmla="*/ 8 h 71"/>
                <a:gd name="T8" fmla="*/ 36 w 122"/>
                <a:gd name="T9" fmla="*/ 2 h 71"/>
                <a:gd name="T10" fmla="*/ 37 w 122"/>
                <a:gd name="T11" fmla="*/ 0 h 71"/>
                <a:gd name="T12" fmla="*/ 118 w 122"/>
                <a:gd name="T13" fmla="*/ 2 h 71"/>
                <a:gd name="T14" fmla="*/ 121 w 122"/>
                <a:gd name="T15" fmla="*/ 10 h 71"/>
                <a:gd name="T16" fmla="*/ 121 w 122"/>
                <a:gd name="T17" fmla="*/ 21 h 71"/>
                <a:gd name="T18" fmla="*/ 119 w 122"/>
                <a:gd name="T19" fmla="*/ 26 h 71"/>
                <a:gd name="T20" fmla="*/ 115 w 122"/>
                <a:gd name="T21" fmla="*/ 23 h 71"/>
                <a:gd name="T22" fmla="*/ 112 w 122"/>
                <a:gd name="T23" fmla="*/ 23 h 71"/>
                <a:gd name="T24" fmla="*/ 106 w 122"/>
                <a:gd name="T25" fmla="*/ 27 h 71"/>
                <a:gd name="T26" fmla="*/ 97 w 122"/>
                <a:gd name="T27" fmla="*/ 29 h 71"/>
                <a:gd name="T28" fmla="*/ 87 w 122"/>
                <a:gd name="T29" fmla="*/ 34 h 71"/>
                <a:gd name="T30" fmla="*/ 88 w 122"/>
                <a:gd name="T31" fmla="*/ 43 h 71"/>
                <a:gd name="T32" fmla="*/ 88 w 122"/>
                <a:gd name="T33" fmla="*/ 55 h 71"/>
                <a:gd name="T34" fmla="*/ 89 w 122"/>
                <a:gd name="T35" fmla="*/ 62 h 71"/>
                <a:gd name="T36" fmla="*/ 78 w 122"/>
                <a:gd name="T37" fmla="*/ 64 h 71"/>
                <a:gd name="T38" fmla="*/ 68 w 122"/>
                <a:gd name="T39" fmla="*/ 67 h 71"/>
                <a:gd name="T40" fmla="*/ 58 w 122"/>
                <a:gd name="T41" fmla="*/ 65 h 71"/>
                <a:gd name="T42" fmla="*/ 48 w 122"/>
                <a:gd name="T43" fmla="*/ 64 h 71"/>
                <a:gd name="T44" fmla="*/ 36 w 122"/>
                <a:gd name="T45" fmla="*/ 64 h 71"/>
                <a:gd name="T46" fmla="*/ 31 w 122"/>
                <a:gd name="T47" fmla="*/ 69 h 71"/>
                <a:gd name="T48" fmla="*/ 25 w 122"/>
                <a:gd name="T49" fmla="*/ 69 h 71"/>
                <a:gd name="T50" fmla="*/ 19 w 122"/>
                <a:gd name="T51" fmla="*/ 64 h 71"/>
                <a:gd name="T52" fmla="*/ 10 w 122"/>
                <a:gd name="T53" fmla="*/ 63 h 71"/>
                <a:gd name="T54" fmla="*/ 9 w 122"/>
                <a:gd name="T55" fmla="*/ 61 h 71"/>
                <a:gd name="T56" fmla="*/ 2 w 122"/>
                <a:gd name="T57" fmla="*/ 59 h 71"/>
                <a:gd name="T58" fmla="*/ 2 w 122"/>
                <a:gd name="T59" fmla="*/ 52 h 71"/>
                <a:gd name="T60" fmla="*/ 4 w 122"/>
                <a:gd name="T61" fmla="*/ 39 h 71"/>
                <a:gd name="T62" fmla="*/ 11 w 122"/>
                <a:gd name="T63" fmla="*/ 33 h 71"/>
                <a:gd name="T64" fmla="*/ 19 w 122"/>
                <a:gd name="T65" fmla="*/ 30 h 71"/>
                <a:gd name="T66" fmla="*/ 26 w 122"/>
                <a:gd name="T67" fmla="*/ 34 h 71"/>
                <a:gd name="T68" fmla="*/ 28 w 122"/>
                <a:gd name="T69" fmla="*/ 27 h 71"/>
                <a:gd name="T70" fmla="*/ 89 w 122"/>
                <a:gd name="T71" fmla="*/ 62 h 71"/>
                <a:gd name="T72" fmla="*/ 2 w 122"/>
                <a:gd name="T73" fmla="*/ 5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22" h="71">
                  <a:moveTo>
                    <a:pt x="28" y="27"/>
                  </a:moveTo>
                  <a:cubicBezTo>
                    <a:pt x="29" y="27"/>
                    <a:pt x="29" y="26"/>
                    <a:pt x="30" y="25"/>
                  </a:cubicBezTo>
                  <a:cubicBezTo>
                    <a:pt x="31" y="25"/>
                    <a:pt x="31" y="24"/>
                    <a:pt x="32" y="23"/>
                  </a:cubicBezTo>
                  <a:cubicBezTo>
                    <a:pt x="32" y="22"/>
                    <a:pt x="32" y="22"/>
                    <a:pt x="32" y="21"/>
                  </a:cubicBezTo>
                  <a:cubicBezTo>
                    <a:pt x="32" y="20"/>
                    <a:pt x="31" y="18"/>
                    <a:pt x="31" y="17"/>
                  </a:cubicBezTo>
                  <a:cubicBezTo>
                    <a:pt x="31" y="15"/>
                    <a:pt x="31" y="14"/>
                    <a:pt x="31" y="13"/>
                  </a:cubicBezTo>
                  <a:cubicBezTo>
                    <a:pt x="31" y="12"/>
                    <a:pt x="31" y="11"/>
                    <a:pt x="31" y="10"/>
                  </a:cubicBezTo>
                  <a:cubicBezTo>
                    <a:pt x="32" y="9"/>
                    <a:pt x="33" y="8"/>
                    <a:pt x="34" y="8"/>
                  </a:cubicBezTo>
                  <a:cubicBezTo>
                    <a:pt x="35" y="7"/>
                    <a:pt x="35" y="7"/>
                    <a:pt x="35" y="6"/>
                  </a:cubicBezTo>
                  <a:cubicBezTo>
                    <a:pt x="36" y="5"/>
                    <a:pt x="36" y="3"/>
                    <a:pt x="36" y="2"/>
                  </a:cubicBezTo>
                  <a:cubicBezTo>
                    <a:pt x="36" y="2"/>
                    <a:pt x="35" y="1"/>
                    <a:pt x="36" y="0"/>
                  </a:cubicBezTo>
                  <a:cubicBezTo>
                    <a:pt x="36" y="0"/>
                    <a:pt x="36" y="0"/>
                    <a:pt x="37" y="0"/>
                  </a:cubicBezTo>
                  <a:cubicBezTo>
                    <a:pt x="50" y="1"/>
                    <a:pt x="100" y="2"/>
                    <a:pt x="115" y="2"/>
                  </a:cubicBezTo>
                  <a:cubicBezTo>
                    <a:pt x="116" y="2"/>
                    <a:pt x="117" y="2"/>
                    <a:pt x="118" y="2"/>
                  </a:cubicBezTo>
                  <a:cubicBezTo>
                    <a:pt x="119" y="3"/>
                    <a:pt x="119" y="3"/>
                    <a:pt x="119" y="4"/>
                  </a:cubicBezTo>
                  <a:cubicBezTo>
                    <a:pt x="120" y="6"/>
                    <a:pt x="120" y="8"/>
                    <a:pt x="121" y="10"/>
                  </a:cubicBezTo>
                  <a:cubicBezTo>
                    <a:pt x="121" y="12"/>
                    <a:pt x="121" y="14"/>
                    <a:pt x="121" y="16"/>
                  </a:cubicBezTo>
                  <a:cubicBezTo>
                    <a:pt x="121" y="18"/>
                    <a:pt x="121" y="20"/>
                    <a:pt x="121" y="21"/>
                  </a:cubicBezTo>
                  <a:cubicBezTo>
                    <a:pt x="121" y="23"/>
                    <a:pt x="122" y="24"/>
                    <a:pt x="121" y="25"/>
                  </a:cubicBezTo>
                  <a:cubicBezTo>
                    <a:pt x="121" y="26"/>
                    <a:pt x="120" y="26"/>
                    <a:pt x="119" y="26"/>
                  </a:cubicBezTo>
                  <a:cubicBezTo>
                    <a:pt x="119" y="26"/>
                    <a:pt x="118" y="25"/>
                    <a:pt x="117" y="24"/>
                  </a:cubicBezTo>
                  <a:cubicBezTo>
                    <a:pt x="117" y="24"/>
                    <a:pt x="116" y="23"/>
                    <a:pt x="115" y="23"/>
                  </a:cubicBezTo>
                  <a:cubicBezTo>
                    <a:pt x="114" y="23"/>
                    <a:pt x="113" y="23"/>
                    <a:pt x="113" y="23"/>
                  </a:cubicBezTo>
                  <a:cubicBezTo>
                    <a:pt x="112" y="23"/>
                    <a:pt x="112" y="23"/>
                    <a:pt x="112" y="23"/>
                  </a:cubicBezTo>
                  <a:cubicBezTo>
                    <a:pt x="110" y="23"/>
                    <a:pt x="109" y="24"/>
                    <a:pt x="108" y="25"/>
                  </a:cubicBezTo>
                  <a:cubicBezTo>
                    <a:pt x="107" y="26"/>
                    <a:pt x="107" y="27"/>
                    <a:pt x="106" y="27"/>
                  </a:cubicBezTo>
                  <a:cubicBezTo>
                    <a:pt x="105" y="28"/>
                    <a:pt x="103" y="27"/>
                    <a:pt x="101" y="27"/>
                  </a:cubicBezTo>
                  <a:cubicBezTo>
                    <a:pt x="100" y="28"/>
                    <a:pt x="98" y="29"/>
                    <a:pt x="97" y="29"/>
                  </a:cubicBezTo>
                  <a:cubicBezTo>
                    <a:pt x="95" y="30"/>
                    <a:pt x="93" y="31"/>
                    <a:pt x="92" y="31"/>
                  </a:cubicBezTo>
                  <a:cubicBezTo>
                    <a:pt x="90" y="32"/>
                    <a:pt x="88" y="33"/>
                    <a:pt x="87" y="34"/>
                  </a:cubicBezTo>
                  <a:cubicBezTo>
                    <a:pt x="85" y="35"/>
                    <a:pt x="86" y="37"/>
                    <a:pt x="86" y="38"/>
                  </a:cubicBezTo>
                  <a:cubicBezTo>
                    <a:pt x="86" y="40"/>
                    <a:pt x="87" y="42"/>
                    <a:pt x="88" y="43"/>
                  </a:cubicBezTo>
                  <a:cubicBezTo>
                    <a:pt x="88" y="45"/>
                    <a:pt x="88" y="48"/>
                    <a:pt x="88" y="50"/>
                  </a:cubicBezTo>
                  <a:cubicBezTo>
                    <a:pt x="88" y="52"/>
                    <a:pt x="88" y="53"/>
                    <a:pt x="88" y="55"/>
                  </a:cubicBezTo>
                  <a:cubicBezTo>
                    <a:pt x="89" y="57"/>
                    <a:pt x="89" y="58"/>
                    <a:pt x="89" y="60"/>
                  </a:cubicBezTo>
                  <a:cubicBezTo>
                    <a:pt x="89" y="61"/>
                    <a:pt x="89" y="61"/>
                    <a:pt x="89" y="62"/>
                  </a:cubicBezTo>
                  <a:cubicBezTo>
                    <a:pt x="88" y="63"/>
                    <a:pt x="87" y="64"/>
                    <a:pt x="85" y="64"/>
                  </a:cubicBezTo>
                  <a:cubicBezTo>
                    <a:pt x="83" y="64"/>
                    <a:pt x="80" y="63"/>
                    <a:pt x="78" y="64"/>
                  </a:cubicBezTo>
                  <a:cubicBezTo>
                    <a:pt x="76" y="64"/>
                    <a:pt x="75" y="65"/>
                    <a:pt x="73" y="66"/>
                  </a:cubicBezTo>
                  <a:cubicBezTo>
                    <a:pt x="72" y="66"/>
                    <a:pt x="70" y="67"/>
                    <a:pt x="68" y="67"/>
                  </a:cubicBezTo>
                  <a:cubicBezTo>
                    <a:pt x="67" y="67"/>
                    <a:pt x="65" y="66"/>
                    <a:pt x="63" y="65"/>
                  </a:cubicBezTo>
                  <a:cubicBezTo>
                    <a:pt x="61" y="65"/>
                    <a:pt x="60" y="65"/>
                    <a:pt x="58" y="65"/>
                  </a:cubicBezTo>
                  <a:cubicBezTo>
                    <a:pt x="57" y="65"/>
                    <a:pt x="57" y="65"/>
                    <a:pt x="55" y="64"/>
                  </a:cubicBezTo>
                  <a:cubicBezTo>
                    <a:pt x="53" y="64"/>
                    <a:pt x="51" y="64"/>
                    <a:pt x="48" y="64"/>
                  </a:cubicBezTo>
                  <a:cubicBezTo>
                    <a:pt x="46" y="64"/>
                    <a:pt x="43" y="64"/>
                    <a:pt x="41" y="64"/>
                  </a:cubicBezTo>
                  <a:cubicBezTo>
                    <a:pt x="39" y="64"/>
                    <a:pt x="38" y="64"/>
                    <a:pt x="36" y="64"/>
                  </a:cubicBezTo>
                  <a:cubicBezTo>
                    <a:pt x="35" y="65"/>
                    <a:pt x="35" y="66"/>
                    <a:pt x="34" y="66"/>
                  </a:cubicBezTo>
                  <a:cubicBezTo>
                    <a:pt x="33" y="67"/>
                    <a:pt x="32" y="68"/>
                    <a:pt x="31" y="69"/>
                  </a:cubicBezTo>
                  <a:cubicBezTo>
                    <a:pt x="30" y="70"/>
                    <a:pt x="29" y="71"/>
                    <a:pt x="28" y="71"/>
                  </a:cubicBezTo>
                  <a:cubicBezTo>
                    <a:pt x="27" y="71"/>
                    <a:pt x="26" y="70"/>
                    <a:pt x="25" y="69"/>
                  </a:cubicBezTo>
                  <a:cubicBezTo>
                    <a:pt x="24" y="68"/>
                    <a:pt x="23" y="67"/>
                    <a:pt x="22" y="67"/>
                  </a:cubicBezTo>
                  <a:cubicBezTo>
                    <a:pt x="22" y="67"/>
                    <a:pt x="19" y="65"/>
                    <a:pt x="19" y="64"/>
                  </a:cubicBezTo>
                  <a:cubicBezTo>
                    <a:pt x="18" y="63"/>
                    <a:pt x="17" y="63"/>
                    <a:pt x="16" y="63"/>
                  </a:cubicBezTo>
                  <a:cubicBezTo>
                    <a:pt x="15" y="63"/>
                    <a:pt x="13" y="63"/>
                    <a:pt x="10" y="63"/>
                  </a:cubicBezTo>
                  <a:cubicBezTo>
                    <a:pt x="10" y="63"/>
                    <a:pt x="10" y="63"/>
                    <a:pt x="9" y="62"/>
                  </a:cubicBezTo>
                  <a:cubicBezTo>
                    <a:pt x="9" y="62"/>
                    <a:pt x="9" y="61"/>
                    <a:pt x="9" y="61"/>
                  </a:cubicBezTo>
                  <a:cubicBezTo>
                    <a:pt x="8" y="60"/>
                    <a:pt x="8" y="60"/>
                    <a:pt x="6" y="59"/>
                  </a:cubicBezTo>
                  <a:cubicBezTo>
                    <a:pt x="5" y="59"/>
                    <a:pt x="4" y="59"/>
                    <a:pt x="2" y="59"/>
                  </a:cubicBezTo>
                  <a:cubicBezTo>
                    <a:pt x="2" y="59"/>
                    <a:pt x="2" y="58"/>
                    <a:pt x="2" y="57"/>
                  </a:cubicBezTo>
                  <a:cubicBezTo>
                    <a:pt x="2" y="55"/>
                    <a:pt x="2" y="54"/>
                    <a:pt x="2" y="52"/>
                  </a:cubicBezTo>
                  <a:cubicBezTo>
                    <a:pt x="2" y="50"/>
                    <a:pt x="2" y="48"/>
                    <a:pt x="3" y="46"/>
                  </a:cubicBezTo>
                  <a:cubicBezTo>
                    <a:pt x="3" y="44"/>
                    <a:pt x="3" y="41"/>
                    <a:pt x="4" y="39"/>
                  </a:cubicBezTo>
                  <a:cubicBezTo>
                    <a:pt x="5" y="38"/>
                    <a:pt x="7" y="37"/>
                    <a:pt x="8" y="36"/>
                  </a:cubicBezTo>
                  <a:cubicBezTo>
                    <a:pt x="10" y="35"/>
                    <a:pt x="9" y="34"/>
                    <a:pt x="11" y="33"/>
                  </a:cubicBezTo>
                  <a:cubicBezTo>
                    <a:pt x="12" y="31"/>
                    <a:pt x="13" y="29"/>
                    <a:pt x="15" y="29"/>
                  </a:cubicBezTo>
                  <a:cubicBezTo>
                    <a:pt x="16" y="29"/>
                    <a:pt x="18" y="30"/>
                    <a:pt x="19" y="30"/>
                  </a:cubicBezTo>
                  <a:cubicBezTo>
                    <a:pt x="20" y="31"/>
                    <a:pt x="21" y="30"/>
                    <a:pt x="22" y="30"/>
                  </a:cubicBezTo>
                  <a:cubicBezTo>
                    <a:pt x="23" y="31"/>
                    <a:pt x="24" y="34"/>
                    <a:pt x="26" y="34"/>
                  </a:cubicBezTo>
                  <a:cubicBezTo>
                    <a:pt x="27" y="34"/>
                    <a:pt x="29" y="33"/>
                    <a:pt x="29" y="31"/>
                  </a:cubicBezTo>
                  <a:cubicBezTo>
                    <a:pt x="29" y="30"/>
                    <a:pt x="28" y="29"/>
                    <a:pt x="28" y="27"/>
                  </a:cubicBezTo>
                  <a:close/>
                  <a:moveTo>
                    <a:pt x="89" y="62"/>
                  </a:moveTo>
                  <a:cubicBezTo>
                    <a:pt x="89" y="62"/>
                    <a:pt x="89" y="62"/>
                    <a:pt x="89" y="62"/>
                  </a:cubicBezTo>
                  <a:moveTo>
                    <a:pt x="2" y="59"/>
                  </a:moveTo>
                  <a:cubicBezTo>
                    <a:pt x="0" y="59"/>
                    <a:pt x="0" y="59"/>
                    <a:pt x="2" y="59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19" name="Freeform 62"/>
            <p:cNvSpPr>
              <a:spLocks/>
            </p:cNvSpPr>
            <p:nvPr/>
          </p:nvSpPr>
          <p:spPr bwMode="auto">
            <a:xfrm>
              <a:off x="5638" y="12631"/>
              <a:ext cx="1268" cy="848"/>
            </a:xfrm>
            <a:custGeom>
              <a:avLst/>
              <a:gdLst>
                <a:gd name="T0" fmla="*/ 12 w 122"/>
                <a:gd name="T1" fmla="*/ 21 h 80"/>
                <a:gd name="T2" fmla="*/ 23 w 122"/>
                <a:gd name="T3" fmla="*/ 19 h 80"/>
                <a:gd name="T4" fmla="*/ 34 w 122"/>
                <a:gd name="T5" fmla="*/ 19 h 80"/>
                <a:gd name="T6" fmla="*/ 43 w 122"/>
                <a:gd name="T7" fmla="*/ 19 h 80"/>
                <a:gd name="T8" fmla="*/ 47 w 122"/>
                <a:gd name="T9" fmla="*/ 15 h 80"/>
                <a:gd name="T10" fmla="*/ 47 w 122"/>
                <a:gd name="T11" fmla="*/ 7 h 80"/>
                <a:gd name="T12" fmla="*/ 51 w 122"/>
                <a:gd name="T13" fmla="*/ 1 h 80"/>
                <a:gd name="T14" fmla="*/ 60 w 122"/>
                <a:gd name="T15" fmla="*/ 1 h 80"/>
                <a:gd name="T16" fmla="*/ 71 w 122"/>
                <a:gd name="T17" fmla="*/ 1 h 80"/>
                <a:gd name="T18" fmla="*/ 73 w 122"/>
                <a:gd name="T19" fmla="*/ 8 h 80"/>
                <a:gd name="T20" fmla="*/ 83 w 122"/>
                <a:gd name="T21" fmla="*/ 14 h 80"/>
                <a:gd name="T22" fmla="*/ 88 w 122"/>
                <a:gd name="T23" fmla="*/ 18 h 80"/>
                <a:gd name="T24" fmla="*/ 99 w 122"/>
                <a:gd name="T25" fmla="*/ 14 h 80"/>
                <a:gd name="T26" fmla="*/ 107 w 122"/>
                <a:gd name="T27" fmla="*/ 20 h 80"/>
                <a:gd name="T28" fmla="*/ 118 w 122"/>
                <a:gd name="T29" fmla="*/ 21 h 80"/>
                <a:gd name="T30" fmla="*/ 122 w 122"/>
                <a:gd name="T31" fmla="*/ 31 h 80"/>
                <a:gd name="T32" fmla="*/ 115 w 122"/>
                <a:gd name="T33" fmla="*/ 30 h 80"/>
                <a:gd name="T34" fmla="*/ 108 w 122"/>
                <a:gd name="T35" fmla="*/ 29 h 80"/>
                <a:gd name="T36" fmla="*/ 101 w 122"/>
                <a:gd name="T37" fmla="*/ 36 h 80"/>
                <a:gd name="T38" fmla="*/ 96 w 122"/>
                <a:gd name="T39" fmla="*/ 46 h 80"/>
                <a:gd name="T40" fmla="*/ 95 w 122"/>
                <a:gd name="T41" fmla="*/ 57 h 80"/>
                <a:gd name="T42" fmla="*/ 89 w 122"/>
                <a:gd name="T43" fmla="*/ 60 h 80"/>
                <a:gd name="T44" fmla="*/ 84 w 122"/>
                <a:gd name="T45" fmla="*/ 64 h 80"/>
                <a:gd name="T46" fmla="*/ 78 w 122"/>
                <a:gd name="T47" fmla="*/ 65 h 80"/>
                <a:gd name="T48" fmla="*/ 72 w 122"/>
                <a:gd name="T49" fmla="*/ 66 h 80"/>
                <a:gd name="T50" fmla="*/ 62 w 122"/>
                <a:gd name="T51" fmla="*/ 78 h 80"/>
                <a:gd name="T52" fmla="*/ 38 w 122"/>
                <a:gd name="T53" fmla="*/ 74 h 80"/>
                <a:gd name="T54" fmla="*/ 35 w 122"/>
                <a:gd name="T55" fmla="*/ 66 h 80"/>
                <a:gd name="T56" fmla="*/ 30 w 122"/>
                <a:gd name="T57" fmla="*/ 62 h 80"/>
                <a:gd name="T58" fmla="*/ 25 w 122"/>
                <a:gd name="T59" fmla="*/ 60 h 80"/>
                <a:gd name="T60" fmla="*/ 19 w 122"/>
                <a:gd name="T61" fmla="*/ 58 h 80"/>
                <a:gd name="T62" fmla="*/ 8 w 122"/>
                <a:gd name="T63" fmla="*/ 58 h 80"/>
                <a:gd name="T64" fmla="*/ 1 w 122"/>
                <a:gd name="T65" fmla="*/ 57 h 80"/>
                <a:gd name="T66" fmla="*/ 0 w 122"/>
                <a:gd name="T67" fmla="*/ 51 h 80"/>
                <a:gd name="T68" fmla="*/ 2 w 122"/>
                <a:gd name="T69" fmla="*/ 45 h 80"/>
                <a:gd name="T70" fmla="*/ 5 w 122"/>
                <a:gd name="T71" fmla="*/ 40 h 80"/>
                <a:gd name="T72" fmla="*/ 8 w 122"/>
                <a:gd name="T73" fmla="*/ 36 h 80"/>
                <a:gd name="T74" fmla="*/ 5 w 122"/>
                <a:gd name="T75" fmla="*/ 32 h 80"/>
                <a:gd name="T76" fmla="*/ 8 w 122"/>
                <a:gd name="T77" fmla="*/ 26 h 80"/>
                <a:gd name="T78" fmla="*/ 10 w 122"/>
                <a:gd name="T79" fmla="*/ 22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2" h="80">
                  <a:moveTo>
                    <a:pt x="10" y="22"/>
                  </a:moveTo>
                  <a:cubicBezTo>
                    <a:pt x="11" y="21"/>
                    <a:pt x="12" y="21"/>
                    <a:pt x="12" y="21"/>
                  </a:cubicBezTo>
                  <a:cubicBezTo>
                    <a:pt x="14" y="20"/>
                    <a:pt x="16" y="20"/>
                    <a:pt x="18" y="20"/>
                  </a:cubicBezTo>
                  <a:cubicBezTo>
                    <a:pt x="20" y="19"/>
                    <a:pt x="21" y="19"/>
                    <a:pt x="23" y="19"/>
                  </a:cubicBezTo>
                  <a:cubicBezTo>
                    <a:pt x="25" y="19"/>
                    <a:pt x="27" y="19"/>
                    <a:pt x="29" y="19"/>
                  </a:cubicBezTo>
                  <a:cubicBezTo>
                    <a:pt x="30" y="19"/>
                    <a:pt x="32" y="19"/>
                    <a:pt x="34" y="19"/>
                  </a:cubicBezTo>
                  <a:cubicBezTo>
                    <a:pt x="36" y="19"/>
                    <a:pt x="37" y="19"/>
                    <a:pt x="38" y="19"/>
                  </a:cubicBezTo>
                  <a:cubicBezTo>
                    <a:pt x="40" y="19"/>
                    <a:pt x="42" y="19"/>
                    <a:pt x="43" y="19"/>
                  </a:cubicBezTo>
                  <a:cubicBezTo>
                    <a:pt x="45" y="19"/>
                    <a:pt x="46" y="19"/>
                    <a:pt x="46" y="19"/>
                  </a:cubicBezTo>
                  <a:cubicBezTo>
                    <a:pt x="47" y="18"/>
                    <a:pt x="47" y="17"/>
                    <a:pt x="47" y="15"/>
                  </a:cubicBezTo>
                  <a:cubicBezTo>
                    <a:pt x="47" y="14"/>
                    <a:pt x="47" y="12"/>
                    <a:pt x="47" y="11"/>
                  </a:cubicBezTo>
                  <a:cubicBezTo>
                    <a:pt x="47" y="10"/>
                    <a:pt x="47" y="8"/>
                    <a:pt x="47" y="7"/>
                  </a:cubicBezTo>
                  <a:cubicBezTo>
                    <a:pt x="47" y="6"/>
                    <a:pt x="46" y="6"/>
                    <a:pt x="47" y="5"/>
                  </a:cubicBezTo>
                  <a:cubicBezTo>
                    <a:pt x="48" y="3"/>
                    <a:pt x="50" y="2"/>
                    <a:pt x="51" y="1"/>
                  </a:cubicBezTo>
                  <a:cubicBezTo>
                    <a:pt x="52" y="0"/>
                    <a:pt x="53" y="1"/>
                    <a:pt x="55" y="1"/>
                  </a:cubicBezTo>
                  <a:cubicBezTo>
                    <a:pt x="56" y="1"/>
                    <a:pt x="59" y="1"/>
                    <a:pt x="60" y="1"/>
                  </a:cubicBezTo>
                  <a:cubicBezTo>
                    <a:pt x="62" y="1"/>
                    <a:pt x="64" y="1"/>
                    <a:pt x="66" y="1"/>
                  </a:cubicBezTo>
                  <a:cubicBezTo>
                    <a:pt x="68" y="1"/>
                    <a:pt x="70" y="1"/>
                    <a:pt x="71" y="1"/>
                  </a:cubicBezTo>
                  <a:cubicBezTo>
                    <a:pt x="72" y="2"/>
                    <a:pt x="73" y="2"/>
                    <a:pt x="74" y="3"/>
                  </a:cubicBezTo>
                  <a:cubicBezTo>
                    <a:pt x="74" y="4"/>
                    <a:pt x="73" y="7"/>
                    <a:pt x="73" y="8"/>
                  </a:cubicBezTo>
                  <a:cubicBezTo>
                    <a:pt x="73" y="9"/>
                    <a:pt x="77" y="9"/>
                    <a:pt x="78" y="10"/>
                  </a:cubicBezTo>
                  <a:cubicBezTo>
                    <a:pt x="79" y="11"/>
                    <a:pt x="82" y="14"/>
                    <a:pt x="83" y="14"/>
                  </a:cubicBezTo>
                  <a:cubicBezTo>
                    <a:pt x="83" y="14"/>
                    <a:pt x="85" y="15"/>
                    <a:pt x="86" y="16"/>
                  </a:cubicBezTo>
                  <a:cubicBezTo>
                    <a:pt x="87" y="16"/>
                    <a:pt x="87" y="17"/>
                    <a:pt x="88" y="18"/>
                  </a:cubicBezTo>
                  <a:cubicBezTo>
                    <a:pt x="90" y="18"/>
                    <a:pt x="95" y="19"/>
                    <a:pt x="97" y="18"/>
                  </a:cubicBezTo>
                  <a:cubicBezTo>
                    <a:pt x="99" y="17"/>
                    <a:pt x="97" y="15"/>
                    <a:pt x="99" y="14"/>
                  </a:cubicBezTo>
                  <a:cubicBezTo>
                    <a:pt x="100" y="13"/>
                    <a:pt x="102" y="13"/>
                    <a:pt x="103" y="14"/>
                  </a:cubicBezTo>
                  <a:cubicBezTo>
                    <a:pt x="105" y="15"/>
                    <a:pt x="106" y="19"/>
                    <a:pt x="107" y="20"/>
                  </a:cubicBezTo>
                  <a:cubicBezTo>
                    <a:pt x="109" y="21"/>
                    <a:pt x="111" y="20"/>
                    <a:pt x="113" y="21"/>
                  </a:cubicBezTo>
                  <a:cubicBezTo>
                    <a:pt x="115" y="21"/>
                    <a:pt x="116" y="21"/>
                    <a:pt x="118" y="21"/>
                  </a:cubicBezTo>
                  <a:cubicBezTo>
                    <a:pt x="119" y="22"/>
                    <a:pt x="119" y="24"/>
                    <a:pt x="120" y="26"/>
                  </a:cubicBezTo>
                  <a:cubicBezTo>
                    <a:pt x="121" y="27"/>
                    <a:pt x="122" y="29"/>
                    <a:pt x="122" y="31"/>
                  </a:cubicBezTo>
                  <a:cubicBezTo>
                    <a:pt x="122" y="33"/>
                    <a:pt x="120" y="34"/>
                    <a:pt x="119" y="34"/>
                  </a:cubicBezTo>
                  <a:cubicBezTo>
                    <a:pt x="117" y="34"/>
                    <a:pt x="116" y="31"/>
                    <a:pt x="115" y="30"/>
                  </a:cubicBezTo>
                  <a:cubicBezTo>
                    <a:pt x="114" y="30"/>
                    <a:pt x="113" y="31"/>
                    <a:pt x="112" y="30"/>
                  </a:cubicBezTo>
                  <a:cubicBezTo>
                    <a:pt x="111" y="30"/>
                    <a:pt x="109" y="29"/>
                    <a:pt x="108" y="29"/>
                  </a:cubicBezTo>
                  <a:cubicBezTo>
                    <a:pt x="106" y="29"/>
                    <a:pt x="105" y="31"/>
                    <a:pt x="104" y="33"/>
                  </a:cubicBezTo>
                  <a:cubicBezTo>
                    <a:pt x="102" y="34"/>
                    <a:pt x="103" y="35"/>
                    <a:pt x="101" y="36"/>
                  </a:cubicBezTo>
                  <a:cubicBezTo>
                    <a:pt x="100" y="37"/>
                    <a:pt x="98" y="38"/>
                    <a:pt x="97" y="39"/>
                  </a:cubicBezTo>
                  <a:cubicBezTo>
                    <a:pt x="96" y="41"/>
                    <a:pt x="96" y="44"/>
                    <a:pt x="96" y="46"/>
                  </a:cubicBezTo>
                  <a:cubicBezTo>
                    <a:pt x="95" y="48"/>
                    <a:pt x="95" y="50"/>
                    <a:pt x="95" y="52"/>
                  </a:cubicBezTo>
                  <a:cubicBezTo>
                    <a:pt x="95" y="54"/>
                    <a:pt x="95" y="55"/>
                    <a:pt x="95" y="57"/>
                  </a:cubicBezTo>
                  <a:cubicBezTo>
                    <a:pt x="95" y="58"/>
                    <a:pt x="95" y="59"/>
                    <a:pt x="95" y="59"/>
                  </a:cubicBezTo>
                  <a:cubicBezTo>
                    <a:pt x="93" y="59"/>
                    <a:pt x="90" y="59"/>
                    <a:pt x="89" y="60"/>
                  </a:cubicBezTo>
                  <a:cubicBezTo>
                    <a:pt x="87" y="61"/>
                    <a:pt x="89" y="63"/>
                    <a:pt x="88" y="64"/>
                  </a:cubicBezTo>
                  <a:cubicBezTo>
                    <a:pt x="87" y="65"/>
                    <a:pt x="85" y="64"/>
                    <a:pt x="84" y="64"/>
                  </a:cubicBezTo>
                  <a:cubicBezTo>
                    <a:pt x="83" y="64"/>
                    <a:pt x="82" y="64"/>
                    <a:pt x="81" y="64"/>
                  </a:cubicBezTo>
                  <a:cubicBezTo>
                    <a:pt x="79" y="64"/>
                    <a:pt x="79" y="65"/>
                    <a:pt x="78" y="65"/>
                  </a:cubicBezTo>
                  <a:cubicBezTo>
                    <a:pt x="77" y="66"/>
                    <a:pt x="76" y="66"/>
                    <a:pt x="75" y="66"/>
                  </a:cubicBezTo>
                  <a:cubicBezTo>
                    <a:pt x="74" y="67"/>
                    <a:pt x="73" y="66"/>
                    <a:pt x="72" y="66"/>
                  </a:cubicBezTo>
                  <a:cubicBezTo>
                    <a:pt x="71" y="67"/>
                    <a:pt x="72" y="67"/>
                    <a:pt x="71" y="69"/>
                  </a:cubicBezTo>
                  <a:cubicBezTo>
                    <a:pt x="69" y="71"/>
                    <a:pt x="68" y="76"/>
                    <a:pt x="62" y="78"/>
                  </a:cubicBezTo>
                  <a:cubicBezTo>
                    <a:pt x="56" y="80"/>
                    <a:pt x="43" y="79"/>
                    <a:pt x="39" y="78"/>
                  </a:cubicBezTo>
                  <a:cubicBezTo>
                    <a:pt x="34" y="78"/>
                    <a:pt x="38" y="76"/>
                    <a:pt x="38" y="74"/>
                  </a:cubicBezTo>
                  <a:cubicBezTo>
                    <a:pt x="37" y="73"/>
                    <a:pt x="37" y="71"/>
                    <a:pt x="36" y="69"/>
                  </a:cubicBezTo>
                  <a:cubicBezTo>
                    <a:pt x="36" y="68"/>
                    <a:pt x="36" y="67"/>
                    <a:pt x="35" y="66"/>
                  </a:cubicBezTo>
                  <a:cubicBezTo>
                    <a:pt x="35" y="65"/>
                    <a:pt x="35" y="64"/>
                    <a:pt x="34" y="63"/>
                  </a:cubicBezTo>
                  <a:cubicBezTo>
                    <a:pt x="33" y="63"/>
                    <a:pt x="32" y="62"/>
                    <a:pt x="30" y="62"/>
                  </a:cubicBezTo>
                  <a:cubicBezTo>
                    <a:pt x="29" y="62"/>
                    <a:pt x="27" y="62"/>
                    <a:pt x="26" y="62"/>
                  </a:cubicBezTo>
                  <a:cubicBezTo>
                    <a:pt x="25" y="61"/>
                    <a:pt x="25" y="61"/>
                    <a:pt x="25" y="60"/>
                  </a:cubicBezTo>
                  <a:cubicBezTo>
                    <a:pt x="24" y="60"/>
                    <a:pt x="22" y="59"/>
                    <a:pt x="21" y="59"/>
                  </a:cubicBezTo>
                  <a:cubicBezTo>
                    <a:pt x="20" y="58"/>
                    <a:pt x="20" y="58"/>
                    <a:pt x="19" y="58"/>
                  </a:cubicBezTo>
                  <a:cubicBezTo>
                    <a:pt x="17" y="58"/>
                    <a:pt x="16" y="58"/>
                    <a:pt x="14" y="58"/>
                  </a:cubicBezTo>
                  <a:cubicBezTo>
                    <a:pt x="12" y="58"/>
                    <a:pt x="9" y="58"/>
                    <a:pt x="8" y="58"/>
                  </a:cubicBezTo>
                  <a:cubicBezTo>
                    <a:pt x="6" y="58"/>
                    <a:pt x="4" y="58"/>
                    <a:pt x="3" y="58"/>
                  </a:cubicBezTo>
                  <a:cubicBezTo>
                    <a:pt x="1" y="58"/>
                    <a:pt x="1" y="57"/>
                    <a:pt x="1" y="57"/>
                  </a:cubicBezTo>
                  <a:cubicBezTo>
                    <a:pt x="0" y="56"/>
                    <a:pt x="0" y="55"/>
                    <a:pt x="0" y="54"/>
                  </a:cubicBezTo>
                  <a:cubicBezTo>
                    <a:pt x="0" y="53"/>
                    <a:pt x="0" y="52"/>
                    <a:pt x="0" y="51"/>
                  </a:cubicBezTo>
                  <a:cubicBezTo>
                    <a:pt x="0" y="50"/>
                    <a:pt x="0" y="49"/>
                    <a:pt x="1" y="48"/>
                  </a:cubicBezTo>
                  <a:cubicBezTo>
                    <a:pt x="1" y="47"/>
                    <a:pt x="2" y="46"/>
                    <a:pt x="2" y="45"/>
                  </a:cubicBezTo>
                  <a:cubicBezTo>
                    <a:pt x="3" y="44"/>
                    <a:pt x="3" y="44"/>
                    <a:pt x="3" y="43"/>
                  </a:cubicBezTo>
                  <a:cubicBezTo>
                    <a:pt x="4" y="42"/>
                    <a:pt x="4" y="41"/>
                    <a:pt x="5" y="40"/>
                  </a:cubicBezTo>
                  <a:cubicBezTo>
                    <a:pt x="5" y="40"/>
                    <a:pt x="6" y="40"/>
                    <a:pt x="7" y="39"/>
                  </a:cubicBezTo>
                  <a:cubicBezTo>
                    <a:pt x="7" y="38"/>
                    <a:pt x="8" y="37"/>
                    <a:pt x="8" y="36"/>
                  </a:cubicBezTo>
                  <a:cubicBezTo>
                    <a:pt x="8" y="35"/>
                    <a:pt x="7" y="35"/>
                    <a:pt x="7" y="34"/>
                  </a:cubicBezTo>
                  <a:cubicBezTo>
                    <a:pt x="6" y="33"/>
                    <a:pt x="6" y="33"/>
                    <a:pt x="5" y="32"/>
                  </a:cubicBezTo>
                  <a:cubicBezTo>
                    <a:pt x="5" y="31"/>
                    <a:pt x="5" y="30"/>
                    <a:pt x="6" y="29"/>
                  </a:cubicBezTo>
                  <a:cubicBezTo>
                    <a:pt x="6" y="28"/>
                    <a:pt x="8" y="27"/>
                    <a:pt x="8" y="26"/>
                  </a:cubicBezTo>
                  <a:cubicBezTo>
                    <a:pt x="9" y="26"/>
                    <a:pt x="10" y="25"/>
                    <a:pt x="10" y="24"/>
                  </a:cubicBezTo>
                  <a:cubicBezTo>
                    <a:pt x="11" y="23"/>
                    <a:pt x="11" y="22"/>
                    <a:pt x="10" y="22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0" name="Freeform 61"/>
            <p:cNvSpPr>
              <a:spLocks/>
            </p:cNvSpPr>
            <p:nvPr/>
          </p:nvSpPr>
          <p:spPr bwMode="auto">
            <a:xfrm>
              <a:off x="5450" y="11411"/>
              <a:ext cx="1674" cy="1506"/>
            </a:xfrm>
            <a:custGeom>
              <a:avLst/>
              <a:gdLst>
                <a:gd name="T0" fmla="*/ 5 w 161"/>
                <a:gd name="T1" fmla="*/ 130 h 142"/>
                <a:gd name="T2" fmla="*/ 1 w 161"/>
                <a:gd name="T3" fmla="*/ 117 h 142"/>
                <a:gd name="T4" fmla="*/ 1 w 161"/>
                <a:gd name="T5" fmla="*/ 106 h 142"/>
                <a:gd name="T6" fmla="*/ 9 w 161"/>
                <a:gd name="T7" fmla="*/ 95 h 142"/>
                <a:gd name="T8" fmla="*/ 20 w 161"/>
                <a:gd name="T9" fmla="*/ 89 h 142"/>
                <a:gd name="T10" fmla="*/ 33 w 161"/>
                <a:gd name="T11" fmla="*/ 87 h 142"/>
                <a:gd name="T12" fmla="*/ 45 w 161"/>
                <a:gd name="T13" fmla="*/ 81 h 142"/>
                <a:gd name="T14" fmla="*/ 53 w 161"/>
                <a:gd name="T15" fmla="*/ 76 h 142"/>
                <a:gd name="T16" fmla="*/ 61 w 161"/>
                <a:gd name="T17" fmla="*/ 72 h 142"/>
                <a:gd name="T18" fmla="*/ 67 w 161"/>
                <a:gd name="T19" fmla="*/ 69 h 142"/>
                <a:gd name="T20" fmla="*/ 67 w 161"/>
                <a:gd name="T21" fmla="*/ 58 h 142"/>
                <a:gd name="T22" fmla="*/ 67 w 161"/>
                <a:gd name="T23" fmla="*/ 47 h 142"/>
                <a:gd name="T24" fmla="*/ 77 w 161"/>
                <a:gd name="T25" fmla="*/ 43 h 142"/>
                <a:gd name="T26" fmla="*/ 82 w 161"/>
                <a:gd name="T27" fmla="*/ 39 h 142"/>
                <a:gd name="T28" fmla="*/ 95 w 161"/>
                <a:gd name="T29" fmla="*/ 38 h 142"/>
                <a:gd name="T30" fmla="*/ 99 w 161"/>
                <a:gd name="T31" fmla="*/ 32 h 142"/>
                <a:gd name="T32" fmla="*/ 110 w 161"/>
                <a:gd name="T33" fmla="*/ 28 h 142"/>
                <a:gd name="T34" fmla="*/ 119 w 161"/>
                <a:gd name="T35" fmla="*/ 20 h 142"/>
                <a:gd name="T36" fmla="*/ 129 w 161"/>
                <a:gd name="T37" fmla="*/ 15 h 142"/>
                <a:gd name="T38" fmla="*/ 142 w 161"/>
                <a:gd name="T39" fmla="*/ 6 h 142"/>
                <a:gd name="T40" fmla="*/ 151 w 161"/>
                <a:gd name="T41" fmla="*/ 2 h 142"/>
                <a:gd name="T42" fmla="*/ 154 w 161"/>
                <a:gd name="T43" fmla="*/ 7 h 142"/>
                <a:gd name="T44" fmla="*/ 161 w 161"/>
                <a:gd name="T45" fmla="*/ 17 h 142"/>
                <a:gd name="T46" fmla="*/ 158 w 161"/>
                <a:gd name="T47" fmla="*/ 33 h 142"/>
                <a:gd name="T48" fmla="*/ 158 w 161"/>
                <a:gd name="T49" fmla="*/ 54 h 142"/>
                <a:gd name="T50" fmla="*/ 160 w 161"/>
                <a:gd name="T51" fmla="*/ 69 h 142"/>
                <a:gd name="T52" fmla="*/ 156 w 161"/>
                <a:gd name="T53" fmla="*/ 80 h 142"/>
                <a:gd name="T54" fmla="*/ 151 w 161"/>
                <a:gd name="T55" fmla="*/ 88 h 142"/>
                <a:gd name="T56" fmla="*/ 149 w 161"/>
                <a:gd name="T57" fmla="*/ 100 h 142"/>
                <a:gd name="T58" fmla="*/ 148 w 161"/>
                <a:gd name="T59" fmla="*/ 112 h 142"/>
                <a:gd name="T60" fmla="*/ 147 w 161"/>
                <a:gd name="T61" fmla="*/ 117 h 142"/>
                <a:gd name="T62" fmla="*/ 142 w 161"/>
                <a:gd name="T63" fmla="*/ 125 h 142"/>
                <a:gd name="T64" fmla="*/ 143 w 161"/>
                <a:gd name="T65" fmla="*/ 136 h 142"/>
                <a:gd name="T66" fmla="*/ 139 w 161"/>
                <a:gd name="T67" fmla="*/ 142 h 142"/>
                <a:gd name="T68" fmla="*/ 136 w 161"/>
                <a:gd name="T69" fmla="*/ 136 h 142"/>
                <a:gd name="T70" fmla="*/ 121 w 161"/>
                <a:gd name="T71" fmla="*/ 129 h 142"/>
                <a:gd name="T72" fmla="*/ 106 w 161"/>
                <a:gd name="T73" fmla="*/ 133 h 142"/>
                <a:gd name="T74" fmla="*/ 96 w 161"/>
                <a:gd name="T75" fmla="*/ 125 h 142"/>
                <a:gd name="T76" fmla="*/ 89 w 161"/>
                <a:gd name="T77" fmla="*/ 116 h 142"/>
                <a:gd name="T78" fmla="*/ 73 w 161"/>
                <a:gd name="T79" fmla="*/ 116 h 142"/>
                <a:gd name="T80" fmla="*/ 65 w 161"/>
                <a:gd name="T81" fmla="*/ 122 h 142"/>
                <a:gd name="T82" fmla="*/ 64 w 161"/>
                <a:gd name="T83" fmla="*/ 134 h 142"/>
                <a:gd name="T84" fmla="*/ 52 w 161"/>
                <a:gd name="T85" fmla="*/ 134 h 142"/>
                <a:gd name="T86" fmla="*/ 36 w 161"/>
                <a:gd name="T87" fmla="*/ 135 h 142"/>
                <a:gd name="T88" fmla="*/ 28 w 161"/>
                <a:gd name="T89" fmla="*/ 136 h 142"/>
                <a:gd name="T90" fmla="*/ 14 w 161"/>
                <a:gd name="T91" fmla="*/ 135 h 142"/>
                <a:gd name="T92" fmla="*/ 8 w 161"/>
                <a:gd name="T93" fmla="*/ 139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61" h="142">
                  <a:moveTo>
                    <a:pt x="6" y="138"/>
                  </a:moveTo>
                  <a:cubicBezTo>
                    <a:pt x="7" y="137"/>
                    <a:pt x="6" y="135"/>
                    <a:pt x="6" y="134"/>
                  </a:cubicBezTo>
                  <a:cubicBezTo>
                    <a:pt x="6" y="133"/>
                    <a:pt x="6" y="131"/>
                    <a:pt x="5" y="130"/>
                  </a:cubicBezTo>
                  <a:cubicBezTo>
                    <a:pt x="5" y="128"/>
                    <a:pt x="5" y="127"/>
                    <a:pt x="4" y="126"/>
                  </a:cubicBezTo>
                  <a:cubicBezTo>
                    <a:pt x="4" y="124"/>
                    <a:pt x="4" y="123"/>
                    <a:pt x="3" y="121"/>
                  </a:cubicBezTo>
                  <a:cubicBezTo>
                    <a:pt x="2" y="120"/>
                    <a:pt x="1" y="118"/>
                    <a:pt x="1" y="117"/>
                  </a:cubicBezTo>
                  <a:cubicBezTo>
                    <a:pt x="0" y="115"/>
                    <a:pt x="0" y="114"/>
                    <a:pt x="0" y="113"/>
                  </a:cubicBezTo>
                  <a:cubicBezTo>
                    <a:pt x="0" y="111"/>
                    <a:pt x="0" y="110"/>
                    <a:pt x="1" y="109"/>
                  </a:cubicBezTo>
                  <a:cubicBezTo>
                    <a:pt x="1" y="107"/>
                    <a:pt x="0" y="107"/>
                    <a:pt x="1" y="106"/>
                  </a:cubicBezTo>
                  <a:cubicBezTo>
                    <a:pt x="1" y="105"/>
                    <a:pt x="2" y="104"/>
                    <a:pt x="3" y="103"/>
                  </a:cubicBezTo>
                  <a:cubicBezTo>
                    <a:pt x="4" y="102"/>
                    <a:pt x="5" y="100"/>
                    <a:pt x="6" y="99"/>
                  </a:cubicBezTo>
                  <a:cubicBezTo>
                    <a:pt x="7" y="97"/>
                    <a:pt x="8" y="96"/>
                    <a:pt x="9" y="95"/>
                  </a:cubicBezTo>
                  <a:cubicBezTo>
                    <a:pt x="11" y="94"/>
                    <a:pt x="12" y="93"/>
                    <a:pt x="13" y="92"/>
                  </a:cubicBezTo>
                  <a:cubicBezTo>
                    <a:pt x="14" y="91"/>
                    <a:pt x="14" y="91"/>
                    <a:pt x="15" y="90"/>
                  </a:cubicBezTo>
                  <a:cubicBezTo>
                    <a:pt x="17" y="90"/>
                    <a:pt x="18" y="90"/>
                    <a:pt x="20" y="89"/>
                  </a:cubicBezTo>
                  <a:cubicBezTo>
                    <a:pt x="21" y="89"/>
                    <a:pt x="23" y="89"/>
                    <a:pt x="25" y="89"/>
                  </a:cubicBezTo>
                  <a:cubicBezTo>
                    <a:pt x="26" y="88"/>
                    <a:pt x="27" y="88"/>
                    <a:pt x="28" y="88"/>
                  </a:cubicBezTo>
                  <a:cubicBezTo>
                    <a:pt x="30" y="88"/>
                    <a:pt x="31" y="87"/>
                    <a:pt x="33" y="87"/>
                  </a:cubicBezTo>
                  <a:cubicBezTo>
                    <a:pt x="34" y="86"/>
                    <a:pt x="36" y="85"/>
                    <a:pt x="37" y="84"/>
                  </a:cubicBezTo>
                  <a:cubicBezTo>
                    <a:pt x="38" y="83"/>
                    <a:pt x="40" y="82"/>
                    <a:pt x="41" y="81"/>
                  </a:cubicBezTo>
                  <a:cubicBezTo>
                    <a:pt x="43" y="81"/>
                    <a:pt x="44" y="81"/>
                    <a:pt x="45" y="81"/>
                  </a:cubicBezTo>
                  <a:cubicBezTo>
                    <a:pt x="46" y="81"/>
                    <a:pt x="47" y="82"/>
                    <a:pt x="48" y="81"/>
                  </a:cubicBezTo>
                  <a:cubicBezTo>
                    <a:pt x="49" y="81"/>
                    <a:pt x="49" y="79"/>
                    <a:pt x="50" y="78"/>
                  </a:cubicBezTo>
                  <a:cubicBezTo>
                    <a:pt x="51" y="78"/>
                    <a:pt x="52" y="77"/>
                    <a:pt x="53" y="76"/>
                  </a:cubicBezTo>
                  <a:cubicBezTo>
                    <a:pt x="54" y="76"/>
                    <a:pt x="54" y="74"/>
                    <a:pt x="55" y="73"/>
                  </a:cubicBezTo>
                  <a:cubicBezTo>
                    <a:pt x="56" y="73"/>
                    <a:pt x="58" y="73"/>
                    <a:pt x="59" y="72"/>
                  </a:cubicBezTo>
                  <a:cubicBezTo>
                    <a:pt x="60" y="72"/>
                    <a:pt x="60" y="72"/>
                    <a:pt x="61" y="72"/>
                  </a:cubicBezTo>
                  <a:cubicBezTo>
                    <a:pt x="62" y="72"/>
                    <a:pt x="63" y="72"/>
                    <a:pt x="64" y="72"/>
                  </a:cubicBezTo>
                  <a:cubicBezTo>
                    <a:pt x="65" y="72"/>
                    <a:pt x="66" y="72"/>
                    <a:pt x="67" y="71"/>
                  </a:cubicBezTo>
                  <a:cubicBezTo>
                    <a:pt x="68" y="71"/>
                    <a:pt x="67" y="70"/>
                    <a:pt x="67" y="69"/>
                  </a:cubicBezTo>
                  <a:cubicBezTo>
                    <a:pt x="67" y="68"/>
                    <a:pt x="67" y="67"/>
                    <a:pt x="67" y="66"/>
                  </a:cubicBezTo>
                  <a:cubicBezTo>
                    <a:pt x="67" y="65"/>
                    <a:pt x="67" y="64"/>
                    <a:pt x="67" y="62"/>
                  </a:cubicBezTo>
                  <a:cubicBezTo>
                    <a:pt x="67" y="61"/>
                    <a:pt x="67" y="60"/>
                    <a:pt x="67" y="58"/>
                  </a:cubicBezTo>
                  <a:cubicBezTo>
                    <a:pt x="67" y="57"/>
                    <a:pt x="66" y="55"/>
                    <a:pt x="66" y="54"/>
                  </a:cubicBezTo>
                  <a:cubicBezTo>
                    <a:pt x="66" y="52"/>
                    <a:pt x="66" y="51"/>
                    <a:pt x="66" y="50"/>
                  </a:cubicBezTo>
                  <a:cubicBezTo>
                    <a:pt x="66" y="49"/>
                    <a:pt x="66" y="47"/>
                    <a:pt x="67" y="47"/>
                  </a:cubicBezTo>
                  <a:cubicBezTo>
                    <a:pt x="68" y="46"/>
                    <a:pt x="69" y="45"/>
                    <a:pt x="70" y="45"/>
                  </a:cubicBezTo>
                  <a:cubicBezTo>
                    <a:pt x="71" y="44"/>
                    <a:pt x="72" y="44"/>
                    <a:pt x="72" y="43"/>
                  </a:cubicBezTo>
                  <a:cubicBezTo>
                    <a:pt x="73" y="43"/>
                    <a:pt x="75" y="43"/>
                    <a:pt x="77" y="43"/>
                  </a:cubicBezTo>
                  <a:cubicBezTo>
                    <a:pt x="78" y="43"/>
                    <a:pt x="78" y="42"/>
                    <a:pt x="78" y="42"/>
                  </a:cubicBezTo>
                  <a:cubicBezTo>
                    <a:pt x="79" y="42"/>
                    <a:pt x="79" y="41"/>
                    <a:pt x="80" y="41"/>
                  </a:cubicBezTo>
                  <a:cubicBezTo>
                    <a:pt x="81" y="40"/>
                    <a:pt x="81" y="40"/>
                    <a:pt x="82" y="39"/>
                  </a:cubicBezTo>
                  <a:cubicBezTo>
                    <a:pt x="83" y="39"/>
                    <a:pt x="82" y="38"/>
                    <a:pt x="84" y="38"/>
                  </a:cubicBezTo>
                  <a:cubicBezTo>
                    <a:pt x="86" y="38"/>
                    <a:pt x="90" y="38"/>
                    <a:pt x="92" y="38"/>
                  </a:cubicBezTo>
                  <a:cubicBezTo>
                    <a:pt x="94" y="38"/>
                    <a:pt x="94" y="38"/>
                    <a:pt x="95" y="38"/>
                  </a:cubicBezTo>
                  <a:cubicBezTo>
                    <a:pt x="95" y="38"/>
                    <a:pt x="95" y="38"/>
                    <a:pt x="95" y="37"/>
                  </a:cubicBezTo>
                  <a:cubicBezTo>
                    <a:pt x="96" y="36"/>
                    <a:pt x="96" y="35"/>
                    <a:pt x="97" y="34"/>
                  </a:cubicBezTo>
                  <a:cubicBezTo>
                    <a:pt x="97" y="33"/>
                    <a:pt x="98" y="33"/>
                    <a:pt x="99" y="32"/>
                  </a:cubicBezTo>
                  <a:cubicBezTo>
                    <a:pt x="100" y="32"/>
                    <a:pt x="102" y="32"/>
                    <a:pt x="104" y="31"/>
                  </a:cubicBezTo>
                  <a:cubicBezTo>
                    <a:pt x="105" y="31"/>
                    <a:pt x="106" y="29"/>
                    <a:pt x="108" y="28"/>
                  </a:cubicBezTo>
                  <a:cubicBezTo>
                    <a:pt x="109" y="28"/>
                    <a:pt x="109" y="29"/>
                    <a:pt x="110" y="28"/>
                  </a:cubicBezTo>
                  <a:cubicBezTo>
                    <a:pt x="111" y="28"/>
                    <a:pt x="113" y="27"/>
                    <a:pt x="114" y="27"/>
                  </a:cubicBezTo>
                  <a:cubicBezTo>
                    <a:pt x="115" y="26"/>
                    <a:pt x="116" y="24"/>
                    <a:pt x="117" y="23"/>
                  </a:cubicBezTo>
                  <a:cubicBezTo>
                    <a:pt x="118" y="22"/>
                    <a:pt x="118" y="21"/>
                    <a:pt x="119" y="20"/>
                  </a:cubicBezTo>
                  <a:cubicBezTo>
                    <a:pt x="119" y="19"/>
                    <a:pt x="121" y="18"/>
                    <a:pt x="122" y="17"/>
                  </a:cubicBezTo>
                  <a:cubicBezTo>
                    <a:pt x="123" y="16"/>
                    <a:pt x="124" y="15"/>
                    <a:pt x="125" y="15"/>
                  </a:cubicBezTo>
                  <a:cubicBezTo>
                    <a:pt x="126" y="14"/>
                    <a:pt x="128" y="15"/>
                    <a:pt x="129" y="15"/>
                  </a:cubicBezTo>
                  <a:cubicBezTo>
                    <a:pt x="131" y="14"/>
                    <a:pt x="131" y="14"/>
                    <a:pt x="132" y="14"/>
                  </a:cubicBezTo>
                  <a:cubicBezTo>
                    <a:pt x="134" y="13"/>
                    <a:pt x="136" y="12"/>
                    <a:pt x="137" y="11"/>
                  </a:cubicBezTo>
                  <a:cubicBezTo>
                    <a:pt x="139" y="10"/>
                    <a:pt x="141" y="7"/>
                    <a:pt x="142" y="6"/>
                  </a:cubicBezTo>
                  <a:cubicBezTo>
                    <a:pt x="143" y="4"/>
                    <a:pt x="144" y="2"/>
                    <a:pt x="145" y="1"/>
                  </a:cubicBezTo>
                  <a:cubicBezTo>
                    <a:pt x="146" y="0"/>
                    <a:pt x="148" y="0"/>
                    <a:pt x="149" y="1"/>
                  </a:cubicBezTo>
                  <a:cubicBezTo>
                    <a:pt x="150" y="1"/>
                    <a:pt x="150" y="1"/>
                    <a:pt x="151" y="2"/>
                  </a:cubicBezTo>
                  <a:cubicBezTo>
                    <a:pt x="152" y="2"/>
                    <a:pt x="152" y="4"/>
                    <a:pt x="153" y="5"/>
                  </a:cubicBezTo>
                  <a:cubicBezTo>
                    <a:pt x="153" y="6"/>
                    <a:pt x="153" y="7"/>
                    <a:pt x="154" y="7"/>
                  </a:cubicBezTo>
                  <a:cubicBezTo>
                    <a:pt x="154" y="7"/>
                    <a:pt x="154" y="7"/>
                    <a:pt x="154" y="7"/>
                  </a:cubicBezTo>
                  <a:cubicBezTo>
                    <a:pt x="155" y="10"/>
                    <a:pt x="157" y="9"/>
                    <a:pt x="158" y="10"/>
                  </a:cubicBezTo>
                  <a:cubicBezTo>
                    <a:pt x="159" y="11"/>
                    <a:pt x="160" y="11"/>
                    <a:pt x="161" y="12"/>
                  </a:cubicBezTo>
                  <a:cubicBezTo>
                    <a:pt x="161" y="14"/>
                    <a:pt x="161" y="15"/>
                    <a:pt x="161" y="17"/>
                  </a:cubicBezTo>
                  <a:cubicBezTo>
                    <a:pt x="161" y="18"/>
                    <a:pt x="160" y="18"/>
                    <a:pt x="160" y="19"/>
                  </a:cubicBezTo>
                  <a:cubicBezTo>
                    <a:pt x="160" y="20"/>
                    <a:pt x="159" y="21"/>
                    <a:pt x="159" y="23"/>
                  </a:cubicBezTo>
                  <a:cubicBezTo>
                    <a:pt x="159" y="25"/>
                    <a:pt x="159" y="30"/>
                    <a:pt x="158" y="33"/>
                  </a:cubicBezTo>
                  <a:cubicBezTo>
                    <a:pt x="158" y="37"/>
                    <a:pt x="158" y="40"/>
                    <a:pt x="158" y="42"/>
                  </a:cubicBezTo>
                  <a:cubicBezTo>
                    <a:pt x="159" y="45"/>
                    <a:pt x="159" y="47"/>
                    <a:pt x="159" y="49"/>
                  </a:cubicBezTo>
                  <a:cubicBezTo>
                    <a:pt x="159" y="51"/>
                    <a:pt x="158" y="53"/>
                    <a:pt x="158" y="54"/>
                  </a:cubicBezTo>
                  <a:cubicBezTo>
                    <a:pt x="159" y="56"/>
                    <a:pt x="160" y="57"/>
                    <a:pt x="160" y="58"/>
                  </a:cubicBezTo>
                  <a:cubicBezTo>
                    <a:pt x="160" y="60"/>
                    <a:pt x="160" y="62"/>
                    <a:pt x="160" y="64"/>
                  </a:cubicBezTo>
                  <a:cubicBezTo>
                    <a:pt x="160" y="65"/>
                    <a:pt x="160" y="67"/>
                    <a:pt x="160" y="69"/>
                  </a:cubicBezTo>
                  <a:cubicBezTo>
                    <a:pt x="159" y="71"/>
                    <a:pt x="160" y="73"/>
                    <a:pt x="159" y="74"/>
                  </a:cubicBezTo>
                  <a:cubicBezTo>
                    <a:pt x="159" y="75"/>
                    <a:pt x="157" y="75"/>
                    <a:pt x="156" y="76"/>
                  </a:cubicBezTo>
                  <a:cubicBezTo>
                    <a:pt x="156" y="77"/>
                    <a:pt x="156" y="79"/>
                    <a:pt x="156" y="80"/>
                  </a:cubicBezTo>
                  <a:cubicBezTo>
                    <a:pt x="156" y="81"/>
                    <a:pt x="156" y="82"/>
                    <a:pt x="155" y="83"/>
                  </a:cubicBezTo>
                  <a:cubicBezTo>
                    <a:pt x="154" y="84"/>
                    <a:pt x="153" y="85"/>
                    <a:pt x="152" y="86"/>
                  </a:cubicBezTo>
                  <a:cubicBezTo>
                    <a:pt x="152" y="87"/>
                    <a:pt x="151" y="87"/>
                    <a:pt x="151" y="88"/>
                  </a:cubicBezTo>
                  <a:cubicBezTo>
                    <a:pt x="150" y="89"/>
                    <a:pt x="149" y="90"/>
                    <a:pt x="149" y="91"/>
                  </a:cubicBezTo>
                  <a:cubicBezTo>
                    <a:pt x="149" y="93"/>
                    <a:pt x="149" y="95"/>
                    <a:pt x="149" y="97"/>
                  </a:cubicBezTo>
                  <a:cubicBezTo>
                    <a:pt x="149" y="98"/>
                    <a:pt x="149" y="98"/>
                    <a:pt x="149" y="100"/>
                  </a:cubicBezTo>
                  <a:cubicBezTo>
                    <a:pt x="148" y="101"/>
                    <a:pt x="147" y="102"/>
                    <a:pt x="147" y="104"/>
                  </a:cubicBezTo>
                  <a:cubicBezTo>
                    <a:pt x="146" y="105"/>
                    <a:pt x="147" y="107"/>
                    <a:pt x="147" y="108"/>
                  </a:cubicBezTo>
                  <a:cubicBezTo>
                    <a:pt x="147" y="109"/>
                    <a:pt x="148" y="110"/>
                    <a:pt x="148" y="112"/>
                  </a:cubicBezTo>
                  <a:cubicBezTo>
                    <a:pt x="148" y="113"/>
                    <a:pt x="135" y="114"/>
                    <a:pt x="147" y="115"/>
                  </a:cubicBezTo>
                  <a:cubicBezTo>
                    <a:pt x="147" y="115"/>
                    <a:pt x="147" y="115"/>
                    <a:pt x="147" y="115"/>
                  </a:cubicBezTo>
                  <a:cubicBezTo>
                    <a:pt x="146" y="116"/>
                    <a:pt x="147" y="117"/>
                    <a:pt x="147" y="117"/>
                  </a:cubicBezTo>
                  <a:cubicBezTo>
                    <a:pt x="147" y="118"/>
                    <a:pt x="147" y="120"/>
                    <a:pt x="146" y="121"/>
                  </a:cubicBezTo>
                  <a:cubicBezTo>
                    <a:pt x="146" y="122"/>
                    <a:pt x="146" y="122"/>
                    <a:pt x="145" y="123"/>
                  </a:cubicBezTo>
                  <a:cubicBezTo>
                    <a:pt x="144" y="123"/>
                    <a:pt x="143" y="124"/>
                    <a:pt x="142" y="125"/>
                  </a:cubicBezTo>
                  <a:cubicBezTo>
                    <a:pt x="142" y="126"/>
                    <a:pt x="142" y="127"/>
                    <a:pt x="142" y="128"/>
                  </a:cubicBezTo>
                  <a:cubicBezTo>
                    <a:pt x="142" y="129"/>
                    <a:pt x="142" y="130"/>
                    <a:pt x="142" y="132"/>
                  </a:cubicBezTo>
                  <a:cubicBezTo>
                    <a:pt x="142" y="133"/>
                    <a:pt x="143" y="135"/>
                    <a:pt x="143" y="136"/>
                  </a:cubicBezTo>
                  <a:cubicBezTo>
                    <a:pt x="143" y="137"/>
                    <a:pt x="143" y="137"/>
                    <a:pt x="143" y="138"/>
                  </a:cubicBezTo>
                  <a:cubicBezTo>
                    <a:pt x="142" y="139"/>
                    <a:pt x="142" y="140"/>
                    <a:pt x="141" y="140"/>
                  </a:cubicBezTo>
                  <a:cubicBezTo>
                    <a:pt x="140" y="141"/>
                    <a:pt x="140" y="142"/>
                    <a:pt x="139" y="142"/>
                  </a:cubicBezTo>
                  <a:cubicBezTo>
                    <a:pt x="139" y="142"/>
                    <a:pt x="139" y="142"/>
                    <a:pt x="139" y="142"/>
                  </a:cubicBezTo>
                  <a:cubicBezTo>
                    <a:pt x="138" y="142"/>
                    <a:pt x="138" y="141"/>
                    <a:pt x="138" y="141"/>
                  </a:cubicBezTo>
                  <a:cubicBezTo>
                    <a:pt x="137" y="139"/>
                    <a:pt x="137" y="137"/>
                    <a:pt x="136" y="136"/>
                  </a:cubicBezTo>
                  <a:cubicBezTo>
                    <a:pt x="134" y="136"/>
                    <a:pt x="133" y="136"/>
                    <a:pt x="131" y="136"/>
                  </a:cubicBezTo>
                  <a:cubicBezTo>
                    <a:pt x="129" y="135"/>
                    <a:pt x="127" y="136"/>
                    <a:pt x="125" y="135"/>
                  </a:cubicBezTo>
                  <a:cubicBezTo>
                    <a:pt x="124" y="134"/>
                    <a:pt x="123" y="130"/>
                    <a:pt x="121" y="129"/>
                  </a:cubicBezTo>
                  <a:cubicBezTo>
                    <a:pt x="120" y="128"/>
                    <a:pt x="118" y="128"/>
                    <a:pt x="117" y="129"/>
                  </a:cubicBezTo>
                  <a:cubicBezTo>
                    <a:pt x="115" y="130"/>
                    <a:pt x="117" y="132"/>
                    <a:pt x="115" y="133"/>
                  </a:cubicBezTo>
                  <a:cubicBezTo>
                    <a:pt x="113" y="134"/>
                    <a:pt x="108" y="133"/>
                    <a:pt x="106" y="133"/>
                  </a:cubicBezTo>
                  <a:cubicBezTo>
                    <a:pt x="105" y="132"/>
                    <a:pt x="105" y="131"/>
                    <a:pt x="104" y="131"/>
                  </a:cubicBezTo>
                  <a:cubicBezTo>
                    <a:pt x="103" y="130"/>
                    <a:pt x="101" y="129"/>
                    <a:pt x="101" y="129"/>
                  </a:cubicBezTo>
                  <a:cubicBezTo>
                    <a:pt x="100" y="129"/>
                    <a:pt x="97" y="126"/>
                    <a:pt x="96" y="125"/>
                  </a:cubicBezTo>
                  <a:cubicBezTo>
                    <a:pt x="95" y="124"/>
                    <a:pt x="91" y="124"/>
                    <a:pt x="91" y="123"/>
                  </a:cubicBezTo>
                  <a:cubicBezTo>
                    <a:pt x="91" y="122"/>
                    <a:pt x="92" y="119"/>
                    <a:pt x="92" y="118"/>
                  </a:cubicBezTo>
                  <a:cubicBezTo>
                    <a:pt x="91" y="117"/>
                    <a:pt x="90" y="117"/>
                    <a:pt x="89" y="116"/>
                  </a:cubicBezTo>
                  <a:cubicBezTo>
                    <a:pt x="88" y="116"/>
                    <a:pt x="86" y="116"/>
                    <a:pt x="84" y="116"/>
                  </a:cubicBezTo>
                  <a:cubicBezTo>
                    <a:pt x="82" y="116"/>
                    <a:pt x="80" y="116"/>
                    <a:pt x="78" y="116"/>
                  </a:cubicBezTo>
                  <a:cubicBezTo>
                    <a:pt x="77" y="116"/>
                    <a:pt x="74" y="116"/>
                    <a:pt x="73" y="116"/>
                  </a:cubicBezTo>
                  <a:cubicBezTo>
                    <a:pt x="71" y="116"/>
                    <a:pt x="70" y="115"/>
                    <a:pt x="69" y="116"/>
                  </a:cubicBezTo>
                  <a:cubicBezTo>
                    <a:pt x="68" y="117"/>
                    <a:pt x="66" y="118"/>
                    <a:pt x="65" y="120"/>
                  </a:cubicBezTo>
                  <a:cubicBezTo>
                    <a:pt x="64" y="121"/>
                    <a:pt x="65" y="121"/>
                    <a:pt x="65" y="122"/>
                  </a:cubicBezTo>
                  <a:cubicBezTo>
                    <a:pt x="65" y="123"/>
                    <a:pt x="65" y="125"/>
                    <a:pt x="65" y="126"/>
                  </a:cubicBezTo>
                  <a:cubicBezTo>
                    <a:pt x="65" y="127"/>
                    <a:pt x="65" y="129"/>
                    <a:pt x="65" y="130"/>
                  </a:cubicBezTo>
                  <a:cubicBezTo>
                    <a:pt x="65" y="132"/>
                    <a:pt x="65" y="133"/>
                    <a:pt x="64" y="134"/>
                  </a:cubicBezTo>
                  <a:cubicBezTo>
                    <a:pt x="64" y="134"/>
                    <a:pt x="63" y="134"/>
                    <a:pt x="61" y="134"/>
                  </a:cubicBezTo>
                  <a:cubicBezTo>
                    <a:pt x="60" y="134"/>
                    <a:pt x="58" y="134"/>
                    <a:pt x="56" y="134"/>
                  </a:cubicBezTo>
                  <a:cubicBezTo>
                    <a:pt x="55" y="134"/>
                    <a:pt x="54" y="134"/>
                    <a:pt x="52" y="134"/>
                  </a:cubicBezTo>
                  <a:cubicBezTo>
                    <a:pt x="50" y="134"/>
                    <a:pt x="48" y="134"/>
                    <a:pt x="47" y="134"/>
                  </a:cubicBezTo>
                  <a:cubicBezTo>
                    <a:pt x="45" y="134"/>
                    <a:pt x="43" y="134"/>
                    <a:pt x="41" y="134"/>
                  </a:cubicBezTo>
                  <a:cubicBezTo>
                    <a:pt x="39" y="134"/>
                    <a:pt x="38" y="134"/>
                    <a:pt x="36" y="135"/>
                  </a:cubicBezTo>
                  <a:cubicBezTo>
                    <a:pt x="34" y="135"/>
                    <a:pt x="32" y="135"/>
                    <a:pt x="30" y="136"/>
                  </a:cubicBezTo>
                  <a:cubicBezTo>
                    <a:pt x="30" y="136"/>
                    <a:pt x="29" y="136"/>
                    <a:pt x="28" y="137"/>
                  </a:cubicBezTo>
                  <a:cubicBezTo>
                    <a:pt x="28" y="137"/>
                    <a:pt x="28" y="137"/>
                    <a:pt x="28" y="136"/>
                  </a:cubicBezTo>
                  <a:cubicBezTo>
                    <a:pt x="28" y="136"/>
                    <a:pt x="28" y="135"/>
                    <a:pt x="27" y="135"/>
                  </a:cubicBezTo>
                  <a:cubicBezTo>
                    <a:pt x="25" y="135"/>
                    <a:pt x="24" y="135"/>
                    <a:pt x="22" y="135"/>
                  </a:cubicBezTo>
                  <a:cubicBezTo>
                    <a:pt x="20" y="135"/>
                    <a:pt x="16" y="135"/>
                    <a:pt x="14" y="135"/>
                  </a:cubicBezTo>
                  <a:cubicBezTo>
                    <a:pt x="13" y="135"/>
                    <a:pt x="12" y="135"/>
                    <a:pt x="12" y="135"/>
                  </a:cubicBezTo>
                  <a:cubicBezTo>
                    <a:pt x="11" y="136"/>
                    <a:pt x="11" y="138"/>
                    <a:pt x="10" y="138"/>
                  </a:cubicBezTo>
                  <a:cubicBezTo>
                    <a:pt x="10" y="139"/>
                    <a:pt x="9" y="139"/>
                    <a:pt x="8" y="139"/>
                  </a:cubicBezTo>
                  <a:cubicBezTo>
                    <a:pt x="8" y="139"/>
                    <a:pt x="7" y="138"/>
                    <a:pt x="6" y="138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1" name="Freeform 60"/>
            <p:cNvSpPr>
              <a:spLocks/>
            </p:cNvSpPr>
            <p:nvPr/>
          </p:nvSpPr>
          <p:spPr bwMode="auto">
            <a:xfrm>
              <a:off x="4713" y="12821"/>
              <a:ext cx="1996" cy="1762"/>
            </a:xfrm>
            <a:custGeom>
              <a:avLst/>
              <a:gdLst>
                <a:gd name="T0" fmla="*/ 186 w 192"/>
                <a:gd name="T1" fmla="*/ 133 h 166"/>
                <a:gd name="T2" fmla="*/ 174 w 192"/>
                <a:gd name="T3" fmla="*/ 135 h 166"/>
                <a:gd name="T4" fmla="*/ 172 w 192"/>
                <a:gd name="T5" fmla="*/ 145 h 166"/>
                <a:gd name="T6" fmla="*/ 163 w 192"/>
                <a:gd name="T7" fmla="*/ 145 h 166"/>
                <a:gd name="T8" fmla="*/ 153 w 192"/>
                <a:gd name="T9" fmla="*/ 147 h 166"/>
                <a:gd name="T10" fmla="*/ 125 w 192"/>
                <a:gd name="T11" fmla="*/ 152 h 166"/>
                <a:gd name="T12" fmla="*/ 84 w 192"/>
                <a:gd name="T13" fmla="*/ 133 h 166"/>
                <a:gd name="T14" fmla="*/ 0 w 192"/>
                <a:gd name="T15" fmla="*/ 97 h 166"/>
                <a:gd name="T16" fmla="*/ 8 w 192"/>
                <a:gd name="T17" fmla="*/ 90 h 166"/>
                <a:gd name="T18" fmla="*/ 15 w 192"/>
                <a:gd name="T19" fmla="*/ 83 h 166"/>
                <a:gd name="T20" fmla="*/ 20 w 192"/>
                <a:gd name="T21" fmla="*/ 76 h 166"/>
                <a:gd name="T22" fmla="*/ 27 w 192"/>
                <a:gd name="T23" fmla="*/ 68 h 166"/>
                <a:gd name="T24" fmla="*/ 33 w 192"/>
                <a:gd name="T25" fmla="*/ 61 h 166"/>
                <a:gd name="T26" fmla="*/ 37 w 192"/>
                <a:gd name="T27" fmla="*/ 54 h 166"/>
                <a:gd name="T28" fmla="*/ 42 w 192"/>
                <a:gd name="T29" fmla="*/ 48 h 166"/>
                <a:gd name="T30" fmla="*/ 48 w 192"/>
                <a:gd name="T31" fmla="*/ 42 h 166"/>
                <a:gd name="T32" fmla="*/ 50 w 192"/>
                <a:gd name="T33" fmla="*/ 33 h 166"/>
                <a:gd name="T34" fmla="*/ 52 w 192"/>
                <a:gd name="T35" fmla="*/ 23 h 166"/>
                <a:gd name="T36" fmla="*/ 55 w 192"/>
                <a:gd name="T37" fmla="*/ 14 h 166"/>
                <a:gd name="T38" fmla="*/ 56 w 192"/>
                <a:gd name="T39" fmla="*/ 5 h 166"/>
                <a:gd name="T40" fmla="*/ 61 w 192"/>
                <a:gd name="T41" fmla="*/ 1 h 166"/>
                <a:gd name="T42" fmla="*/ 70 w 192"/>
                <a:gd name="T43" fmla="*/ 1 h 166"/>
                <a:gd name="T44" fmla="*/ 75 w 192"/>
                <a:gd name="T45" fmla="*/ 3 h 166"/>
                <a:gd name="T46" fmla="*/ 79 w 192"/>
                <a:gd name="T47" fmla="*/ 6 h 166"/>
                <a:gd name="T48" fmla="*/ 83 w 192"/>
                <a:gd name="T49" fmla="*/ 2 h 166"/>
                <a:gd name="T50" fmla="*/ 93 w 192"/>
                <a:gd name="T51" fmla="*/ 2 h 166"/>
                <a:gd name="T52" fmla="*/ 99 w 192"/>
                <a:gd name="T53" fmla="*/ 3 h 166"/>
                <a:gd name="T54" fmla="*/ 97 w 192"/>
                <a:gd name="T55" fmla="*/ 8 h 166"/>
                <a:gd name="T56" fmla="*/ 94 w 192"/>
                <a:gd name="T57" fmla="*/ 14 h 166"/>
                <a:gd name="T58" fmla="*/ 97 w 192"/>
                <a:gd name="T59" fmla="*/ 18 h 166"/>
                <a:gd name="T60" fmla="*/ 94 w 192"/>
                <a:gd name="T61" fmla="*/ 22 h 166"/>
                <a:gd name="T62" fmla="*/ 91 w 192"/>
                <a:gd name="T63" fmla="*/ 27 h 166"/>
                <a:gd name="T64" fmla="*/ 89 w 192"/>
                <a:gd name="T65" fmla="*/ 33 h 166"/>
                <a:gd name="T66" fmla="*/ 90 w 192"/>
                <a:gd name="T67" fmla="*/ 39 h 166"/>
                <a:gd name="T68" fmla="*/ 97 w 192"/>
                <a:gd name="T69" fmla="*/ 40 h 166"/>
                <a:gd name="T70" fmla="*/ 108 w 192"/>
                <a:gd name="T71" fmla="*/ 40 h 166"/>
                <a:gd name="T72" fmla="*/ 114 w 192"/>
                <a:gd name="T73" fmla="*/ 42 h 166"/>
                <a:gd name="T74" fmla="*/ 119 w 192"/>
                <a:gd name="T75" fmla="*/ 44 h 166"/>
                <a:gd name="T76" fmla="*/ 124 w 192"/>
                <a:gd name="T77" fmla="*/ 48 h 166"/>
                <a:gd name="T78" fmla="*/ 127 w 192"/>
                <a:gd name="T79" fmla="*/ 56 h 166"/>
                <a:gd name="T80" fmla="*/ 151 w 192"/>
                <a:gd name="T81" fmla="*/ 60 h 166"/>
                <a:gd name="T82" fmla="*/ 161 w 192"/>
                <a:gd name="T83" fmla="*/ 48 h 166"/>
                <a:gd name="T84" fmla="*/ 167 w 192"/>
                <a:gd name="T85" fmla="*/ 47 h 166"/>
                <a:gd name="T86" fmla="*/ 173 w 192"/>
                <a:gd name="T87" fmla="*/ 46 h 166"/>
                <a:gd name="T88" fmla="*/ 178 w 192"/>
                <a:gd name="T89" fmla="*/ 42 h 166"/>
                <a:gd name="T90" fmla="*/ 191 w 192"/>
                <a:gd name="T91" fmla="*/ 43 h 166"/>
                <a:gd name="T92" fmla="*/ 191 w 192"/>
                <a:gd name="T93" fmla="*/ 51 h 166"/>
                <a:gd name="T94" fmla="*/ 187 w 192"/>
                <a:gd name="T95" fmla="*/ 56 h 166"/>
                <a:gd name="T96" fmla="*/ 187 w 192"/>
                <a:gd name="T97" fmla="*/ 62 h 166"/>
                <a:gd name="T98" fmla="*/ 190 w 192"/>
                <a:gd name="T99" fmla="*/ 70 h 166"/>
                <a:gd name="T100" fmla="*/ 186 w 192"/>
                <a:gd name="T101" fmla="*/ 75 h 166"/>
                <a:gd name="T102" fmla="*/ 189 w 192"/>
                <a:gd name="T103" fmla="*/ 80 h 166"/>
                <a:gd name="T104" fmla="*/ 188 w 192"/>
                <a:gd name="T105" fmla="*/ 86 h 166"/>
                <a:gd name="T106" fmla="*/ 183 w 192"/>
                <a:gd name="T107" fmla="*/ 92 h 166"/>
                <a:gd name="T108" fmla="*/ 186 w 192"/>
                <a:gd name="T109" fmla="*/ 101 h 166"/>
                <a:gd name="T110" fmla="*/ 188 w 192"/>
                <a:gd name="T111" fmla="*/ 109 h 166"/>
                <a:gd name="T112" fmla="*/ 187 w 192"/>
                <a:gd name="T113" fmla="*/ 122 h 166"/>
                <a:gd name="T114" fmla="*/ 188 w 192"/>
                <a:gd name="T115" fmla="*/ 133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92" h="166">
                  <a:moveTo>
                    <a:pt x="188" y="135"/>
                  </a:moveTo>
                  <a:cubicBezTo>
                    <a:pt x="187" y="134"/>
                    <a:pt x="187" y="134"/>
                    <a:pt x="186" y="133"/>
                  </a:cubicBezTo>
                  <a:cubicBezTo>
                    <a:pt x="183" y="132"/>
                    <a:pt x="184" y="137"/>
                    <a:pt x="182" y="137"/>
                  </a:cubicBezTo>
                  <a:cubicBezTo>
                    <a:pt x="180" y="137"/>
                    <a:pt x="176" y="135"/>
                    <a:pt x="174" y="135"/>
                  </a:cubicBezTo>
                  <a:cubicBezTo>
                    <a:pt x="172" y="135"/>
                    <a:pt x="170" y="135"/>
                    <a:pt x="170" y="137"/>
                  </a:cubicBezTo>
                  <a:cubicBezTo>
                    <a:pt x="169" y="139"/>
                    <a:pt x="173" y="143"/>
                    <a:pt x="172" y="145"/>
                  </a:cubicBezTo>
                  <a:cubicBezTo>
                    <a:pt x="172" y="148"/>
                    <a:pt x="169" y="149"/>
                    <a:pt x="167" y="149"/>
                  </a:cubicBezTo>
                  <a:cubicBezTo>
                    <a:pt x="165" y="149"/>
                    <a:pt x="165" y="145"/>
                    <a:pt x="163" y="145"/>
                  </a:cubicBezTo>
                  <a:cubicBezTo>
                    <a:pt x="161" y="145"/>
                    <a:pt x="161" y="148"/>
                    <a:pt x="159" y="149"/>
                  </a:cubicBezTo>
                  <a:cubicBezTo>
                    <a:pt x="157" y="149"/>
                    <a:pt x="155" y="146"/>
                    <a:pt x="153" y="147"/>
                  </a:cubicBezTo>
                  <a:cubicBezTo>
                    <a:pt x="150" y="148"/>
                    <a:pt x="148" y="152"/>
                    <a:pt x="143" y="153"/>
                  </a:cubicBezTo>
                  <a:cubicBezTo>
                    <a:pt x="138" y="154"/>
                    <a:pt x="132" y="151"/>
                    <a:pt x="125" y="152"/>
                  </a:cubicBezTo>
                  <a:cubicBezTo>
                    <a:pt x="118" y="154"/>
                    <a:pt x="112" y="166"/>
                    <a:pt x="103" y="162"/>
                  </a:cubicBezTo>
                  <a:cubicBezTo>
                    <a:pt x="95" y="158"/>
                    <a:pt x="98" y="136"/>
                    <a:pt x="84" y="133"/>
                  </a:cubicBezTo>
                  <a:cubicBezTo>
                    <a:pt x="69" y="129"/>
                    <a:pt x="48" y="150"/>
                    <a:pt x="31" y="142"/>
                  </a:cubicBezTo>
                  <a:cubicBezTo>
                    <a:pt x="15" y="135"/>
                    <a:pt x="13" y="110"/>
                    <a:pt x="0" y="97"/>
                  </a:cubicBezTo>
                  <a:cubicBezTo>
                    <a:pt x="2" y="96"/>
                    <a:pt x="4" y="95"/>
                    <a:pt x="6" y="94"/>
                  </a:cubicBezTo>
                  <a:cubicBezTo>
                    <a:pt x="8" y="92"/>
                    <a:pt x="7" y="91"/>
                    <a:pt x="8" y="90"/>
                  </a:cubicBezTo>
                  <a:cubicBezTo>
                    <a:pt x="10" y="89"/>
                    <a:pt x="11" y="88"/>
                    <a:pt x="12" y="87"/>
                  </a:cubicBezTo>
                  <a:cubicBezTo>
                    <a:pt x="13" y="86"/>
                    <a:pt x="14" y="84"/>
                    <a:pt x="15" y="83"/>
                  </a:cubicBezTo>
                  <a:cubicBezTo>
                    <a:pt x="16" y="82"/>
                    <a:pt x="18" y="81"/>
                    <a:pt x="18" y="80"/>
                  </a:cubicBezTo>
                  <a:cubicBezTo>
                    <a:pt x="19" y="79"/>
                    <a:pt x="19" y="78"/>
                    <a:pt x="20" y="76"/>
                  </a:cubicBezTo>
                  <a:cubicBezTo>
                    <a:pt x="20" y="75"/>
                    <a:pt x="22" y="74"/>
                    <a:pt x="23" y="72"/>
                  </a:cubicBezTo>
                  <a:cubicBezTo>
                    <a:pt x="24" y="71"/>
                    <a:pt x="26" y="70"/>
                    <a:pt x="27" y="68"/>
                  </a:cubicBezTo>
                  <a:cubicBezTo>
                    <a:pt x="28" y="67"/>
                    <a:pt x="28" y="67"/>
                    <a:pt x="30" y="65"/>
                  </a:cubicBezTo>
                  <a:cubicBezTo>
                    <a:pt x="31" y="64"/>
                    <a:pt x="32" y="62"/>
                    <a:pt x="33" y="61"/>
                  </a:cubicBezTo>
                  <a:cubicBezTo>
                    <a:pt x="34" y="59"/>
                    <a:pt x="34" y="58"/>
                    <a:pt x="35" y="57"/>
                  </a:cubicBezTo>
                  <a:cubicBezTo>
                    <a:pt x="36" y="56"/>
                    <a:pt x="36" y="55"/>
                    <a:pt x="37" y="54"/>
                  </a:cubicBezTo>
                  <a:cubicBezTo>
                    <a:pt x="38" y="53"/>
                    <a:pt x="39" y="52"/>
                    <a:pt x="40" y="51"/>
                  </a:cubicBezTo>
                  <a:cubicBezTo>
                    <a:pt x="41" y="51"/>
                    <a:pt x="41" y="49"/>
                    <a:pt x="42" y="48"/>
                  </a:cubicBezTo>
                  <a:cubicBezTo>
                    <a:pt x="43" y="47"/>
                    <a:pt x="45" y="46"/>
                    <a:pt x="46" y="45"/>
                  </a:cubicBezTo>
                  <a:cubicBezTo>
                    <a:pt x="47" y="44"/>
                    <a:pt x="47" y="44"/>
                    <a:pt x="48" y="42"/>
                  </a:cubicBezTo>
                  <a:cubicBezTo>
                    <a:pt x="48" y="41"/>
                    <a:pt x="48" y="40"/>
                    <a:pt x="49" y="38"/>
                  </a:cubicBezTo>
                  <a:cubicBezTo>
                    <a:pt x="49" y="36"/>
                    <a:pt x="49" y="34"/>
                    <a:pt x="50" y="33"/>
                  </a:cubicBezTo>
                  <a:cubicBezTo>
                    <a:pt x="50" y="31"/>
                    <a:pt x="51" y="29"/>
                    <a:pt x="51" y="28"/>
                  </a:cubicBezTo>
                  <a:cubicBezTo>
                    <a:pt x="52" y="26"/>
                    <a:pt x="52" y="25"/>
                    <a:pt x="52" y="23"/>
                  </a:cubicBezTo>
                  <a:cubicBezTo>
                    <a:pt x="53" y="21"/>
                    <a:pt x="54" y="19"/>
                    <a:pt x="54" y="18"/>
                  </a:cubicBezTo>
                  <a:cubicBezTo>
                    <a:pt x="55" y="16"/>
                    <a:pt x="55" y="15"/>
                    <a:pt x="55" y="14"/>
                  </a:cubicBezTo>
                  <a:cubicBezTo>
                    <a:pt x="55" y="12"/>
                    <a:pt x="56" y="10"/>
                    <a:pt x="56" y="9"/>
                  </a:cubicBezTo>
                  <a:cubicBezTo>
                    <a:pt x="56" y="7"/>
                    <a:pt x="56" y="6"/>
                    <a:pt x="56" y="5"/>
                  </a:cubicBezTo>
                  <a:cubicBezTo>
                    <a:pt x="56" y="4"/>
                    <a:pt x="55" y="2"/>
                    <a:pt x="56" y="1"/>
                  </a:cubicBezTo>
                  <a:cubicBezTo>
                    <a:pt x="58" y="0"/>
                    <a:pt x="60" y="1"/>
                    <a:pt x="61" y="1"/>
                  </a:cubicBezTo>
                  <a:cubicBezTo>
                    <a:pt x="63" y="1"/>
                    <a:pt x="64" y="1"/>
                    <a:pt x="66" y="1"/>
                  </a:cubicBezTo>
                  <a:cubicBezTo>
                    <a:pt x="67" y="1"/>
                    <a:pt x="69" y="1"/>
                    <a:pt x="70" y="1"/>
                  </a:cubicBezTo>
                  <a:cubicBezTo>
                    <a:pt x="71" y="1"/>
                    <a:pt x="72" y="1"/>
                    <a:pt x="73" y="1"/>
                  </a:cubicBezTo>
                  <a:cubicBezTo>
                    <a:pt x="74" y="2"/>
                    <a:pt x="74" y="3"/>
                    <a:pt x="75" y="3"/>
                  </a:cubicBezTo>
                  <a:cubicBezTo>
                    <a:pt x="76" y="4"/>
                    <a:pt x="76" y="5"/>
                    <a:pt x="77" y="5"/>
                  </a:cubicBezTo>
                  <a:cubicBezTo>
                    <a:pt x="78" y="5"/>
                    <a:pt x="78" y="6"/>
                    <a:pt x="79" y="6"/>
                  </a:cubicBezTo>
                  <a:cubicBezTo>
                    <a:pt x="80" y="6"/>
                    <a:pt x="81" y="6"/>
                    <a:pt x="81" y="5"/>
                  </a:cubicBezTo>
                  <a:cubicBezTo>
                    <a:pt x="82" y="5"/>
                    <a:pt x="82" y="3"/>
                    <a:pt x="83" y="2"/>
                  </a:cubicBezTo>
                  <a:cubicBezTo>
                    <a:pt x="83" y="2"/>
                    <a:pt x="84" y="2"/>
                    <a:pt x="85" y="2"/>
                  </a:cubicBezTo>
                  <a:cubicBezTo>
                    <a:pt x="87" y="2"/>
                    <a:pt x="91" y="2"/>
                    <a:pt x="93" y="2"/>
                  </a:cubicBezTo>
                  <a:cubicBezTo>
                    <a:pt x="95" y="2"/>
                    <a:pt x="96" y="2"/>
                    <a:pt x="98" y="2"/>
                  </a:cubicBezTo>
                  <a:cubicBezTo>
                    <a:pt x="99" y="2"/>
                    <a:pt x="99" y="3"/>
                    <a:pt x="99" y="3"/>
                  </a:cubicBezTo>
                  <a:cubicBezTo>
                    <a:pt x="100" y="4"/>
                    <a:pt x="100" y="5"/>
                    <a:pt x="99" y="6"/>
                  </a:cubicBezTo>
                  <a:cubicBezTo>
                    <a:pt x="99" y="7"/>
                    <a:pt x="98" y="8"/>
                    <a:pt x="97" y="8"/>
                  </a:cubicBezTo>
                  <a:cubicBezTo>
                    <a:pt x="97" y="9"/>
                    <a:pt x="95" y="10"/>
                    <a:pt x="95" y="11"/>
                  </a:cubicBezTo>
                  <a:cubicBezTo>
                    <a:pt x="94" y="12"/>
                    <a:pt x="94" y="13"/>
                    <a:pt x="94" y="14"/>
                  </a:cubicBezTo>
                  <a:cubicBezTo>
                    <a:pt x="95" y="15"/>
                    <a:pt x="95" y="15"/>
                    <a:pt x="96" y="16"/>
                  </a:cubicBezTo>
                  <a:cubicBezTo>
                    <a:pt x="96" y="17"/>
                    <a:pt x="97" y="17"/>
                    <a:pt x="97" y="18"/>
                  </a:cubicBezTo>
                  <a:cubicBezTo>
                    <a:pt x="97" y="19"/>
                    <a:pt x="96" y="20"/>
                    <a:pt x="96" y="21"/>
                  </a:cubicBezTo>
                  <a:cubicBezTo>
                    <a:pt x="95" y="22"/>
                    <a:pt x="94" y="22"/>
                    <a:pt x="94" y="22"/>
                  </a:cubicBezTo>
                  <a:cubicBezTo>
                    <a:pt x="93" y="23"/>
                    <a:pt x="93" y="24"/>
                    <a:pt x="92" y="25"/>
                  </a:cubicBezTo>
                  <a:cubicBezTo>
                    <a:pt x="92" y="26"/>
                    <a:pt x="92" y="26"/>
                    <a:pt x="91" y="27"/>
                  </a:cubicBezTo>
                  <a:cubicBezTo>
                    <a:pt x="91" y="28"/>
                    <a:pt x="90" y="29"/>
                    <a:pt x="90" y="30"/>
                  </a:cubicBezTo>
                  <a:cubicBezTo>
                    <a:pt x="89" y="31"/>
                    <a:pt x="89" y="32"/>
                    <a:pt x="89" y="33"/>
                  </a:cubicBezTo>
                  <a:cubicBezTo>
                    <a:pt x="89" y="34"/>
                    <a:pt x="89" y="35"/>
                    <a:pt x="89" y="36"/>
                  </a:cubicBezTo>
                  <a:cubicBezTo>
                    <a:pt x="89" y="37"/>
                    <a:pt x="89" y="38"/>
                    <a:pt x="90" y="39"/>
                  </a:cubicBezTo>
                  <a:cubicBezTo>
                    <a:pt x="90" y="39"/>
                    <a:pt x="90" y="40"/>
                    <a:pt x="92" y="40"/>
                  </a:cubicBezTo>
                  <a:cubicBezTo>
                    <a:pt x="93" y="40"/>
                    <a:pt x="95" y="40"/>
                    <a:pt x="97" y="40"/>
                  </a:cubicBezTo>
                  <a:cubicBezTo>
                    <a:pt x="98" y="40"/>
                    <a:pt x="101" y="40"/>
                    <a:pt x="103" y="40"/>
                  </a:cubicBezTo>
                  <a:cubicBezTo>
                    <a:pt x="105" y="40"/>
                    <a:pt x="106" y="40"/>
                    <a:pt x="108" y="40"/>
                  </a:cubicBezTo>
                  <a:cubicBezTo>
                    <a:pt x="109" y="40"/>
                    <a:pt x="109" y="40"/>
                    <a:pt x="110" y="41"/>
                  </a:cubicBezTo>
                  <a:cubicBezTo>
                    <a:pt x="111" y="41"/>
                    <a:pt x="113" y="42"/>
                    <a:pt x="114" y="42"/>
                  </a:cubicBezTo>
                  <a:cubicBezTo>
                    <a:pt x="114" y="43"/>
                    <a:pt x="114" y="43"/>
                    <a:pt x="115" y="44"/>
                  </a:cubicBezTo>
                  <a:cubicBezTo>
                    <a:pt x="116" y="44"/>
                    <a:pt x="118" y="44"/>
                    <a:pt x="119" y="44"/>
                  </a:cubicBezTo>
                  <a:cubicBezTo>
                    <a:pt x="121" y="44"/>
                    <a:pt x="122" y="45"/>
                    <a:pt x="123" y="45"/>
                  </a:cubicBezTo>
                  <a:cubicBezTo>
                    <a:pt x="124" y="46"/>
                    <a:pt x="124" y="47"/>
                    <a:pt x="124" y="48"/>
                  </a:cubicBezTo>
                  <a:cubicBezTo>
                    <a:pt x="125" y="49"/>
                    <a:pt x="125" y="50"/>
                    <a:pt x="125" y="51"/>
                  </a:cubicBezTo>
                  <a:cubicBezTo>
                    <a:pt x="126" y="53"/>
                    <a:pt x="126" y="55"/>
                    <a:pt x="127" y="56"/>
                  </a:cubicBezTo>
                  <a:cubicBezTo>
                    <a:pt x="127" y="58"/>
                    <a:pt x="123" y="60"/>
                    <a:pt x="128" y="60"/>
                  </a:cubicBezTo>
                  <a:cubicBezTo>
                    <a:pt x="132" y="61"/>
                    <a:pt x="145" y="62"/>
                    <a:pt x="151" y="60"/>
                  </a:cubicBezTo>
                  <a:cubicBezTo>
                    <a:pt x="157" y="58"/>
                    <a:pt x="158" y="53"/>
                    <a:pt x="160" y="51"/>
                  </a:cubicBezTo>
                  <a:cubicBezTo>
                    <a:pt x="161" y="49"/>
                    <a:pt x="160" y="49"/>
                    <a:pt x="161" y="48"/>
                  </a:cubicBezTo>
                  <a:cubicBezTo>
                    <a:pt x="162" y="48"/>
                    <a:pt x="163" y="49"/>
                    <a:pt x="164" y="48"/>
                  </a:cubicBezTo>
                  <a:cubicBezTo>
                    <a:pt x="165" y="48"/>
                    <a:pt x="166" y="48"/>
                    <a:pt x="167" y="47"/>
                  </a:cubicBezTo>
                  <a:cubicBezTo>
                    <a:pt x="168" y="47"/>
                    <a:pt x="168" y="46"/>
                    <a:pt x="170" y="46"/>
                  </a:cubicBezTo>
                  <a:cubicBezTo>
                    <a:pt x="171" y="46"/>
                    <a:pt x="172" y="46"/>
                    <a:pt x="173" y="46"/>
                  </a:cubicBezTo>
                  <a:cubicBezTo>
                    <a:pt x="174" y="46"/>
                    <a:pt x="176" y="47"/>
                    <a:pt x="177" y="46"/>
                  </a:cubicBezTo>
                  <a:cubicBezTo>
                    <a:pt x="178" y="45"/>
                    <a:pt x="176" y="43"/>
                    <a:pt x="178" y="42"/>
                  </a:cubicBezTo>
                  <a:cubicBezTo>
                    <a:pt x="180" y="41"/>
                    <a:pt x="185" y="41"/>
                    <a:pt x="188" y="41"/>
                  </a:cubicBezTo>
                  <a:cubicBezTo>
                    <a:pt x="190" y="42"/>
                    <a:pt x="190" y="42"/>
                    <a:pt x="191" y="43"/>
                  </a:cubicBezTo>
                  <a:cubicBezTo>
                    <a:pt x="192" y="44"/>
                    <a:pt x="191" y="46"/>
                    <a:pt x="191" y="47"/>
                  </a:cubicBezTo>
                  <a:cubicBezTo>
                    <a:pt x="191" y="48"/>
                    <a:pt x="192" y="49"/>
                    <a:pt x="191" y="51"/>
                  </a:cubicBezTo>
                  <a:cubicBezTo>
                    <a:pt x="191" y="52"/>
                    <a:pt x="191" y="53"/>
                    <a:pt x="190" y="54"/>
                  </a:cubicBezTo>
                  <a:cubicBezTo>
                    <a:pt x="190" y="55"/>
                    <a:pt x="188" y="55"/>
                    <a:pt x="187" y="56"/>
                  </a:cubicBezTo>
                  <a:cubicBezTo>
                    <a:pt x="187" y="57"/>
                    <a:pt x="186" y="58"/>
                    <a:pt x="186" y="59"/>
                  </a:cubicBezTo>
                  <a:cubicBezTo>
                    <a:pt x="186" y="60"/>
                    <a:pt x="186" y="61"/>
                    <a:pt x="187" y="62"/>
                  </a:cubicBezTo>
                  <a:cubicBezTo>
                    <a:pt x="187" y="64"/>
                    <a:pt x="188" y="65"/>
                    <a:pt x="188" y="66"/>
                  </a:cubicBezTo>
                  <a:cubicBezTo>
                    <a:pt x="189" y="67"/>
                    <a:pt x="190" y="69"/>
                    <a:pt x="190" y="70"/>
                  </a:cubicBezTo>
                  <a:cubicBezTo>
                    <a:pt x="190" y="71"/>
                    <a:pt x="190" y="72"/>
                    <a:pt x="189" y="73"/>
                  </a:cubicBezTo>
                  <a:cubicBezTo>
                    <a:pt x="188" y="74"/>
                    <a:pt x="186" y="74"/>
                    <a:pt x="186" y="75"/>
                  </a:cubicBezTo>
                  <a:cubicBezTo>
                    <a:pt x="186" y="76"/>
                    <a:pt x="188" y="76"/>
                    <a:pt x="188" y="77"/>
                  </a:cubicBezTo>
                  <a:cubicBezTo>
                    <a:pt x="189" y="78"/>
                    <a:pt x="189" y="80"/>
                    <a:pt x="189" y="80"/>
                  </a:cubicBezTo>
                  <a:cubicBezTo>
                    <a:pt x="189" y="81"/>
                    <a:pt x="189" y="82"/>
                    <a:pt x="188" y="83"/>
                  </a:cubicBezTo>
                  <a:cubicBezTo>
                    <a:pt x="188" y="84"/>
                    <a:pt x="188" y="86"/>
                    <a:pt x="188" y="86"/>
                  </a:cubicBezTo>
                  <a:cubicBezTo>
                    <a:pt x="187" y="87"/>
                    <a:pt x="185" y="88"/>
                    <a:pt x="185" y="89"/>
                  </a:cubicBezTo>
                  <a:cubicBezTo>
                    <a:pt x="184" y="90"/>
                    <a:pt x="183" y="90"/>
                    <a:pt x="183" y="92"/>
                  </a:cubicBezTo>
                  <a:cubicBezTo>
                    <a:pt x="182" y="93"/>
                    <a:pt x="183" y="95"/>
                    <a:pt x="184" y="97"/>
                  </a:cubicBezTo>
                  <a:cubicBezTo>
                    <a:pt x="184" y="98"/>
                    <a:pt x="185" y="99"/>
                    <a:pt x="186" y="101"/>
                  </a:cubicBezTo>
                  <a:cubicBezTo>
                    <a:pt x="186" y="102"/>
                    <a:pt x="187" y="104"/>
                    <a:pt x="188" y="105"/>
                  </a:cubicBezTo>
                  <a:cubicBezTo>
                    <a:pt x="188" y="107"/>
                    <a:pt x="188" y="108"/>
                    <a:pt x="188" y="109"/>
                  </a:cubicBezTo>
                  <a:cubicBezTo>
                    <a:pt x="188" y="111"/>
                    <a:pt x="187" y="113"/>
                    <a:pt x="187" y="115"/>
                  </a:cubicBezTo>
                  <a:cubicBezTo>
                    <a:pt x="187" y="117"/>
                    <a:pt x="187" y="120"/>
                    <a:pt x="187" y="122"/>
                  </a:cubicBezTo>
                  <a:cubicBezTo>
                    <a:pt x="188" y="125"/>
                    <a:pt x="188" y="126"/>
                    <a:pt x="188" y="128"/>
                  </a:cubicBezTo>
                  <a:cubicBezTo>
                    <a:pt x="189" y="130"/>
                    <a:pt x="188" y="131"/>
                    <a:pt x="188" y="133"/>
                  </a:cubicBezTo>
                  <a:cubicBezTo>
                    <a:pt x="188" y="134"/>
                    <a:pt x="188" y="134"/>
                    <a:pt x="188" y="13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2" name="Freeform 59"/>
            <p:cNvSpPr>
              <a:spLocks/>
            </p:cNvSpPr>
            <p:nvPr/>
          </p:nvSpPr>
          <p:spPr bwMode="auto">
            <a:xfrm>
              <a:off x="3527" y="10807"/>
              <a:ext cx="3525" cy="3044"/>
            </a:xfrm>
            <a:custGeom>
              <a:avLst/>
              <a:gdLst>
                <a:gd name="T0" fmla="*/ 51 w 339"/>
                <a:gd name="T1" fmla="*/ 257 h 287"/>
                <a:gd name="T2" fmla="*/ 39 w 339"/>
                <a:gd name="T3" fmla="*/ 248 h 287"/>
                <a:gd name="T4" fmla="*/ 21 w 339"/>
                <a:gd name="T5" fmla="*/ 224 h 287"/>
                <a:gd name="T6" fmla="*/ 21 w 339"/>
                <a:gd name="T7" fmla="*/ 202 h 287"/>
                <a:gd name="T8" fmla="*/ 20 w 339"/>
                <a:gd name="T9" fmla="*/ 184 h 287"/>
                <a:gd name="T10" fmla="*/ 0 w 339"/>
                <a:gd name="T11" fmla="*/ 160 h 287"/>
                <a:gd name="T12" fmla="*/ 8 w 339"/>
                <a:gd name="T13" fmla="*/ 155 h 287"/>
                <a:gd name="T14" fmla="*/ 27 w 339"/>
                <a:gd name="T15" fmla="*/ 157 h 287"/>
                <a:gd name="T16" fmla="*/ 45 w 339"/>
                <a:gd name="T17" fmla="*/ 154 h 287"/>
                <a:gd name="T18" fmla="*/ 62 w 339"/>
                <a:gd name="T19" fmla="*/ 153 h 287"/>
                <a:gd name="T20" fmla="*/ 88 w 339"/>
                <a:gd name="T21" fmla="*/ 155 h 287"/>
                <a:gd name="T22" fmla="*/ 106 w 339"/>
                <a:gd name="T23" fmla="*/ 159 h 287"/>
                <a:gd name="T24" fmla="*/ 115 w 339"/>
                <a:gd name="T25" fmla="*/ 155 h 287"/>
                <a:gd name="T26" fmla="*/ 125 w 339"/>
                <a:gd name="T27" fmla="*/ 146 h 287"/>
                <a:gd name="T28" fmla="*/ 127 w 339"/>
                <a:gd name="T29" fmla="*/ 126 h 287"/>
                <a:gd name="T30" fmla="*/ 146 w 339"/>
                <a:gd name="T31" fmla="*/ 126 h 287"/>
                <a:gd name="T32" fmla="*/ 160 w 339"/>
                <a:gd name="T33" fmla="*/ 123 h 287"/>
                <a:gd name="T34" fmla="*/ 175 w 339"/>
                <a:gd name="T35" fmla="*/ 111 h 287"/>
                <a:gd name="T36" fmla="*/ 190 w 339"/>
                <a:gd name="T37" fmla="*/ 102 h 287"/>
                <a:gd name="T38" fmla="*/ 196 w 339"/>
                <a:gd name="T39" fmla="*/ 90 h 287"/>
                <a:gd name="T40" fmla="*/ 207 w 339"/>
                <a:gd name="T41" fmla="*/ 87 h 287"/>
                <a:gd name="T42" fmla="*/ 223 w 339"/>
                <a:gd name="T43" fmla="*/ 83 h 287"/>
                <a:gd name="T44" fmla="*/ 241 w 339"/>
                <a:gd name="T45" fmla="*/ 82 h 287"/>
                <a:gd name="T46" fmla="*/ 251 w 339"/>
                <a:gd name="T47" fmla="*/ 72 h 287"/>
                <a:gd name="T48" fmla="*/ 265 w 339"/>
                <a:gd name="T49" fmla="*/ 58 h 287"/>
                <a:gd name="T50" fmla="*/ 272 w 339"/>
                <a:gd name="T51" fmla="*/ 46 h 287"/>
                <a:gd name="T52" fmla="*/ 265 w 339"/>
                <a:gd name="T53" fmla="*/ 31 h 287"/>
                <a:gd name="T54" fmla="*/ 279 w 339"/>
                <a:gd name="T55" fmla="*/ 21 h 287"/>
                <a:gd name="T56" fmla="*/ 293 w 339"/>
                <a:gd name="T57" fmla="*/ 12 h 287"/>
                <a:gd name="T58" fmla="*/ 310 w 339"/>
                <a:gd name="T59" fmla="*/ 9 h 287"/>
                <a:gd name="T60" fmla="*/ 327 w 339"/>
                <a:gd name="T61" fmla="*/ 5 h 287"/>
                <a:gd name="T62" fmla="*/ 336 w 339"/>
                <a:gd name="T63" fmla="*/ 6 h 287"/>
                <a:gd name="T64" fmla="*/ 337 w 339"/>
                <a:gd name="T65" fmla="*/ 33 h 287"/>
                <a:gd name="T66" fmla="*/ 339 w 339"/>
                <a:gd name="T67" fmla="*/ 64 h 287"/>
                <a:gd name="T68" fmla="*/ 330 w 339"/>
                <a:gd name="T69" fmla="*/ 58 h 287"/>
                <a:gd name="T70" fmla="*/ 314 w 339"/>
                <a:gd name="T71" fmla="*/ 72 h 287"/>
                <a:gd name="T72" fmla="*/ 302 w 339"/>
                <a:gd name="T73" fmla="*/ 80 h 287"/>
                <a:gd name="T74" fmla="*/ 289 w 339"/>
                <a:gd name="T75" fmla="*/ 88 h 287"/>
                <a:gd name="T76" fmla="*/ 280 w 339"/>
                <a:gd name="T77" fmla="*/ 95 h 287"/>
                <a:gd name="T78" fmla="*/ 265 w 339"/>
                <a:gd name="T79" fmla="*/ 98 h 287"/>
                <a:gd name="T80" fmla="*/ 255 w 339"/>
                <a:gd name="T81" fmla="*/ 102 h 287"/>
                <a:gd name="T82" fmla="*/ 252 w 339"/>
                <a:gd name="T83" fmla="*/ 115 h 287"/>
                <a:gd name="T84" fmla="*/ 252 w 339"/>
                <a:gd name="T85" fmla="*/ 128 h 287"/>
                <a:gd name="T86" fmla="*/ 240 w 339"/>
                <a:gd name="T87" fmla="*/ 130 h 287"/>
                <a:gd name="T88" fmla="*/ 230 w 339"/>
                <a:gd name="T89" fmla="*/ 138 h 287"/>
                <a:gd name="T90" fmla="*/ 213 w 339"/>
                <a:gd name="T91" fmla="*/ 145 h 287"/>
                <a:gd name="T92" fmla="*/ 198 w 339"/>
                <a:gd name="T93" fmla="*/ 149 h 287"/>
                <a:gd name="T94" fmla="*/ 186 w 339"/>
                <a:gd name="T95" fmla="*/ 163 h 287"/>
                <a:gd name="T96" fmla="*/ 188 w 339"/>
                <a:gd name="T97" fmla="*/ 178 h 287"/>
                <a:gd name="T98" fmla="*/ 191 w 339"/>
                <a:gd name="T99" fmla="*/ 195 h 287"/>
                <a:gd name="T100" fmla="*/ 184 w 339"/>
                <a:gd name="T101" fmla="*/ 191 h 287"/>
                <a:gd name="T102" fmla="*/ 170 w 339"/>
                <a:gd name="T103" fmla="*/ 195 h 287"/>
                <a:gd name="T104" fmla="*/ 166 w 339"/>
                <a:gd name="T105" fmla="*/ 213 h 287"/>
                <a:gd name="T106" fmla="*/ 162 w 339"/>
                <a:gd name="T107" fmla="*/ 232 h 287"/>
                <a:gd name="T108" fmla="*/ 151 w 339"/>
                <a:gd name="T109" fmla="*/ 244 h 287"/>
                <a:gd name="T110" fmla="*/ 141 w 339"/>
                <a:gd name="T111" fmla="*/ 258 h 287"/>
                <a:gd name="T112" fmla="*/ 129 w 339"/>
                <a:gd name="T113" fmla="*/ 273 h 287"/>
                <a:gd name="T114" fmla="*/ 114 w 339"/>
                <a:gd name="T115" fmla="*/ 287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39" h="287">
                  <a:moveTo>
                    <a:pt x="114" y="287"/>
                  </a:moveTo>
                  <a:cubicBezTo>
                    <a:pt x="113" y="286"/>
                    <a:pt x="112" y="285"/>
                    <a:pt x="111" y="284"/>
                  </a:cubicBezTo>
                  <a:cubicBezTo>
                    <a:pt x="94" y="272"/>
                    <a:pt x="62" y="267"/>
                    <a:pt x="51" y="262"/>
                  </a:cubicBezTo>
                  <a:cubicBezTo>
                    <a:pt x="41" y="258"/>
                    <a:pt x="65" y="259"/>
                    <a:pt x="51" y="257"/>
                  </a:cubicBezTo>
                  <a:cubicBezTo>
                    <a:pt x="49" y="257"/>
                    <a:pt x="47" y="257"/>
                    <a:pt x="44" y="257"/>
                  </a:cubicBezTo>
                  <a:cubicBezTo>
                    <a:pt x="45" y="256"/>
                    <a:pt x="45" y="256"/>
                    <a:pt x="45" y="255"/>
                  </a:cubicBezTo>
                  <a:cubicBezTo>
                    <a:pt x="44" y="254"/>
                    <a:pt x="43" y="253"/>
                    <a:pt x="42" y="252"/>
                  </a:cubicBezTo>
                  <a:cubicBezTo>
                    <a:pt x="41" y="250"/>
                    <a:pt x="40" y="250"/>
                    <a:pt x="39" y="248"/>
                  </a:cubicBezTo>
                  <a:cubicBezTo>
                    <a:pt x="37" y="246"/>
                    <a:pt x="34" y="244"/>
                    <a:pt x="32" y="242"/>
                  </a:cubicBezTo>
                  <a:cubicBezTo>
                    <a:pt x="30" y="239"/>
                    <a:pt x="27" y="235"/>
                    <a:pt x="26" y="232"/>
                  </a:cubicBezTo>
                  <a:cubicBezTo>
                    <a:pt x="24" y="230"/>
                    <a:pt x="24" y="230"/>
                    <a:pt x="23" y="228"/>
                  </a:cubicBezTo>
                  <a:cubicBezTo>
                    <a:pt x="22" y="227"/>
                    <a:pt x="21" y="225"/>
                    <a:pt x="21" y="224"/>
                  </a:cubicBezTo>
                  <a:cubicBezTo>
                    <a:pt x="20" y="222"/>
                    <a:pt x="20" y="221"/>
                    <a:pt x="20" y="219"/>
                  </a:cubicBezTo>
                  <a:cubicBezTo>
                    <a:pt x="19" y="217"/>
                    <a:pt x="18" y="214"/>
                    <a:pt x="18" y="212"/>
                  </a:cubicBezTo>
                  <a:cubicBezTo>
                    <a:pt x="18" y="210"/>
                    <a:pt x="19" y="210"/>
                    <a:pt x="19" y="208"/>
                  </a:cubicBezTo>
                  <a:cubicBezTo>
                    <a:pt x="20" y="207"/>
                    <a:pt x="21" y="205"/>
                    <a:pt x="21" y="202"/>
                  </a:cubicBezTo>
                  <a:cubicBezTo>
                    <a:pt x="22" y="200"/>
                    <a:pt x="24" y="196"/>
                    <a:pt x="25" y="194"/>
                  </a:cubicBezTo>
                  <a:cubicBezTo>
                    <a:pt x="25" y="192"/>
                    <a:pt x="25" y="191"/>
                    <a:pt x="25" y="190"/>
                  </a:cubicBezTo>
                  <a:cubicBezTo>
                    <a:pt x="24" y="189"/>
                    <a:pt x="24" y="188"/>
                    <a:pt x="23" y="187"/>
                  </a:cubicBezTo>
                  <a:cubicBezTo>
                    <a:pt x="22" y="186"/>
                    <a:pt x="21" y="185"/>
                    <a:pt x="20" y="184"/>
                  </a:cubicBezTo>
                  <a:cubicBezTo>
                    <a:pt x="18" y="182"/>
                    <a:pt x="18" y="182"/>
                    <a:pt x="16" y="179"/>
                  </a:cubicBezTo>
                  <a:cubicBezTo>
                    <a:pt x="14" y="176"/>
                    <a:pt x="8" y="170"/>
                    <a:pt x="6" y="167"/>
                  </a:cubicBezTo>
                  <a:cubicBezTo>
                    <a:pt x="4" y="165"/>
                    <a:pt x="3" y="163"/>
                    <a:pt x="2" y="162"/>
                  </a:cubicBezTo>
                  <a:cubicBezTo>
                    <a:pt x="1" y="161"/>
                    <a:pt x="0" y="160"/>
                    <a:pt x="0" y="160"/>
                  </a:cubicBezTo>
                  <a:cubicBezTo>
                    <a:pt x="0" y="159"/>
                    <a:pt x="0" y="159"/>
                    <a:pt x="0" y="158"/>
                  </a:cubicBezTo>
                  <a:cubicBezTo>
                    <a:pt x="0" y="158"/>
                    <a:pt x="1" y="158"/>
                    <a:pt x="2" y="157"/>
                  </a:cubicBezTo>
                  <a:cubicBezTo>
                    <a:pt x="3" y="157"/>
                    <a:pt x="4" y="156"/>
                    <a:pt x="5" y="156"/>
                  </a:cubicBezTo>
                  <a:cubicBezTo>
                    <a:pt x="6" y="155"/>
                    <a:pt x="7" y="155"/>
                    <a:pt x="8" y="155"/>
                  </a:cubicBezTo>
                  <a:cubicBezTo>
                    <a:pt x="9" y="154"/>
                    <a:pt x="10" y="154"/>
                    <a:pt x="12" y="154"/>
                  </a:cubicBezTo>
                  <a:cubicBezTo>
                    <a:pt x="13" y="154"/>
                    <a:pt x="14" y="154"/>
                    <a:pt x="16" y="155"/>
                  </a:cubicBezTo>
                  <a:cubicBezTo>
                    <a:pt x="17" y="155"/>
                    <a:pt x="19" y="156"/>
                    <a:pt x="21" y="156"/>
                  </a:cubicBezTo>
                  <a:cubicBezTo>
                    <a:pt x="23" y="156"/>
                    <a:pt x="25" y="157"/>
                    <a:pt x="27" y="157"/>
                  </a:cubicBezTo>
                  <a:cubicBezTo>
                    <a:pt x="29" y="158"/>
                    <a:pt x="31" y="158"/>
                    <a:pt x="33" y="158"/>
                  </a:cubicBezTo>
                  <a:cubicBezTo>
                    <a:pt x="35" y="158"/>
                    <a:pt x="37" y="158"/>
                    <a:pt x="38" y="158"/>
                  </a:cubicBezTo>
                  <a:cubicBezTo>
                    <a:pt x="40" y="158"/>
                    <a:pt x="41" y="157"/>
                    <a:pt x="42" y="156"/>
                  </a:cubicBezTo>
                  <a:cubicBezTo>
                    <a:pt x="43" y="156"/>
                    <a:pt x="44" y="155"/>
                    <a:pt x="45" y="154"/>
                  </a:cubicBezTo>
                  <a:cubicBezTo>
                    <a:pt x="46" y="154"/>
                    <a:pt x="47" y="153"/>
                    <a:pt x="48" y="153"/>
                  </a:cubicBezTo>
                  <a:cubicBezTo>
                    <a:pt x="49" y="152"/>
                    <a:pt x="49" y="152"/>
                    <a:pt x="51" y="152"/>
                  </a:cubicBezTo>
                  <a:cubicBezTo>
                    <a:pt x="52" y="152"/>
                    <a:pt x="53" y="152"/>
                    <a:pt x="55" y="152"/>
                  </a:cubicBezTo>
                  <a:cubicBezTo>
                    <a:pt x="57" y="153"/>
                    <a:pt x="60" y="153"/>
                    <a:pt x="62" y="153"/>
                  </a:cubicBezTo>
                  <a:cubicBezTo>
                    <a:pt x="64" y="153"/>
                    <a:pt x="66" y="154"/>
                    <a:pt x="68" y="154"/>
                  </a:cubicBezTo>
                  <a:cubicBezTo>
                    <a:pt x="70" y="154"/>
                    <a:pt x="72" y="154"/>
                    <a:pt x="74" y="154"/>
                  </a:cubicBezTo>
                  <a:cubicBezTo>
                    <a:pt x="77" y="154"/>
                    <a:pt x="80" y="154"/>
                    <a:pt x="82" y="155"/>
                  </a:cubicBezTo>
                  <a:cubicBezTo>
                    <a:pt x="84" y="155"/>
                    <a:pt x="86" y="155"/>
                    <a:pt x="88" y="155"/>
                  </a:cubicBezTo>
                  <a:cubicBezTo>
                    <a:pt x="90" y="156"/>
                    <a:pt x="91" y="157"/>
                    <a:pt x="93" y="158"/>
                  </a:cubicBezTo>
                  <a:cubicBezTo>
                    <a:pt x="95" y="158"/>
                    <a:pt x="97" y="158"/>
                    <a:pt x="99" y="158"/>
                  </a:cubicBezTo>
                  <a:cubicBezTo>
                    <a:pt x="101" y="158"/>
                    <a:pt x="102" y="157"/>
                    <a:pt x="104" y="158"/>
                  </a:cubicBezTo>
                  <a:cubicBezTo>
                    <a:pt x="105" y="158"/>
                    <a:pt x="105" y="159"/>
                    <a:pt x="106" y="159"/>
                  </a:cubicBezTo>
                  <a:cubicBezTo>
                    <a:pt x="107" y="160"/>
                    <a:pt x="108" y="161"/>
                    <a:pt x="108" y="161"/>
                  </a:cubicBezTo>
                  <a:cubicBezTo>
                    <a:pt x="109" y="162"/>
                    <a:pt x="110" y="165"/>
                    <a:pt x="111" y="164"/>
                  </a:cubicBezTo>
                  <a:cubicBezTo>
                    <a:pt x="112" y="163"/>
                    <a:pt x="112" y="159"/>
                    <a:pt x="113" y="158"/>
                  </a:cubicBezTo>
                  <a:cubicBezTo>
                    <a:pt x="114" y="156"/>
                    <a:pt x="115" y="155"/>
                    <a:pt x="115" y="155"/>
                  </a:cubicBezTo>
                  <a:cubicBezTo>
                    <a:pt x="116" y="154"/>
                    <a:pt x="116" y="154"/>
                    <a:pt x="117" y="153"/>
                  </a:cubicBezTo>
                  <a:cubicBezTo>
                    <a:pt x="119" y="153"/>
                    <a:pt x="123" y="153"/>
                    <a:pt x="124" y="153"/>
                  </a:cubicBezTo>
                  <a:cubicBezTo>
                    <a:pt x="126" y="152"/>
                    <a:pt x="125" y="151"/>
                    <a:pt x="125" y="150"/>
                  </a:cubicBezTo>
                  <a:cubicBezTo>
                    <a:pt x="125" y="149"/>
                    <a:pt x="125" y="148"/>
                    <a:pt x="125" y="146"/>
                  </a:cubicBezTo>
                  <a:cubicBezTo>
                    <a:pt x="125" y="144"/>
                    <a:pt x="125" y="140"/>
                    <a:pt x="125" y="138"/>
                  </a:cubicBezTo>
                  <a:cubicBezTo>
                    <a:pt x="125" y="135"/>
                    <a:pt x="125" y="134"/>
                    <a:pt x="125" y="132"/>
                  </a:cubicBezTo>
                  <a:cubicBezTo>
                    <a:pt x="125" y="130"/>
                    <a:pt x="125" y="129"/>
                    <a:pt x="126" y="128"/>
                  </a:cubicBezTo>
                  <a:cubicBezTo>
                    <a:pt x="126" y="126"/>
                    <a:pt x="127" y="126"/>
                    <a:pt x="127" y="126"/>
                  </a:cubicBezTo>
                  <a:cubicBezTo>
                    <a:pt x="128" y="125"/>
                    <a:pt x="130" y="125"/>
                    <a:pt x="131" y="125"/>
                  </a:cubicBezTo>
                  <a:cubicBezTo>
                    <a:pt x="133" y="125"/>
                    <a:pt x="134" y="125"/>
                    <a:pt x="135" y="125"/>
                  </a:cubicBezTo>
                  <a:cubicBezTo>
                    <a:pt x="136" y="125"/>
                    <a:pt x="137" y="125"/>
                    <a:pt x="138" y="125"/>
                  </a:cubicBezTo>
                  <a:cubicBezTo>
                    <a:pt x="140" y="125"/>
                    <a:pt x="144" y="126"/>
                    <a:pt x="146" y="126"/>
                  </a:cubicBezTo>
                  <a:cubicBezTo>
                    <a:pt x="148" y="126"/>
                    <a:pt x="149" y="126"/>
                    <a:pt x="151" y="126"/>
                  </a:cubicBezTo>
                  <a:cubicBezTo>
                    <a:pt x="153" y="126"/>
                    <a:pt x="154" y="126"/>
                    <a:pt x="155" y="126"/>
                  </a:cubicBezTo>
                  <a:cubicBezTo>
                    <a:pt x="157" y="126"/>
                    <a:pt x="157" y="125"/>
                    <a:pt x="158" y="125"/>
                  </a:cubicBezTo>
                  <a:cubicBezTo>
                    <a:pt x="158" y="124"/>
                    <a:pt x="159" y="124"/>
                    <a:pt x="160" y="123"/>
                  </a:cubicBezTo>
                  <a:cubicBezTo>
                    <a:pt x="160" y="122"/>
                    <a:pt x="161" y="120"/>
                    <a:pt x="162" y="119"/>
                  </a:cubicBezTo>
                  <a:cubicBezTo>
                    <a:pt x="163" y="119"/>
                    <a:pt x="164" y="118"/>
                    <a:pt x="165" y="118"/>
                  </a:cubicBezTo>
                  <a:cubicBezTo>
                    <a:pt x="167" y="117"/>
                    <a:pt x="168" y="116"/>
                    <a:pt x="169" y="115"/>
                  </a:cubicBezTo>
                  <a:cubicBezTo>
                    <a:pt x="171" y="114"/>
                    <a:pt x="173" y="112"/>
                    <a:pt x="175" y="111"/>
                  </a:cubicBezTo>
                  <a:cubicBezTo>
                    <a:pt x="176" y="111"/>
                    <a:pt x="177" y="110"/>
                    <a:pt x="179" y="109"/>
                  </a:cubicBezTo>
                  <a:cubicBezTo>
                    <a:pt x="180" y="108"/>
                    <a:pt x="182" y="107"/>
                    <a:pt x="184" y="106"/>
                  </a:cubicBezTo>
                  <a:cubicBezTo>
                    <a:pt x="186" y="105"/>
                    <a:pt x="187" y="104"/>
                    <a:pt x="188" y="103"/>
                  </a:cubicBezTo>
                  <a:cubicBezTo>
                    <a:pt x="189" y="103"/>
                    <a:pt x="190" y="103"/>
                    <a:pt x="190" y="102"/>
                  </a:cubicBezTo>
                  <a:cubicBezTo>
                    <a:pt x="191" y="101"/>
                    <a:pt x="192" y="99"/>
                    <a:pt x="193" y="98"/>
                  </a:cubicBezTo>
                  <a:cubicBezTo>
                    <a:pt x="194" y="98"/>
                    <a:pt x="194" y="97"/>
                    <a:pt x="194" y="96"/>
                  </a:cubicBezTo>
                  <a:cubicBezTo>
                    <a:pt x="195" y="95"/>
                    <a:pt x="196" y="95"/>
                    <a:pt x="196" y="94"/>
                  </a:cubicBezTo>
                  <a:cubicBezTo>
                    <a:pt x="196" y="92"/>
                    <a:pt x="196" y="91"/>
                    <a:pt x="196" y="90"/>
                  </a:cubicBezTo>
                  <a:cubicBezTo>
                    <a:pt x="196" y="89"/>
                    <a:pt x="195" y="88"/>
                    <a:pt x="196" y="87"/>
                  </a:cubicBezTo>
                  <a:cubicBezTo>
                    <a:pt x="196" y="86"/>
                    <a:pt x="198" y="87"/>
                    <a:pt x="199" y="87"/>
                  </a:cubicBezTo>
                  <a:cubicBezTo>
                    <a:pt x="201" y="87"/>
                    <a:pt x="202" y="87"/>
                    <a:pt x="203" y="87"/>
                  </a:cubicBezTo>
                  <a:cubicBezTo>
                    <a:pt x="204" y="87"/>
                    <a:pt x="206" y="87"/>
                    <a:pt x="207" y="87"/>
                  </a:cubicBezTo>
                  <a:cubicBezTo>
                    <a:pt x="209" y="87"/>
                    <a:pt x="210" y="87"/>
                    <a:pt x="211" y="86"/>
                  </a:cubicBezTo>
                  <a:cubicBezTo>
                    <a:pt x="213" y="86"/>
                    <a:pt x="214" y="86"/>
                    <a:pt x="216" y="85"/>
                  </a:cubicBezTo>
                  <a:cubicBezTo>
                    <a:pt x="217" y="85"/>
                    <a:pt x="218" y="85"/>
                    <a:pt x="220" y="84"/>
                  </a:cubicBezTo>
                  <a:cubicBezTo>
                    <a:pt x="221" y="84"/>
                    <a:pt x="222" y="83"/>
                    <a:pt x="223" y="83"/>
                  </a:cubicBezTo>
                  <a:cubicBezTo>
                    <a:pt x="224" y="83"/>
                    <a:pt x="226" y="83"/>
                    <a:pt x="227" y="82"/>
                  </a:cubicBezTo>
                  <a:cubicBezTo>
                    <a:pt x="229" y="82"/>
                    <a:pt x="230" y="82"/>
                    <a:pt x="231" y="82"/>
                  </a:cubicBezTo>
                  <a:cubicBezTo>
                    <a:pt x="233" y="82"/>
                    <a:pt x="235" y="82"/>
                    <a:pt x="236" y="82"/>
                  </a:cubicBezTo>
                  <a:cubicBezTo>
                    <a:pt x="238" y="82"/>
                    <a:pt x="240" y="82"/>
                    <a:pt x="241" y="82"/>
                  </a:cubicBezTo>
                  <a:cubicBezTo>
                    <a:pt x="242" y="81"/>
                    <a:pt x="243" y="80"/>
                    <a:pt x="244" y="80"/>
                  </a:cubicBezTo>
                  <a:cubicBezTo>
                    <a:pt x="245" y="79"/>
                    <a:pt x="245" y="78"/>
                    <a:pt x="246" y="77"/>
                  </a:cubicBezTo>
                  <a:cubicBezTo>
                    <a:pt x="247" y="76"/>
                    <a:pt x="247" y="75"/>
                    <a:pt x="248" y="74"/>
                  </a:cubicBezTo>
                  <a:cubicBezTo>
                    <a:pt x="249" y="73"/>
                    <a:pt x="250" y="73"/>
                    <a:pt x="251" y="72"/>
                  </a:cubicBezTo>
                  <a:cubicBezTo>
                    <a:pt x="252" y="71"/>
                    <a:pt x="253" y="69"/>
                    <a:pt x="255" y="68"/>
                  </a:cubicBezTo>
                  <a:cubicBezTo>
                    <a:pt x="256" y="67"/>
                    <a:pt x="258" y="66"/>
                    <a:pt x="259" y="65"/>
                  </a:cubicBezTo>
                  <a:cubicBezTo>
                    <a:pt x="261" y="64"/>
                    <a:pt x="262" y="63"/>
                    <a:pt x="262" y="61"/>
                  </a:cubicBezTo>
                  <a:cubicBezTo>
                    <a:pt x="263" y="60"/>
                    <a:pt x="264" y="60"/>
                    <a:pt x="265" y="58"/>
                  </a:cubicBezTo>
                  <a:cubicBezTo>
                    <a:pt x="265" y="57"/>
                    <a:pt x="266" y="55"/>
                    <a:pt x="266" y="54"/>
                  </a:cubicBezTo>
                  <a:cubicBezTo>
                    <a:pt x="267" y="52"/>
                    <a:pt x="267" y="52"/>
                    <a:pt x="267" y="51"/>
                  </a:cubicBezTo>
                  <a:cubicBezTo>
                    <a:pt x="268" y="50"/>
                    <a:pt x="269" y="50"/>
                    <a:pt x="270" y="49"/>
                  </a:cubicBezTo>
                  <a:cubicBezTo>
                    <a:pt x="271" y="48"/>
                    <a:pt x="272" y="47"/>
                    <a:pt x="272" y="46"/>
                  </a:cubicBezTo>
                  <a:cubicBezTo>
                    <a:pt x="272" y="44"/>
                    <a:pt x="270" y="42"/>
                    <a:pt x="270" y="41"/>
                  </a:cubicBezTo>
                  <a:cubicBezTo>
                    <a:pt x="269" y="40"/>
                    <a:pt x="269" y="39"/>
                    <a:pt x="268" y="38"/>
                  </a:cubicBezTo>
                  <a:cubicBezTo>
                    <a:pt x="267" y="37"/>
                    <a:pt x="267" y="37"/>
                    <a:pt x="266" y="35"/>
                  </a:cubicBezTo>
                  <a:cubicBezTo>
                    <a:pt x="266" y="34"/>
                    <a:pt x="265" y="32"/>
                    <a:pt x="265" y="31"/>
                  </a:cubicBezTo>
                  <a:cubicBezTo>
                    <a:pt x="266" y="30"/>
                    <a:pt x="267" y="30"/>
                    <a:pt x="268" y="29"/>
                  </a:cubicBezTo>
                  <a:cubicBezTo>
                    <a:pt x="269" y="28"/>
                    <a:pt x="270" y="27"/>
                    <a:pt x="271" y="26"/>
                  </a:cubicBezTo>
                  <a:cubicBezTo>
                    <a:pt x="272" y="26"/>
                    <a:pt x="273" y="26"/>
                    <a:pt x="274" y="25"/>
                  </a:cubicBezTo>
                  <a:cubicBezTo>
                    <a:pt x="275" y="24"/>
                    <a:pt x="277" y="22"/>
                    <a:pt x="279" y="21"/>
                  </a:cubicBezTo>
                  <a:cubicBezTo>
                    <a:pt x="280" y="19"/>
                    <a:pt x="281" y="18"/>
                    <a:pt x="282" y="17"/>
                  </a:cubicBezTo>
                  <a:cubicBezTo>
                    <a:pt x="284" y="16"/>
                    <a:pt x="284" y="15"/>
                    <a:pt x="285" y="15"/>
                  </a:cubicBezTo>
                  <a:cubicBezTo>
                    <a:pt x="286" y="14"/>
                    <a:pt x="287" y="13"/>
                    <a:pt x="289" y="12"/>
                  </a:cubicBezTo>
                  <a:cubicBezTo>
                    <a:pt x="290" y="12"/>
                    <a:pt x="292" y="12"/>
                    <a:pt x="293" y="12"/>
                  </a:cubicBezTo>
                  <a:cubicBezTo>
                    <a:pt x="294" y="12"/>
                    <a:pt x="295" y="12"/>
                    <a:pt x="296" y="12"/>
                  </a:cubicBezTo>
                  <a:cubicBezTo>
                    <a:pt x="298" y="12"/>
                    <a:pt x="300" y="11"/>
                    <a:pt x="301" y="11"/>
                  </a:cubicBezTo>
                  <a:cubicBezTo>
                    <a:pt x="303" y="11"/>
                    <a:pt x="303" y="10"/>
                    <a:pt x="305" y="10"/>
                  </a:cubicBezTo>
                  <a:cubicBezTo>
                    <a:pt x="306" y="9"/>
                    <a:pt x="308" y="9"/>
                    <a:pt x="310" y="9"/>
                  </a:cubicBezTo>
                  <a:cubicBezTo>
                    <a:pt x="312" y="9"/>
                    <a:pt x="313" y="9"/>
                    <a:pt x="315" y="8"/>
                  </a:cubicBezTo>
                  <a:cubicBezTo>
                    <a:pt x="316" y="8"/>
                    <a:pt x="317" y="7"/>
                    <a:pt x="318" y="7"/>
                  </a:cubicBezTo>
                  <a:cubicBezTo>
                    <a:pt x="320" y="6"/>
                    <a:pt x="321" y="6"/>
                    <a:pt x="323" y="6"/>
                  </a:cubicBezTo>
                  <a:cubicBezTo>
                    <a:pt x="324" y="5"/>
                    <a:pt x="326" y="5"/>
                    <a:pt x="327" y="5"/>
                  </a:cubicBezTo>
                  <a:cubicBezTo>
                    <a:pt x="328" y="4"/>
                    <a:pt x="329" y="4"/>
                    <a:pt x="330" y="4"/>
                  </a:cubicBezTo>
                  <a:cubicBezTo>
                    <a:pt x="331" y="3"/>
                    <a:pt x="332" y="3"/>
                    <a:pt x="333" y="3"/>
                  </a:cubicBezTo>
                  <a:cubicBezTo>
                    <a:pt x="334" y="3"/>
                    <a:pt x="337" y="0"/>
                    <a:pt x="335" y="2"/>
                  </a:cubicBezTo>
                  <a:cubicBezTo>
                    <a:pt x="334" y="3"/>
                    <a:pt x="335" y="4"/>
                    <a:pt x="336" y="6"/>
                  </a:cubicBezTo>
                  <a:cubicBezTo>
                    <a:pt x="336" y="7"/>
                    <a:pt x="336" y="9"/>
                    <a:pt x="336" y="11"/>
                  </a:cubicBezTo>
                  <a:cubicBezTo>
                    <a:pt x="336" y="13"/>
                    <a:pt x="337" y="15"/>
                    <a:pt x="337" y="18"/>
                  </a:cubicBezTo>
                  <a:cubicBezTo>
                    <a:pt x="337" y="20"/>
                    <a:pt x="337" y="23"/>
                    <a:pt x="337" y="26"/>
                  </a:cubicBezTo>
                  <a:cubicBezTo>
                    <a:pt x="337" y="28"/>
                    <a:pt x="337" y="31"/>
                    <a:pt x="337" y="33"/>
                  </a:cubicBezTo>
                  <a:cubicBezTo>
                    <a:pt x="337" y="35"/>
                    <a:pt x="338" y="37"/>
                    <a:pt x="338" y="40"/>
                  </a:cubicBezTo>
                  <a:cubicBezTo>
                    <a:pt x="338" y="42"/>
                    <a:pt x="338" y="44"/>
                    <a:pt x="338" y="46"/>
                  </a:cubicBezTo>
                  <a:cubicBezTo>
                    <a:pt x="338" y="49"/>
                    <a:pt x="339" y="52"/>
                    <a:pt x="339" y="55"/>
                  </a:cubicBezTo>
                  <a:cubicBezTo>
                    <a:pt x="339" y="58"/>
                    <a:pt x="338" y="62"/>
                    <a:pt x="339" y="64"/>
                  </a:cubicBezTo>
                  <a:cubicBezTo>
                    <a:pt x="338" y="64"/>
                    <a:pt x="338" y="63"/>
                    <a:pt x="338" y="62"/>
                  </a:cubicBezTo>
                  <a:cubicBezTo>
                    <a:pt x="337" y="61"/>
                    <a:pt x="337" y="59"/>
                    <a:pt x="336" y="59"/>
                  </a:cubicBezTo>
                  <a:cubicBezTo>
                    <a:pt x="335" y="58"/>
                    <a:pt x="335" y="58"/>
                    <a:pt x="334" y="58"/>
                  </a:cubicBezTo>
                  <a:cubicBezTo>
                    <a:pt x="333" y="57"/>
                    <a:pt x="331" y="57"/>
                    <a:pt x="330" y="58"/>
                  </a:cubicBezTo>
                  <a:cubicBezTo>
                    <a:pt x="329" y="59"/>
                    <a:pt x="328" y="61"/>
                    <a:pt x="327" y="63"/>
                  </a:cubicBezTo>
                  <a:cubicBezTo>
                    <a:pt x="326" y="64"/>
                    <a:pt x="324" y="67"/>
                    <a:pt x="322" y="68"/>
                  </a:cubicBezTo>
                  <a:cubicBezTo>
                    <a:pt x="321" y="69"/>
                    <a:pt x="319" y="70"/>
                    <a:pt x="317" y="71"/>
                  </a:cubicBezTo>
                  <a:cubicBezTo>
                    <a:pt x="316" y="71"/>
                    <a:pt x="316" y="71"/>
                    <a:pt x="314" y="72"/>
                  </a:cubicBezTo>
                  <a:cubicBezTo>
                    <a:pt x="313" y="72"/>
                    <a:pt x="311" y="71"/>
                    <a:pt x="310" y="72"/>
                  </a:cubicBezTo>
                  <a:cubicBezTo>
                    <a:pt x="309" y="72"/>
                    <a:pt x="308" y="73"/>
                    <a:pt x="307" y="74"/>
                  </a:cubicBezTo>
                  <a:cubicBezTo>
                    <a:pt x="306" y="75"/>
                    <a:pt x="304" y="76"/>
                    <a:pt x="304" y="77"/>
                  </a:cubicBezTo>
                  <a:cubicBezTo>
                    <a:pt x="303" y="78"/>
                    <a:pt x="303" y="79"/>
                    <a:pt x="302" y="80"/>
                  </a:cubicBezTo>
                  <a:cubicBezTo>
                    <a:pt x="301" y="81"/>
                    <a:pt x="300" y="83"/>
                    <a:pt x="299" y="84"/>
                  </a:cubicBezTo>
                  <a:cubicBezTo>
                    <a:pt x="298" y="84"/>
                    <a:pt x="296" y="85"/>
                    <a:pt x="295" y="85"/>
                  </a:cubicBezTo>
                  <a:cubicBezTo>
                    <a:pt x="294" y="86"/>
                    <a:pt x="294" y="85"/>
                    <a:pt x="293" y="85"/>
                  </a:cubicBezTo>
                  <a:cubicBezTo>
                    <a:pt x="291" y="86"/>
                    <a:pt x="290" y="88"/>
                    <a:pt x="289" y="88"/>
                  </a:cubicBezTo>
                  <a:cubicBezTo>
                    <a:pt x="287" y="89"/>
                    <a:pt x="285" y="89"/>
                    <a:pt x="284" y="89"/>
                  </a:cubicBezTo>
                  <a:cubicBezTo>
                    <a:pt x="283" y="90"/>
                    <a:pt x="282" y="90"/>
                    <a:pt x="282" y="91"/>
                  </a:cubicBezTo>
                  <a:cubicBezTo>
                    <a:pt x="281" y="92"/>
                    <a:pt x="281" y="93"/>
                    <a:pt x="280" y="94"/>
                  </a:cubicBezTo>
                  <a:cubicBezTo>
                    <a:pt x="280" y="95"/>
                    <a:pt x="280" y="95"/>
                    <a:pt x="280" y="95"/>
                  </a:cubicBezTo>
                  <a:cubicBezTo>
                    <a:pt x="279" y="95"/>
                    <a:pt x="279" y="95"/>
                    <a:pt x="277" y="95"/>
                  </a:cubicBezTo>
                  <a:cubicBezTo>
                    <a:pt x="275" y="95"/>
                    <a:pt x="271" y="95"/>
                    <a:pt x="269" y="95"/>
                  </a:cubicBezTo>
                  <a:cubicBezTo>
                    <a:pt x="267" y="95"/>
                    <a:pt x="268" y="96"/>
                    <a:pt x="267" y="96"/>
                  </a:cubicBezTo>
                  <a:cubicBezTo>
                    <a:pt x="266" y="97"/>
                    <a:pt x="266" y="97"/>
                    <a:pt x="265" y="98"/>
                  </a:cubicBezTo>
                  <a:cubicBezTo>
                    <a:pt x="264" y="98"/>
                    <a:pt x="264" y="99"/>
                    <a:pt x="263" y="99"/>
                  </a:cubicBezTo>
                  <a:cubicBezTo>
                    <a:pt x="263" y="99"/>
                    <a:pt x="263" y="100"/>
                    <a:pt x="262" y="100"/>
                  </a:cubicBezTo>
                  <a:cubicBezTo>
                    <a:pt x="260" y="100"/>
                    <a:pt x="258" y="100"/>
                    <a:pt x="257" y="100"/>
                  </a:cubicBezTo>
                  <a:cubicBezTo>
                    <a:pt x="257" y="101"/>
                    <a:pt x="256" y="101"/>
                    <a:pt x="255" y="102"/>
                  </a:cubicBezTo>
                  <a:cubicBezTo>
                    <a:pt x="254" y="102"/>
                    <a:pt x="253" y="103"/>
                    <a:pt x="252" y="104"/>
                  </a:cubicBezTo>
                  <a:cubicBezTo>
                    <a:pt x="251" y="104"/>
                    <a:pt x="251" y="106"/>
                    <a:pt x="251" y="107"/>
                  </a:cubicBezTo>
                  <a:cubicBezTo>
                    <a:pt x="251" y="108"/>
                    <a:pt x="251" y="109"/>
                    <a:pt x="251" y="111"/>
                  </a:cubicBezTo>
                  <a:cubicBezTo>
                    <a:pt x="251" y="112"/>
                    <a:pt x="252" y="114"/>
                    <a:pt x="252" y="115"/>
                  </a:cubicBezTo>
                  <a:cubicBezTo>
                    <a:pt x="252" y="117"/>
                    <a:pt x="252" y="118"/>
                    <a:pt x="252" y="119"/>
                  </a:cubicBezTo>
                  <a:cubicBezTo>
                    <a:pt x="252" y="121"/>
                    <a:pt x="252" y="122"/>
                    <a:pt x="252" y="123"/>
                  </a:cubicBezTo>
                  <a:cubicBezTo>
                    <a:pt x="252" y="124"/>
                    <a:pt x="252" y="125"/>
                    <a:pt x="252" y="126"/>
                  </a:cubicBezTo>
                  <a:cubicBezTo>
                    <a:pt x="252" y="127"/>
                    <a:pt x="253" y="128"/>
                    <a:pt x="252" y="128"/>
                  </a:cubicBezTo>
                  <a:cubicBezTo>
                    <a:pt x="251" y="129"/>
                    <a:pt x="250" y="129"/>
                    <a:pt x="249" y="129"/>
                  </a:cubicBezTo>
                  <a:cubicBezTo>
                    <a:pt x="248" y="129"/>
                    <a:pt x="247" y="129"/>
                    <a:pt x="246" y="129"/>
                  </a:cubicBezTo>
                  <a:cubicBezTo>
                    <a:pt x="245" y="129"/>
                    <a:pt x="245" y="129"/>
                    <a:pt x="244" y="129"/>
                  </a:cubicBezTo>
                  <a:cubicBezTo>
                    <a:pt x="243" y="130"/>
                    <a:pt x="241" y="130"/>
                    <a:pt x="240" y="130"/>
                  </a:cubicBezTo>
                  <a:cubicBezTo>
                    <a:pt x="239" y="131"/>
                    <a:pt x="239" y="133"/>
                    <a:pt x="238" y="133"/>
                  </a:cubicBezTo>
                  <a:cubicBezTo>
                    <a:pt x="237" y="134"/>
                    <a:pt x="236" y="135"/>
                    <a:pt x="235" y="135"/>
                  </a:cubicBezTo>
                  <a:cubicBezTo>
                    <a:pt x="234" y="136"/>
                    <a:pt x="234" y="138"/>
                    <a:pt x="233" y="138"/>
                  </a:cubicBezTo>
                  <a:cubicBezTo>
                    <a:pt x="232" y="139"/>
                    <a:pt x="231" y="138"/>
                    <a:pt x="230" y="138"/>
                  </a:cubicBezTo>
                  <a:cubicBezTo>
                    <a:pt x="229" y="138"/>
                    <a:pt x="228" y="138"/>
                    <a:pt x="226" y="138"/>
                  </a:cubicBezTo>
                  <a:cubicBezTo>
                    <a:pt x="225" y="139"/>
                    <a:pt x="223" y="140"/>
                    <a:pt x="222" y="141"/>
                  </a:cubicBezTo>
                  <a:cubicBezTo>
                    <a:pt x="221" y="142"/>
                    <a:pt x="219" y="143"/>
                    <a:pt x="218" y="144"/>
                  </a:cubicBezTo>
                  <a:cubicBezTo>
                    <a:pt x="216" y="144"/>
                    <a:pt x="215" y="145"/>
                    <a:pt x="213" y="145"/>
                  </a:cubicBezTo>
                  <a:cubicBezTo>
                    <a:pt x="212" y="145"/>
                    <a:pt x="211" y="145"/>
                    <a:pt x="210" y="146"/>
                  </a:cubicBezTo>
                  <a:cubicBezTo>
                    <a:pt x="208" y="146"/>
                    <a:pt x="206" y="146"/>
                    <a:pt x="205" y="146"/>
                  </a:cubicBezTo>
                  <a:cubicBezTo>
                    <a:pt x="203" y="147"/>
                    <a:pt x="202" y="147"/>
                    <a:pt x="200" y="147"/>
                  </a:cubicBezTo>
                  <a:cubicBezTo>
                    <a:pt x="199" y="148"/>
                    <a:pt x="199" y="148"/>
                    <a:pt x="198" y="149"/>
                  </a:cubicBezTo>
                  <a:cubicBezTo>
                    <a:pt x="197" y="150"/>
                    <a:pt x="196" y="151"/>
                    <a:pt x="194" y="152"/>
                  </a:cubicBezTo>
                  <a:cubicBezTo>
                    <a:pt x="193" y="153"/>
                    <a:pt x="192" y="154"/>
                    <a:pt x="191" y="156"/>
                  </a:cubicBezTo>
                  <a:cubicBezTo>
                    <a:pt x="190" y="157"/>
                    <a:pt x="189" y="159"/>
                    <a:pt x="188" y="160"/>
                  </a:cubicBezTo>
                  <a:cubicBezTo>
                    <a:pt x="187" y="161"/>
                    <a:pt x="186" y="162"/>
                    <a:pt x="186" y="163"/>
                  </a:cubicBezTo>
                  <a:cubicBezTo>
                    <a:pt x="185" y="164"/>
                    <a:pt x="186" y="164"/>
                    <a:pt x="186" y="166"/>
                  </a:cubicBezTo>
                  <a:cubicBezTo>
                    <a:pt x="185" y="167"/>
                    <a:pt x="185" y="168"/>
                    <a:pt x="185" y="170"/>
                  </a:cubicBezTo>
                  <a:cubicBezTo>
                    <a:pt x="185" y="171"/>
                    <a:pt x="185" y="172"/>
                    <a:pt x="186" y="174"/>
                  </a:cubicBezTo>
                  <a:cubicBezTo>
                    <a:pt x="186" y="175"/>
                    <a:pt x="187" y="177"/>
                    <a:pt x="188" y="178"/>
                  </a:cubicBezTo>
                  <a:cubicBezTo>
                    <a:pt x="189" y="180"/>
                    <a:pt x="189" y="181"/>
                    <a:pt x="189" y="183"/>
                  </a:cubicBezTo>
                  <a:cubicBezTo>
                    <a:pt x="190" y="184"/>
                    <a:pt x="190" y="185"/>
                    <a:pt x="190" y="187"/>
                  </a:cubicBezTo>
                  <a:cubicBezTo>
                    <a:pt x="191" y="188"/>
                    <a:pt x="191" y="190"/>
                    <a:pt x="191" y="191"/>
                  </a:cubicBezTo>
                  <a:cubicBezTo>
                    <a:pt x="191" y="192"/>
                    <a:pt x="192" y="194"/>
                    <a:pt x="191" y="195"/>
                  </a:cubicBezTo>
                  <a:cubicBezTo>
                    <a:pt x="191" y="195"/>
                    <a:pt x="191" y="195"/>
                    <a:pt x="191" y="195"/>
                  </a:cubicBezTo>
                  <a:cubicBezTo>
                    <a:pt x="190" y="195"/>
                    <a:pt x="190" y="194"/>
                    <a:pt x="189" y="193"/>
                  </a:cubicBezTo>
                  <a:cubicBezTo>
                    <a:pt x="188" y="193"/>
                    <a:pt x="188" y="192"/>
                    <a:pt x="187" y="191"/>
                  </a:cubicBezTo>
                  <a:cubicBezTo>
                    <a:pt x="186" y="191"/>
                    <a:pt x="185" y="191"/>
                    <a:pt x="184" y="191"/>
                  </a:cubicBezTo>
                  <a:cubicBezTo>
                    <a:pt x="183" y="191"/>
                    <a:pt x="181" y="191"/>
                    <a:pt x="180" y="191"/>
                  </a:cubicBezTo>
                  <a:cubicBezTo>
                    <a:pt x="178" y="191"/>
                    <a:pt x="177" y="191"/>
                    <a:pt x="175" y="191"/>
                  </a:cubicBezTo>
                  <a:cubicBezTo>
                    <a:pt x="174" y="191"/>
                    <a:pt x="172" y="190"/>
                    <a:pt x="170" y="191"/>
                  </a:cubicBezTo>
                  <a:cubicBezTo>
                    <a:pt x="169" y="192"/>
                    <a:pt x="170" y="194"/>
                    <a:pt x="170" y="195"/>
                  </a:cubicBezTo>
                  <a:cubicBezTo>
                    <a:pt x="170" y="196"/>
                    <a:pt x="170" y="197"/>
                    <a:pt x="170" y="199"/>
                  </a:cubicBezTo>
                  <a:cubicBezTo>
                    <a:pt x="170" y="200"/>
                    <a:pt x="169" y="202"/>
                    <a:pt x="169" y="204"/>
                  </a:cubicBezTo>
                  <a:cubicBezTo>
                    <a:pt x="169" y="205"/>
                    <a:pt x="169" y="206"/>
                    <a:pt x="168" y="208"/>
                  </a:cubicBezTo>
                  <a:cubicBezTo>
                    <a:pt x="168" y="209"/>
                    <a:pt x="167" y="211"/>
                    <a:pt x="166" y="213"/>
                  </a:cubicBezTo>
                  <a:cubicBezTo>
                    <a:pt x="166" y="215"/>
                    <a:pt x="166" y="216"/>
                    <a:pt x="165" y="218"/>
                  </a:cubicBezTo>
                  <a:cubicBezTo>
                    <a:pt x="165" y="219"/>
                    <a:pt x="164" y="221"/>
                    <a:pt x="164" y="223"/>
                  </a:cubicBezTo>
                  <a:cubicBezTo>
                    <a:pt x="163" y="224"/>
                    <a:pt x="163" y="226"/>
                    <a:pt x="163" y="228"/>
                  </a:cubicBezTo>
                  <a:cubicBezTo>
                    <a:pt x="162" y="230"/>
                    <a:pt x="162" y="231"/>
                    <a:pt x="162" y="232"/>
                  </a:cubicBezTo>
                  <a:cubicBezTo>
                    <a:pt x="161" y="234"/>
                    <a:pt x="161" y="234"/>
                    <a:pt x="160" y="235"/>
                  </a:cubicBezTo>
                  <a:cubicBezTo>
                    <a:pt x="159" y="236"/>
                    <a:pt x="157" y="237"/>
                    <a:pt x="156" y="238"/>
                  </a:cubicBezTo>
                  <a:cubicBezTo>
                    <a:pt x="155" y="239"/>
                    <a:pt x="155" y="241"/>
                    <a:pt x="154" y="241"/>
                  </a:cubicBezTo>
                  <a:cubicBezTo>
                    <a:pt x="153" y="242"/>
                    <a:pt x="152" y="243"/>
                    <a:pt x="151" y="244"/>
                  </a:cubicBezTo>
                  <a:cubicBezTo>
                    <a:pt x="150" y="245"/>
                    <a:pt x="150" y="246"/>
                    <a:pt x="149" y="247"/>
                  </a:cubicBezTo>
                  <a:cubicBezTo>
                    <a:pt x="148" y="248"/>
                    <a:pt x="148" y="249"/>
                    <a:pt x="147" y="251"/>
                  </a:cubicBezTo>
                  <a:cubicBezTo>
                    <a:pt x="146" y="252"/>
                    <a:pt x="145" y="254"/>
                    <a:pt x="144" y="255"/>
                  </a:cubicBezTo>
                  <a:cubicBezTo>
                    <a:pt x="142" y="257"/>
                    <a:pt x="142" y="257"/>
                    <a:pt x="141" y="258"/>
                  </a:cubicBezTo>
                  <a:cubicBezTo>
                    <a:pt x="140" y="260"/>
                    <a:pt x="138" y="261"/>
                    <a:pt x="137" y="262"/>
                  </a:cubicBezTo>
                  <a:cubicBezTo>
                    <a:pt x="136" y="264"/>
                    <a:pt x="134" y="265"/>
                    <a:pt x="134" y="266"/>
                  </a:cubicBezTo>
                  <a:cubicBezTo>
                    <a:pt x="133" y="268"/>
                    <a:pt x="133" y="269"/>
                    <a:pt x="132" y="270"/>
                  </a:cubicBezTo>
                  <a:cubicBezTo>
                    <a:pt x="132" y="271"/>
                    <a:pt x="130" y="272"/>
                    <a:pt x="129" y="273"/>
                  </a:cubicBezTo>
                  <a:cubicBezTo>
                    <a:pt x="128" y="274"/>
                    <a:pt x="127" y="276"/>
                    <a:pt x="126" y="277"/>
                  </a:cubicBezTo>
                  <a:cubicBezTo>
                    <a:pt x="125" y="278"/>
                    <a:pt x="124" y="279"/>
                    <a:pt x="122" y="280"/>
                  </a:cubicBezTo>
                  <a:cubicBezTo>
                    <a:pt x="121" y="281"/>
                    <a:pt x="122" y="282"/>
                    <a:pt x="120" y="284"/>
                  </a:cubicBezTo>
                  <a:cubicBezTo>
                    <a:pt x="118" y="285"/>
                    <a:pt x="116" y="286"/>
                    <a:pt x="114" y="28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97FF97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3" name="Freeform 58"/>
            <p:cNvSpPr>
              <a:spLocks noEditPoints="1"/>
            </p:cNvSpPr>
            <p:nvPr/>
          </p:nvSpPr>
          <p:spPr bwMode="auto">
            <a:xfrm>
              <a:off x="2279" y="9609"/>
              <a:ext cx="5220" cy="3924"/>
            </a:xfrm>
            <a:custGeom>
              <a:avLst/>
              <a:gdLst>
                <a:gd name="T0" fmla="*/ 48 w 502"/>
                <a:gd name="T1" fmla="*/ 356 h 370"/>
                <a:gd name="T2" fmla="*/ 21 w 502"/>
                <a:gd name="T3" fmla="*/ 316 h 370"/>
                <a:gd name="T4" fmla="*/ 3 w 502"/>
                <a:gd name="T5" fmla="*/ 246 h 370"/>
                <a:gd name="T6" fmla="*/ 10 w 502"/>
                <a:gd name="T7" fmla="*/ 216 h 370"/>
                <a:gd name="T8" fmla="*/ 44 w 502"/>
                <a:gd name="T9" fmla="*/ 182 h 370"/>
                <a:gd name="T10" fmla="*/ 62 w 502"/>
                <a:gd name="T11" fmla="*/ 151 h 370"/>
                <a:gd name="T12" fmla="*/ 96 w 502"/>
                <a:gd name="T13" fmla="*/ 137 h 370"/>
                <a:gd name="T14" fmla="*/ 104 w 502"/>
                <a:gd name="T15" fmla="*/ 144 h 370"/>
                <a:gd name="T16" fmla="*/ 132 w 502"/>
                <a:gd name="T17" fmla="*/ 143 h 370"/>
                <a:gd name="T18" fmla="*/ 151 w 502"/>
                <a:gd name="T19" fmla="*/ 149 h 370"/>
                <a:gd name="T20" fmla="*/ 174 w 502"/>
                <a:gd name="T21" fmla="*/ 155 h 370"/>
                <a:gd name="T22" fmla="*/ 195 w 502"/>
                <a:gd name="T23" fmla="*/ 158 h 370"/>
                <a:gd name="T24" fmla="*/ 202 w 502"/>
                <a:gd name="T25" fmla="*/ 168 h 370"/>
                <a:gd name="T26" fmla="*/ 215 w 502"/>
                <a:gd name="T27" fmla="*/ 172 h 370"/>
                <a:gd name="T28" fmla="*/ 233 w 502"/>
                <a:gd name="T29" fmla="*/ 155 h 370"/>
                <a:gd name="T30" fmla="*/ 245 w 502"/>
                <a:gd name="T31" fmla="*/ 139 h 370"/>
                <a:gd name="T32" fmla="*/ 258 w 502"/>
                <a:gd name="T33" fmla="*/ 127 h 370"/>
                <a:gd name="T34" fmla="*/ 275 w 502"/>
                <a:gd name="T35" fmla="*/ 121 h 370"/>
                <a:gd name="T36" fmla="*/ 284 w 502"/>
                <a:gd name="T37" fmla="*/ 106 h 370"/>
                <a:gd name="T38" fmla="*/ 301 w 502"/>
                <a:gd name="T39" fmla="*/ 92 h 370"/>
                <a:gd name="T40" fmla="*/ 310 w 502"/>
                <a:gd name="T41" fmla="*/ 74 h 370"/>
                <a:gd name="T42" fmla="*/ 323 w 502"/>
                <a:gd name="T43" fmla="*/ 58 h 370"/>
                <a:gd name="T44" fmla="*/ 341 w 502"/>
                <a:gd name="T45" fmla="*/ 44 h 370"/>
                <a:gd name="T46" fmla="*/ 364 w 502"/>
                <a:gd name="T47" fmla="*/ 52 h 370"/>
                <a:gd name="T48" fmla="*/ 382 w 502"/>
                <a:gd name="T49" fmla="*/ 45 h 370"/>
                <a:gd name="T50" fmla="*/ 455 w 502"/>
                <a:gd name="T51" fmla="*/ 23 h 370"/>
                <a:gd name="T52" fmla="*/ 496 w 502"/>
                <a:gd name="T53" fmla="*/ 79 h 370"/>
                <a:gd name="T54" fmla="*/ 492 w 502"/>
                <a:gd name="T55" fmla="*/ 100 h 370"/>
                <a:gd name="T56" fmla="*/ 476 w 502"/>
                <a:gd name="T57" fmla="*/ 109 h 370"/>
                <a:gd name="T58" fmla="*/ 455 w 502"/>
                <a:gd name="T59" fmla="*/ 115 h 370"/>
                <a:gd name="T60" fmla="*/ 443 w 502"/>
                <a:gd name="T61" fmla="*/ 119 h 370"/>
                <a:gd name="T62" fmla="*/ 425 w 502"/>
                <a:gd name="T63" fmla="*/ 123 h 370"/>
                <a:gd name="T64" fmla="*/ 409 w 502"/>
                <a:gd name="T65" fmla="*/ 125 h 370"/>
                <a:gd name="T66" fmla="*/ 394 w 502"/>
                <a:gd name="T67" fmla="*/ 138 h 370"/>
                <a:gd name="T68" fmla="*/ 386 w 502"/>
                <a:gd name="T69" fmla="*/ 148 h 370"/>
                <a:gd name="T70" fmla="*/ 390 w 502"/>
                <a:gd name="T71" fmla="*/ 162 h 370"/>
                <a:gd name="T72" fmla="*/ 382 w 502"/>
                <a:gd name="T73" fmla="*/ 174 h 370"/>
                <a:gd name="T74" fmla="*/ 368 w 502"/>
                <a:gd name="T75" fmla="*/ 187 h 370"/>
                <a:gd name="T76" fmla="*/ 356 w 502"/>
                <a:gd name="T77" fmla="*/ 195 h 370"/>
                <a:gd name="T78" fmla="*/ 340 w 502"/>
                <a:gd name="T79" fmla="*/ 197 h 370"/>
                <a:gd name="T80" fmla="*/ 323 w 502"/>
                <a:gd name="T81" fmla="*/ 200 h 370"/>
                <a:gd name="T82" fmla="*/ 316 w 502"/>
                <a:gd name="T83" fmla="*/ 207 h 370"/>
                <a:gd name="T84" fmla="*/ 308 w 502"/>
                <a:gd name="T85" fmla="*/ 216 h 370"/>
                <a:gd name="T86" fmla="*/ 289 w 502"/>
                <a:gd name="T87" fmla="*/ 228 h 370"/>
                <a:gd name="T88" fmla="*/ 278 w 502"/>
                <a:gd name="T89" fmla="*/ 238 h 370"/>
                <a:gd name="T90" fmla="*/ 258 w 502"/>
                <a:gd name="T91" fmla="*/ 238 h 370"/>
                <a:gd name="T92" fmla="*/ 246 w 502"/>
                <a:gd name="T93" fmla="*/ 241 h 370"/>
                <a:gd name="T94" fmla="*/ 245 w 502"/>
                <a:gd name="T95" fmla="*/ 263 h 370"/>
                <a:gd name="T96" fmla="*/ 233 w 502"/>
                <a:gd name="T97" fmla="*/ 271 h 370"/>
                <a:gd name="T98" fmla="*/ 224 w 502"/>
                <a:gd name="T99" fmla="*/ 271 h 370"/>
                <a:gd name="T100" fmla="*/ 202 w 502"/>
                <a:gd name="T101" fmla="*/ 268 h 370"/>
                <a:gd name="T102" fmla="*/ 175 w 502"/>
                <a:gd name="T103" fmla="*/ 265 h 370"/>
                <a:gd name="T104" fmla="*/ 162 w 502"/>
                <a:gd name="T105" fmla="*/ 269 h 370"/>
                <a:gd name="T106" fmla="*/ 141 w 502"/>
                <a:gd name="T107" fmla="*/ 269 h 370"/>
                <a:gd name="T108" fmla="*/ 125 w 502"/>
                <a:gd name="T109" fmla="*/ 269 h 370"/>
                <a:gd name="T110" fmla="*/ 122 w 502"/>
                <a:gd name="T111" fmla="*/ 275 h 370"/>
                <a:gd name="T112" fmla="*/ 143 w 502"/>
                <a:gd name="T113" fmla="*/ 300 h 370"/>
                <a:gd name="T114" fmla="*/ 139 w 502"/>
                <a:gd name="T115" fmla="*/ 321 h 370"/>
                <a:gd name="T116" fmla="*/ 143 w 502"/>
                <a:gd name="T117" fmla="*/ 341 h 370"/>
                <a:gd name="T118" fmla="*/ 162 w 502"/>
                <a:gd name="T119" fmla="*/ 365 h 370"/>
                <a:gd name="T120" fmla="*/ 96 w 502"/>
                <a:gd name="T121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02" h="370">
                  <a:moveTo>
                    <a:pt x="164" y="370"/>
                  </a:moveTo>
                  <a:cubicBezTo>
                    <a:pt x="145" y="369"/>
                    <a:pt x="104" y="368"/>
                    <a:pt x="90" y="367"/>
                  </a:cubicBezTo>
                  <a:cubicBezTo>
                    <a:pt x="74" y="365"/>
                    <a:pt x="85" y="362"/>
                    <a:pt x="78" y="360"/>
                  </a:cubicBezTo>
                  <a:cubicBezTo>
                    <a:pt x="71" y="358"/>
                    <a:pt x="55" y="359"/>
                    <a:pt x="48" y="356"/>
                  </a:cubicBezTo>
                  <a:cubicBezTo>
                    <a:pt x="41" y="352"/>
                    <a:pt x="44" y="343"/>
                    <a:pt x="41" y="340"/>
                  </a:cubicBezTo>
                  <a:cubicBezTo>
                    <a:pt x="38" y="337"/>
                    <a:pt x="37" y="345"/>
                    <a:pt x="34" y="340"/>
                  </a:cubicBezTo>
                  <a:cubicBezTo>
                    <a:pt x="32" y="336"/>
                    <a:pt x="32" y="322"/>
                    <a:pt x="29" y="317"/>
                  </a:cubicBezTo>
                  <a:cubicBezTo>
                    <a:pt x="27" y="312"/>
                    <a:pt x="22" y="322"/>
                    <a:pt x="21" y="316"/>
                  </a:cubicBezTo>
                  <a:cubicBezTo>
                    <a:pt x="21" y="310"/>
                    <a:pt x="30" y="297"/>
                    <a:pt x="26" y="288"/>
                  </a:cubicBezTo>
                  <a:cubicBezTo>
                    <a:pt x="23" y="278"/>
                    <a:pt x="7" y="273"/>
                    <a:pt x="3" y="267"/>
                  </a:cubicBezTo>
                  <a:cubicBezTo>
                    <a:pt x="0" y="261"/>
                    <a:pt x="11" y="265"/>
                    <a:pt x="11" y="260"/>
                  </a:cubicBezTo>
                  <a:cubicBezTo>
                    <a:pt x="11" y="256"/>
                    <a:pt x="1" y="251"/>
                    <a:pt x="3" y="246"/>
                  </a:cubicBezTo>
                  <a:cubicBezTo>
                    <a:pt x="5" y="240"/>
                    <a:pt x="18" y="243"/>
                    <a:pt x="20" y="237"/>
                  </a:cubicBezTo>
                  <a:cubicBezTo>
                    <a:pt x="21" y="231"/>
                    <a:pt x="11" y="227"/>
                    <a:pt x="10" y="223"/>
                  </a:cubicBezTo>
                  <a:cubicBezTo>
                    <a:pt x="9" y="220"/>
                    <a:pt x="14" y="222"/>
                    <a:pt x="14" y="220"/>
                  </a:cubicBezTo>
                  <a:cubicBezTo>
                    <a:pt x="14" y="218"/>
                    <a:pt x="6" y="220"/>
                    <a:pt x="10" y="216"/>
                  </a:cubicBezTo>
                  <a:cubicBezTo>
                    <a:pt x="14" y="211"/>
                    <a:pt x="29" y="200"/>
                    <a:pt x="34" y="197"/>
                  </a:cubicBezTo>
                  <a:cubicBezTo>
                    <a:pt x="39" y="193"/>
                    <a:pt x="40" y="194"/>
                    <a:pt x="41" y="192"/>
                  </a:cubicBezTo>
                  <a:cubicBezTo>
                    <a:pt x="43" y="191"/>
                    <a:pt x="42" y="190"/>
                    <a:pt x="42" y="188"/>
                  </a:cubicBezTo>
                  <a:cubicBezTo>
                    <a:pt x="42" y="186"/>
                    <a:pt x="44" y="186"/>
                    <a:pt x="44" y="182"/>
                  </a:cubicBezTo>
                  <a:cubicBezTo>
                    <a:pt x="44" y="178"/>
                    <a:pt x="39" y="170"/>
                    <a:pt x="41" y="166"/>
                  </a:cubicBezTo>
                  <a:cubicBezTo>
                    <a:pt x="43" y="161"/>
                    <a:pt x="50" y="163"/>
                    <a:pt x="52" y="160"/>
                  </a:cubicBezTo>
                  <a:cubicBezTo>
                    <a:pt x="55" y="157"/>
                    <a:pt x="54" y="151"/>
                    <a:pt x="56" y="148"/>
                  </a:cubicBezTo>
                  <a:cubicBezTo>
                    <a:pt x="58" y="146"/>
                    <a:pt x="59" y="153"/>
                    <a:pt x="62" y="151"/>
                  </a:cubicBezTo>
                  <a:cubicBezTo>
                    <a:pt x="65" y="149"/>
                    <a:pt x="67" y="140"/>
                    <a:pt x="72" y="137"/>
                  </a:cubicBezTo>
                  <a:cubicBezTo>
                    <a:pt x="77" y="135"/>
                    <a:pt x="84" y="138"/>
                    <a:pt x="88" y="138"/>
                  </a:cubicBezTo>
                  <a:cubicBezTo>
                    <a:pt x="92" y="138"/>
                    <a:pt x="94" y="138"/>
                    <a:pt x="95" y="137"/>
                  </a:cubicBezTo>
                  <a:cubicBezTo>
                    <a:pt x="95" y="137"/>
                    <a:pt x="96" y="137"/>
                    <a:pt x="96" y="137"/>
                  </a:cubicBezTo>
                  <a:cubicBezTo>
                    <a:pt x="96" y="137"/>
                    <a:pt x="95" y="137"/>
                    <a:pt x="95" y="137"/>
                  </a:cubicBezTo>
                  <a:cubicBezTo>
                    <a:pt x="96" y="137"/>
                    <a:pt x="97" y="137"/>
                    <a:pt x="98" y="138"/>
                  </a:cubicBezTo>
                  <a:cubicBezTo>
                    <a:pt x="100" y="140"/>
                    <a:pt x="101" y="139"/>
                    <a:pt x="102" y="140"/>
                  </a:cubicBezTo>
                  <a:cubicBezTo>
                    <a:pt x="103" y="141"/>
                    <a:pt x="102" y="143"/>
                    <a:pt x="104" y="144"/>
                  </a:cubicBezTo>
                  <a:cubicBezTo>
                    <a:pt x="106" y="145"/>
                    <a:pt x="108" y="145"/>
                    <a:pt x="111" y="145"/>
                  </a:cubicBezTo>
                  <a:cubicBezTo>
                    <a:pt x="114" y="145"/>
                    <a:pt x="117" y="145"/>
                    <a:pt x="119" y="145"/>
                  </a:cubicBezTo>
                  <a:cubicBezTo>
                    <a:pt x="122" y="145"/>
                    <a:pt x="124" y="144"/>
                    <a:pt x="126" y="144"/>
                  </a:cubicBezTo>
                  <a:cubicBezTo>
                    <a:pt x="128" y="143"/>
                    <a:pt x="130" y="143"/>
                    <a:pt x="132" y="143"/>
                  </a:cubicBezTo>
                  <a:cubicBezTo>
                    <a:pt x="134" y="142"/>
                    <a:pt x="136" y="142"/>
                    <a:pt x="138" y="143"/>
                  </a:cubicBezTo>
                  <a:cubicBezTo>
                    <a:pt x="139" y="143"/>
                    <a:pt x="141" y="143"/>
                    <a:pt x="142" y="143"/>
                  </a:cubicBezTo>
                  <a:cubicBezTo>
                    <a:pt x="144" y="144"/>
                    <a:pt x="147" y="146"/>
                    <a:pt x="148" y="146"/>
                  </a:cubicBezTo>
                  <a:cubicBezTo>
                    <a:pt x="150" y="147"/>
                    <a:pt x="150" y="148"/>
                    <a:pt x="151" y="149"/>
                  </a:cubicBezTo>
                  <a:cubicBezTo>
                    <a:pt x="153" y="149"/>
                    <a:pt x="155" y="150"/>
                    <a:pt x="157" y="150"/>
                  </a:cubicBezTo>
                  <a:cubicBezTo>
                    <a:pt x="159" y="151"/>
                    <a:pt x="162" y="152"/>
                    <a:pt x="164" y="152"/>
                  </a:cubicBezTo>
                  <a:cubicBezTo>
                    <a:pt x="166" y="153"/>
                    <a:pt x="167" y="153"/>
                    <a:pt x="169" y="153"/>
                  </a:cubicBezTo>
                  <a:cubicBezTo>
                    <a:pt x="171" y="154"/>
                    <a:pt x="173" y="152"/>
                    <a:pt x="174" y="155"/>
                  </a:cubicBezTo>
                  <a:cubicBezTo>
                    <a:pt x="176" y="157"/>
                    <a:pt x="173" y="163"/>
                    <a:pt x="176" y="164"/>
                  </a:cubicBezTo>
                  <a:cubicBezTo>
                    <a:pt x="178" y="166"/>
                    <a:pt x="180" y="162"/>
                    <a:pt x="182" y="161"/>
                  </a:cubicBezTo>
                  <a:cubicBezTo>
                    <a:pt x="184" y="160"/>
                    <a:pt x="185" y="159"/>
                    <a:pt x="187" y="158"/>
                  </a:cubicBezTo>
                  <a:cubicBezTo>
                    <a:pt x="189" y="157"/>
                    <a:pt x="193" y="158"/>
                    <a:pt x="195" y="158"/>
                  </a:cubicBezTo>
                  <a:cubicBezTo>
                    <a:pt x="197" y="157"/>
                    <a:pt x="199" y="157"/>
                    <a:pt x="201" y="158"/>
                  </a:cubicBezTo>
                  <a:cubicBezTo>
                    <a:pt x="203" y="158"/>
                    <a:pt x="206" y="160"/>
                    <a:pt x="206" y="162"/>
                  </a:cubicBezTo>
                  <a:cubicBezTo>
                    <a:pt x="207" y="163"/>
                    <a:pt x="204" y="163"/>
                    <a:pt x="203" y="164"/>
                  </a:cubicBezTo>
                  <a:cubicBezTo>
                    <a:pt x="202" y="165"/>
                    <a:pt x="202" y="166"/>
                    <a:pt x="202" y="168"/>
                  </a:cubicBezTo>
                  <a:cubicBezTo>
                    <a:pt x="202" y="169"/>
                    <a:pt x="202" y="171"/>
                    <a:pt x="203" y="173"/>
                  </a:cubicBezTo>
                  <a:cubicBezTo>
                    <a:pt x="204" y="174"/>
                    <a:pt x="205" y="174"/>
                    <a:pt x="207" y="175"/>
                  </a:cubicBezTo>
                  <a:cubicBezTo>
                    <a:pt x="208" y="175"/>
                    <a:pt x="210" y="176"/>
                    <a:pt x="211" y="176"/>
                  </a:cubicBezTo>
                  <a:cubicBezTo>
                    <a:pt x="213" y="175"/>
                    <a:pt x="214" y="173"/>
                    <a:pt x="215" y="172"/>
                  </a:cubicBezTo>
                  <a:cubicBezTo>
                    <a:pt x="216" y="170"/>
                    <a:pt x="214" y="168"/>
                    <a:pt x="218" y="168"/>
                  </a:cubicBezTo>
                  <a:cubicBezTo>
                    <a:pt x="221" y="168"/>
                    <a:pt x="230" y="173"/>
                    <a:pt x="233" y="173"/>
                  </a:cubicBezTo>
                  <a:cubicBezTo>
                    <a:pt x="237" y="174"/>
                    <a:pt x="233" y="171"/>
                    <a:pt x="233" y="168"/>
                  </a:cubicBezTo>
                  <a:cubicBezTo>
                    <a:pt x="233" y="165"/>
                    <a:pt x="232" y="158"/>
                    <a:pt x="233" y="155"/>
                  </a:cubicBezTo>
                  <a:cubicBezTo>
                    <a:pt x="234" y="152"/>
                    <a:pt x="237" y="153"/>
                    <a:pt x="238" y="152"/>
                  </a:cubicBezTo>
                  <a:cubicBezTo>
                    <a:pt x="240" y="151"/>
                    <a:pt x="240" y="151"/>
                    <a:pt x="241" y="149"/>
                  </a:cubicBezTo>
                  <a:cubicBezTo>
                    <a:pt x="242" y="148"/>
                    <a:pt x="242" y="146"/>
                    <a:pt x="243" y="144"/>
                  </a:cubicBezTo>
                  <a:cubicBezTo>
                    <a:pt x="243" y="142"/>
                    <a:pt x="244" y="140"/>
                    <a:pt x="245" y="139"/>
                  </a:cubicBezTo>
                  <a:cubicBezTo>
                    <a:pt x="246" y="138"/>
                    <a:pt x="247" y="139"/>
                    <a:pt x="249" y="139"/>
                  </a:cubicBezTo>
                  <a:cubicBezTo>
                    <a:pt x="250" y="138"/>
                    <a:pt x="252" y="138"/>
                    <a:pt x="253" y="137"/>
                  </a:cubicBezTo>
                  <a:cubicBezTo>
                    <a:pt x="254" y="135"/>
                    <a:pt x="253" y="133"/>
                    <a:pt x="253" y="131"/>
                  </a:cubicBezTo>
                  <a:cubicBezTo>
                    <a:pt x="254" y="129"/>
                    <a:pt x="256" y="128"/>
                    <a:pt x="258" y="127"/>
                  </a:cubicBezTo>
                  <a:cubicBezTo>
                    <a:pt x="259" y="126"/>
                    <a:pt x="261" y="124"/>
                    <a:pt x="263" y="124"/>
                  </a:cubicBezTo>
                  <a:cubicBezTo>
                    <a:pt x="264" y="123"/>
                    <a:pt x="265" y="122"/>
                    <a:pt x="266" y="122"/>
                  </a:cubicBezTo>
                  <a:cubicBezTo>
                    <a:pt x="268" y="122"/>
                    <a:pt x="270" y="122"/>
                    <a:pt x="271" y="122"/>
                  </a:cubicBezTo>
                  <a:cubicBezTo>
                    <a:pt x="273" y="122"/>
                    <a:pt x="274" y="122"/>
                    <a:pt x="275" y="121"/>
                  </a:cubicBezTo>
                  <a:cubicBezTo>
                    <a:pt x="277" y="120"/>
                    <a:pt x="277" y="117"/>
                    <a:pt x="278" y="116"/>
                  </a:cubicBezTo>
                  <a:cubicBezTo>
                    <a:pt x="279" y="115"/>
                    <a:pt x="281" y="115"/>
                    <a:pt x="282" y="113"/>
                  </a:cubicBezTo>
                  <a:cubicBezTo>
                    <a:pt x="283" y="112"/>
                    <a:pt x="282" y="110"/>
                    <a:pt x="282" y="109"/>
                  </a:cubicBezTo>
                  <a:cubicBezTo>
                    <a:pt x="283" y="107"/>
                    <a:pt x="284" y="107"/>
                    <a:pt x="284" y="106"/>
                  </a:cubicBezTo>
                  <a:cubicBezTo>
                    <a:pt x="285" y="105"/>
                    <a:pt x="286" y="104"/>
                    <a:pt x="287" y="103"/>
                  </a:cubicBezTo>
                  <a:cubicBezTo>
                    <a:pt x="289" y="102"/>
                    <a:pt x="290" y="102"/>
                    <a:pt x="292" y="101"/>
                  </a:cubicBezTo>
                  <a:cubicBezTo>
                    <a:pt x="293" y="100"/>
                    <a:pt x="295" y="98"/>
                    <a:pt x="297" y="97"/>
                  </a:cubicBezTo>
                  <a:cubicBezTo>
                    <a:pt x="298" y="95"/>
                    <a:pt x="300" y="93"/>
                    <a:pt x="301" y="92"/>
                  </a:cubicBezTo>
                  <a:cubicBezTo>
                    <a:pt x="303" y="91"/>
                    <a:pt x="306" y="91"/>
                    <a:pt x="307" y="90"/>
                  </a:cubicBezTo>
                  <a:cubicBezTo>
                    <a:pt x="308" y="88"/>
                    <a:pt x="308" y="85"/>
                    <a:pt x="308" y="84"/>
                  </a:cubicBezTo>
                  <a:cubicBezTo>
                    <a:pt x="309" y="82"/>
                    <a:pt x="310" y="81"/>
                    <a:pt x="310" y="79"/>
                  </a:cubicBezTo>
                  <a:cubicBezTo>
                    <a:pt x="310" y="77"/>
                    <a:pt x="310" y="76"/>
                    <a:pt x="310" y="74"/>
                  </a:cubicBezTo>
                  <a:cubicBezTo>
                    <a:pt x="311" y="72"/>
                    <a:pt x="311" y="70"/>
                    <a:pt x="312" y="68"/>
                  </a:cubicBezTo>
                  <a:cubicBezTo>
                    <a:pt x="313" y="67"/>
                    <a:pt x="315" y="65"/>
                    <a:pt x="316" y="64"/>
                  </a:cubicBezTo>
                  <a:cubicBezTo>
                    <a:pt x="318" y="63"/>
                    <a:pt x="319" y="63"/>
                    <a:pt x="320" y="62"/>
                  </a:cubicBezTo>
                  <a:cubicBezTo>
                    <a:pt x="321" y="61"/>
                    <a:pt x="322" y="59"/>
                    <a:pt x="323" y="58"/>
                  </a:cubicBezTo>
                  <a:cubicBezTo>
                    <a:pt x="324" y="57"/>
                    <a:pt x="326" y="57"/>
                    <a:pt x="327" y="56"/>
                  </a:cubicBezTo>
                  <a:cubicBezTo>
                    <a:pt x="328" y="55"/>
                    <a:pt x="330" y="54"/>
                    <a:pt x="331" y="53"/>
                  </a:cubicBezTo>
                  <a:cubicBezTo>
                    <a:pt x="333" y="52"/>
                    <a:pt x="335" y="51"/>
                    <a:pt x="337" y="49"/>
                  </a:cubicBezTo>
                  <a:cubicBezTo>
                    <a:pt x="338" y="48"/>
                    <a:pt x="340" y="47"/>
                    <a:pt x="341" y="44"/>
                  </a:cubicBezTo>
                  <a:cubicBezTo>
                    <a:pt x="341" y="44"/>
                    <a:pt x="341" y="43"/>
                    <a:pt x="341" y="43"/>
                  </a:cubicBezTo>
                  <a:cubicBezTo>
                    <a:pt x="339" y="43"/>
                    <a:pt x="349" y="43"/>
                    <a:pt x="349" y="43"/>
                  </a:cubicBezTo>
                  <a:cubicBezTo>
                    <a:pt x="352" y="43"/>
                    <a:pt x="355" y="42"/>
                    <a:pt x="357" y="44"/>
                  </a:cubicBezTo>
                  <a:cubicBezTo>
                    <a:pt x="360" y="45"/>
                    <a:pt x="362" y="50"/>
                    <a:pt x="364" y="52"/>
                  </a:cubicBezTo>
                  <a:cubicBezTo>
                    <a:pt x="366" y="54"/>
                    <a:pt x="367" y="55"/>
                    <a:pt x="368" y="56"/>
                  </a:cubicBezTo>
                  <a:cubicBezTo>
                    <a:pt x="370" y="56"/>
                    <a:pt x="371" y="55"/>
                    <a:pt x="373" y="54"/>
                  </a:cubicBezTo>
                  <a:cubicBezTo>
                    <a:pt x="374" y="53"/>
                    <a:pt x="376" y="50"/>
                    <a:pt x="378" y="49"/>
                  </a:cubicBezTo>
                  <a:cubicBezTo>
                    <a:pt x="379" y="47"/>
                    <a:pt x="382" y="48"/>
                    <a:pt x="382" y="45"/>
                  </a:cubicBezTo>
                  <a:cubicBezTo>
                    <a:pt x="383" y="43"/>
                    <a:pt x="374" y="44"/>
                    <a:pt x="380" y="37"/>
                  </a:cubicBezTo>
                  <a:cubicBezTo>
                    <a:pt x="386" y="30"/>
                    <a:pt x="407" y="11"/>
                    <a:pt x="416" y="6"/>
                  </a:cubicBezTo>
                  <a:cubicBezTo>
                    <a:pt x="425" y="0"/>
                    <a:pt x="424" y="3"/>
                    <a:pt x="430" y="6"/>
                  </a:cubicBezTo>
                  <a:cubicBezTo>
                    <a:pt x="437" y="9"/>
                    <a:pt x="448" y="20"/>
                    <a:pt x="455" y="23"/>
                  </a:cubicBezTo>
                  <a:cubicBezTo>
                    <a:pt x="463" y="26"/>
                    <a:pt x="463" y="13"/>
                    <a:pt x="471" y="21"/>
                  </a:cubicBezTo>
                  <a:cubicBezTo>
                    <a:pt x="479" y="29"/>
                    <a:pt x="493" y="57"/>
                    <a:pt x="498" y="66"/>
                  </a:cubicBezTo>
                  <a:cubicBezTo>
                    <a:pt x="502" y="75"/>
                    <a:pt x="495" y="71"/>
                    <a:pt x="495" y="73"/>
                  </a:cubicBezTo>
                  <a:cubicBezTo>
                    <a:pt x="495" y="75"/>
                    <a:pt x="496" y="77"/>
                    <a:pt x="496" y="79"/>
                  </a:cubicBezTo>
                  <a:cubicBezTo>
                    <a:pt x="495" y="81"/>
                    <a:pt x="494" y="83"/>
                    <a:pt x="492" y="85"/>
                  </a:cubicBezTo>
                  <a:cubicBezTo>
                    <a:pt x="491" y="87"/>
                    <a:pt x="487" y="87"/>
                    <a:pt x="487" y="89"/>
                  </a:cubicBezTo>
                  <a:cubicBezTo>
                    <a:pt x="487" y="91"/>
                    <a:pt x="491" y="92"/>
                    <a:pt x="492" y="94"/>
                  </a:cubicBezTo>
                  <a:cubicBezTo>
                    <a:pt x="492" y="96"/>
                    <a:pt x="493" y="98"/>
                    <a:pt x="492" y="100"/>
                  </a:cubicBezTo>
                  <a:cubicBezTo>
                    <a:pt x="491" y="102"/>
                    <a:pt x="486" y="103"/>
                    <a:pt x="486" y="106"/>
                  </a:cubicBezTo>
                  <a:cubicBezTo>
                    <a:pt x="487" y="107"/>
                    <a:pt x="487" y="107"/>
                    <a:pt x="487" y="108"/>
                  </a:cubicBezTo>
                  <a:cubicBezTo>
                    <a:pt x="485" y="108"/>
                    <a:pt x="483" y="108"/>
                    <a:pt x="481" y="109"/>
                  </a:cubicBezTo>
                  <a:cubicBezTo>
                    <a:pt x="479" y="109"/>
                    <a:pt x="477" y="109"/>
                    <a:pt x="476" y="109"/>
                  </a:cubicBezTo>
                  <a:cubicBezTo>
                    <a:pt x="474" y="110"/>
                    <a:pt x="473" y="111"/>
                    <a:pt x="472" y="111"/>
                  </a:cubicBezTo>
                  <a:cubicBezTo>
                    <a:pt x="470" y="111"/>
                    <a:pt x="469" y="111"/>
                    <a:pt x="467" y="112"/>
                  </a:cubicBezTo>
                  <a:cubicBezTo>
                    <a:pt x="465" y="112"/>
                    <a:pt x="462" y="113"/>
                    <a:pt x="460" y="113"/>
                  </a:cubicBezTo>
                  <a:cubicBezTo>
                    <a:pt x="458" y="114"/>
                    <a:pt x="456" y="114"/>
                    <a:pt x="455" y="115"/>
                  </a:cubicBezTo>
                  <a:cubicBezTo>
                    <a:pt x="457" y="113"/>
                    <a:pt x="454" y="116"/>
                    <a:pt x="453" y="116"/>
                  </a:cubicBezTo>
                  <a:cubicBezTo>
                    <a:pt x="452" y="116"/>
                    <a:pt x="451" y="116"/>
                    <a:pt x="450" y="117"/>
                  </a:cubicBezTo>
                  <a:cubicBezTo>
                    <a:pt x="449" y="117"/>
                    <a:pt x="448" y="117"/>
                    <a:pt x="447" y="118"/>
                  </a:cubicBezTo>
                  <a:cubicBezTo>
                    <a:pt x="446" y="118"/>
                    <a:pt x="444" y="118"/>
                    <a:pt x="443" y="119"/>
                  </a:cubicBezTo>
                  <a:cubicBezTo>
                    <a:pt x="441" y="119"/>
                    <a:pt x="440" y="119"/>
                    <a:pt x="438" y="120"/>
                  </a:cubicBezTo>
                  <a:cubicBezTo>
                    <a:pt x="437" y="120"/>
                    <a:pt x="436" y="121"/>
                    <a:pt x="435" y="121"/>
                  </a:cubicBezTo>
                  <a:cubicBezTo>
                    <a:pt x="433" y="122"/>
                    <a:pt x="432" y="122"/>
                    <a:pt x="430" y="122"/>
                  </a:cubicBezTo>
                  <a:cubicBezTo>
                    <a:pt x="428" y="122"/>
                    <a:pt x="426" y="122"/>
                    <a:pt x="425" y="123"/>
                  </a:cubicBezTo>
                  <a:cubicBezTo>
                    <a:pt x="423" y="123"/>
                    <a:pt x="423" y="124"/>
                    <a:pt x="421" y="124"/>
                  </a:cubicBezTo>
                  <a:cubicBezTo>
                    <a:pt x="420" y="124"/>
                    <a:pt x="418" y="125"/>
                    <a:pt x="416" y="125"/>
                  </a:cubicBezTo>
                  <a:cubicBezTo>
                    <a:pt x="415" y="125"/>
                    <a:pt x="414" y="125"/>
                    <a:pt x="413" y="125"/>
                  </a:cubicBezTo>
                  <a:cubicBezTo>
                    <a:pt x="412" y="125"/>
                    <a:pt x="410" y="125"/>
                    <a:pt x="409" y="125"/>
                  </a:cubicBezTo>
                  <a:cubicBezTo>
                    <a:pt x="407" y="126"/>
                    <a:pt x="406" y="127"/>
                    <a:pt x="405" y="128"/>
                  </a:cubicBezTo>
                  <a:cubicBezTo>
                    <a:pt x="404" y="128"/>
                    <a:pt x="404" y="129"/>
                    <a:pt x="402" y="130"/>
                  </a:cubicBezTo>
                  <a:cubicBezTo>
                    <a:pt x="401" y="131"/>
                    <a:pt x="400" y="132"/>
                    <a:pt x="399" y="134"/>
                  </a:cubicBezTo>
                  <a:cubicBezTo>
                    <a:pt x="397" y="135"/>
                    <a:pt x="395" y="137"/>
                    <a:pt x="394" y="138"/>
                  </a:cubicBezTo>
                  <a:cubicBezTo>
                    <a:pt x="393" y="139"/>
                    <a:pt x="392" y="139"/>
                    <a:pt x="391" y="139"/>
                  </a:cubicBezTo>
                  <a:cubicBezTo>
                    <a:pt x="390" y="140"/>
                    <a:pt x="389" y="141"/>
                    <a:pt x="388" y="142"/>
                  </a:cubicBezTo>
                  <a:cubicBezTo>
                    <a:pt x="387" y="143"/>
                    <a:pt x="386" y="143"/>
                    <a:pt x="385" y="144"/>
                  </a:cubicBezTo>
                  <a:cubicBezTo>
                    <a:pt x="385" y="145"/>
                    <a:pt x="386" y="147"/>
                    <a:pt x="386" y="148"/>
                  </a:cubicBezTo>
                  <a:cubicBezTo>
                    <a:pt x="387" y="150"/>
                    <a:pt x="387" y="150"/>
                    <a:pt x="388" y="151"/>
                  </a:cubicBezTo>
                  <a:cubicBezTo>
                    <a:pt x="389" y="152"/>
                    <a:pt x="389" y="153"/>
                    <a:pt x="390" y="154"/>
                  </a:cubicBezTo>
                  <a:cubicBezTo>
                    <a:pt x="390" y="155"/>
                    <a:pt x="392" y="157"/>
                    <a:pt x="392" y="159"/>
                  </a:cubicBezTo>
                  <a:cubicBezTo>
                    <a:pt x="392" y="160"/>
                    <a:pt x="391" y="161"/>
                    <a:pt x="390" y="162"/>
                  </a:cubicBezTo>
                  <a:cubicBezTo>
                    <a:pt x="389" y="163"/>
                    <a:pt x="388" y="163"/>
                    <a:pt x="387" y="164"/>
                  </a:cubicBezTo>
                  <a:cubicBezTo>
                    <a:pt x="387" y="165"/>
                    <a:pt x="387" y="165"/>
                    <a:pt x="386" y="167"/>
                  </a:cubicBezTo>
                  <a:cubicBezTo>
                    <a:pt x="386" y="168"/>
                    <a:pt x="385" y="170"/>
                    <a:pt x="385" y="171"/>
                  </a:cubicBezTo>
                  <a:cubicBezTo>
                    <a:pt x="384" y="173"/>
                    <a:pt x="383" y="173"/>
                    <a:pt x="382" y="174"/>
                  </a:cubicBezTo>
                  <a:cubicBezTo>
                    <a:pt x="382" y="176"/>
                    <a:pt x="381" y="177"/>
                    <a:pt x="379" y="178"/>
                  </a:cubicBezTo>
                  <a:cubicBezTo>
                    <a:pt x="378" y="179"/>
                    <a:pt x="376" y="180"/>
                    <a:pt x="375" y="181"/>
                  </a:cubicBezTo>
                  <a:cubicBezTo>
                    <a:pt x="373" y="182"/>
                    <a:pt x="372" y="184"/>
                    <a:pt x="371" y="185"/>
                  </a:cubicBezTo>
                  <a:cubicBezTo>
                    <a:pt x="370" y="186"/>
                    <a:pt x="369" y="186"/>
                    <a:pt x="368" y="187"/>
                  </a:cubicBezTo>
                  <a:cubicBezTo>
                    <a:pt x="367" y="188"/>
                    <a:pt x="367" y="189"/>
                    <a:pt x="366" y="190"/>
                  </a:cubicBezTo>
                  <a:cubicBezTo>
                    <a:pt x="365" y="191"/>
                    <a:pt x="365" y="192"/>
                    <a:pt x="364" y="193"/>
                  </a:cubicBezTo>
                  <a:cubicBezTo>
                    <a:pt x="363" y="193"/>
                    <a:pt x="362" y="194"/>
                    <a:pt x="361" y="195"/>
                  </a:cubicBezTo>
                  <a:cubicBezTo>
                    <a:pt x="360" y="195"/>
                    <a:pt x="358" y="195"/>
                    <a:pt x="356" y="195"/>
                  </a:cubicBezTo>
                  <a:cubicBezTo>
                    <a:pt x="355" y="195"/>
                    <a:pt x="353" y="195"/>
                    <a:pt x="351" y="195"/>
                  </a:cubicBezTo>
                  <a:cubicBezTo>
                    <a:pt x="350" y="195"/>
                    <a:pt x="349" y="195"/>
                    <a:pt x="347" y="195"/>
                  </a:cubicBezTo>
                  <a:cubicBezTo>
                    <a:pt x="346" y="196"/>
                    <a:pt x="344" y="196"/>
                    <a:pt x="343" y="196"/>
                  </a:cubicBezTo>
                  <a:cubicBezTo>
                    <a:pt x="342" y="196"/>
                    <a:pt x="341" y="197"/>
                    <a:pt x="340" y="197"/>
                  </a:cubicBezTo>
                  <a:cubicBezTo>
                    <a:pt x="338" y="198"/>
                    <a:pt x="337" y="198"/>
                    <a:pt x="336" y="198"/>
                  </a:cubicBezTo>
                  <a:cubicBezTo>
                    <a:pt x="334" y="199"/>
                    <a:pt x="333" y="199"/>
                    <a:pt x="331" y="199"/>
                  </a:cubicBezTo>
                  <a:cubicBezTo>
                    <a:pt x="330" y="200"/>
                    <a:pt x="329" y="200"/>
                    <a:pt x="327" y="200"/>
                  </a:cubicBezTo>
                  <a:cubicBezTo>
                    <a:pt x="326" y="200"/>
                    <a:pt x="324" y="200"/>
                    <a:pt x="323" y="200"/>
                  </a:cubicBezTo>
                  <a:cubicBezTo>
                    <a:pt x="322" y="200"/>
                    <a:pt x="321" y="200"/>
                    <a:pt x="319" y="200"/>
                  </a:cubicBezTo>
                  <a:cubicBezTo>
                    <a:pt x="318" y="200"/>
                    <a:pt x="316" y="199"/>
                    <a:pt x="316" y="200"/>
                  </a:cubicBezTo>
                  <a:cubicBezTo>
                    <a:pt x="315" y="201"/>
                    <a:pt x="316" y="202"/>
                    <a:pt x="316" y="203"/>
                  </a:cubicBezTo>
                  <a:cubicBezTo>
                    <a:pt x="316" y="204"/>
                    <a:pt x="316" y="205"/>
                    <a:pt x="316" y="207"/>
                  </a:cubicBezTo>
                  <a:cubicBezTo>
                    <a:pt x="316" y="208"/>
                    <a:pt x="315" y="208"/>
                    <a:pt x="314" y="209"/>
                  </a:cubicBezTo>
                  <a:cubicBezTo>
                    <a:pt x="314" y="210"/>
                    <a:pt x="314" y="211"/>
                    <a:pt x="313" y="211"/>
                  </a:cubicBezTo>
                  <a:cubicBezTo>
                    <a:pt x="312" y="212"/>
                    <a:pt x="311" y="214"/>
                    <a:pt x="310" y="215"/>
                  </a:cubicBezTo>
                  <a:cubicBezTo>
                    <a:pt x="310" y="216"/>
                    <a:pt x="309" y="216"/>
                    <a:pt x="308" y="216"/>
                  </a:cubicBezTo>
                  <a:cubicBezTo>
                    <a:pt x="307" y="217"/>
                    <a:pt x="306" y="218"/>
                    <a:pt x="304" y="219"/>
                  </a:cubicBezTo>
                  <a:cubicBezTo>
                    <a:pt x="302" y="220"/>
                    <a:pt x="300" y="221"/>
                    <a:pt x="299" y="222"/>
                  </a:cubicBezTo>
                  <a:cubicBezTo>
                    <a:pt x="297" y="223"/>
                    <a:pt x="296" y="224"/>
                    <a:pt x="295" y="224"/>
                  </a:cubicBezTo>
                  <a:cubicBezTo>
                    <a:pt x="293" y="225"/>
                    <a:pt x="291" y="227"/>
                    <a:pt x="289" y="228"/>
                  </a:cubicBezTo>
                  <a:cubicBezTo>
                    <a:pt x="288" y="229"/>
                    <a:pt x="287" y="230"/>
                    <a:pt x="285" y="231"/>
                  </a:cubicBezTo>
                  <a:cubicBezTo>
                    <a:pt x="284" y="231"/>
                    <a:pt x="283" y="232"/>
                    <a:pt x="282" y="232"/>
                  </a:cubicBezTo>
                  <a:cubicBezTo>
                    <a:pt x="281" y="233"/>
                    <a:pt x="280" y="235"/>
                    <a:pt x="280" y="236"/>
                  </a:cubicBezTo>
                  <a:cubicBezTo>
                    <a:pt x="279" y="237"/>
                    <a:pt x="278" y="237"/>
                    <a:pt x="278" y="238"/>
                  </a:cubicBezTo>
                  <a:cubicBezTo>
                    <a:pt x="277" y="238"/>
                    <a:pt x="277" y="239"/>
                    <a:pt x="275" y="239"/>
                  </a:cubicBezTo>
                  <a:cubicBezTo>
                    <a:pt x="274" y="239"/>
                    <a:pt x="273" y="239"/>
                    <a:pt x="271" y="239"/>
                  </a:cubicBezTo>
                  <a:cubicBezTo>
                    <a:pt x="269" y="239"/>
                    <a:pt x="268" y="239"/>
                    <a:pt x="266" y="239"/>
                  </a:cubicBezTo>
                  <a:cubicBezTo>
                    <a:pt x="264" y="239"/>
                    <a:pt x="260" y="238"/>
                    <a:pt x="258" y="238"/>
                  </a:cubicBezTo>
                  <a:cubicBezTo>
                    <a:pt x="257" y="238"/>
                    <a:pt x="256" y="238"/>
                    <a:pt x="255" y="238"/>
                  </a:cubicBezTo>
                  <a:cubicBezTo>
                    <a:pt x="254" y="238"/>
                    <a:pt x="253" y="238"/>
                    <a:pt x="251" y="238"/>
                  </a:cubicBezTo>
                  <a:cubicBezTo>
                    <a:pt x="250" y="238"/>
                    <a:pt x="248" y="238"/>
                    <a:pt x="247" y="239"/>
                  </a:cubicBezTo>
                  <a:cubicBezTo>
                    <a:pt x="247" y="239"/>
                    <a:pt x="246" y="239"/>
                    <a:pt x="246" y="241"/>
                  </a:cubicBezTo>
                  <a:cubicBezTo>
                    <a:pt x="245" y="242"/>
                    <a:pt x="245" y="243"/>
                    <a:pt x="245" y="245"/>
                  </a:cubicBezTo>
                  <a:cubicBezTo>
                    <a:pt x="245" y="247"/>
                    <a:pt x="245" y="248"/>
                    <a:pt x="245" y="251"/>
                  </a:cubicBezTo>
                  <a:cubicBezTo>
                    <a:pt x="245" y="253"/>
                    <a:pt x="245" y="257"/>
                    <a:pt x="245" y="259"/>
                  </a:cubicBezTo>
                  <a:cubicBezTo>
                    <a:pt x="245" y="261"/>
                    <a:pt x="245" y="262"/>
                    <a:pt x="245" y="263"/>
                  </a:cubicBezTo>
                  <a:cubicBezTo>
                    <a:pt x="245" y="264"/>
                    <a:pt x="246" y="265"/>
                    <a:pt x="244" y="266"/>
                  </a:cubicBezTo>
                  <a:cubicBezTo>
                    <a:pt x="243" y="266"/>
                    <a:pt x="239" y="266"/>
                    <a:pt x="237" y="266"/>
                  </a:cubicBezTo>
                  <a:cubicBezTo>
                    <a:pt x="236" y="267"/>
                    <a:pt x="236" y="267"/>
                    <a:pt x="235" y="268"/>
                  </a:cubicBezTo>
                  <a:cubicBezTo>
                    <a:pt x="235" y="268"/>
                    <a:pt x="234" y="269"/>
                    <a:pt x="233" y="271"/>
                  </a:cubicBezTo>
                  <a:cubicBezTo>
                    <a:pt x="232" y="272"/>
                    <a:pt x="232" y="276"/>
                    <a:pt x="231" y="277"/>
                  </a:cubicBezTo>
                  <a:cubicBezTo>
                    <a:pt x="230" y="278"/>
                    <a:pt x="229" y="275"/>
                    <a:pt x="228" y="274"/>
                  </a:cubicBezTo>
                  <a:cubicBezTo>
                    <a:pt x="228" y="274"/>
                    <a:pt x="227" y="273"/>
                    <a:pt x="226" y="272"/>
                  </a:cubicBezTo>
                  <a:cubicBezTo>
                    <a:pt x="225" y="272"/>
                    <a:pt x="225" y="271"/>
                    <a:pt x="224" y="271"/>
                  </a:cubicBezTo>
                  <a:cubicBezTo>
                    <a:pt x="222" y="270"/>
                    <a:pt x="221" y="271"/>
                    <a:pt x="219" y="271"/>
                  </a:cubicBezTo>
                  <a:cubicBezTo>
                    <a:pt x="217" y="271"/>
                    <a:pt x="215" y="271"/>
                    <a:pt x="213" y="271"/>
                  </a:cubicBezTo>
                  <a:cubicBezTo>
                    <a:pt x="211" y="270"/>
                    <a:pt x="210" y="269"/>
                    <a:pt x="208" y="268"/>
                  </a:cubicBezTo>
                  <a:cubicBezTo>
                    <a:pt x="206" y="268"/>
                    <a:pt x="204" y="268"/>
                    <a:pt x="202" y="268"/>
                  </a:cubicBezTo>
                  <a:cubicBezTo>
                    <a:pt x="200" y="267"/>
                    <a:pt x="197" y="267"/>
                    <a:pt x="194" y="267"/>
                  </a:cubicBezTo>
                  <a:cubicBezTo>
                    <a:pt x="192" y="267"/>
                    <a:pt x="190" y="267"/>
                    <a:pt x="188" y="267"/>
                  </a:cubicBezTo>
                  <a:cubicBezTo>
                    <a:pt x="186" y="267"/>
                    <a:pt x="184" y="266"/>
                    <a:pt x="182" y="266"/>
                  </a:cubicBezTo>
                  <a:cubicBezTo>
                    <a:pt x="180" y="266"/>
                    <a:pt x="177" y="266"/>
                    <a:pt x="175" y="265"/>
                  </a:cubicBezTo>
                  <a:cubicBezTo>
                    <a:pt x="173" y="265"/>
                    <a:pt x="172" y="265"/>
                    <a:pt x="171" y="265"/>
                  </a:cubicBezTo>
                  <a:cubicBezTo>
                    <a:pt x="169" y="265"/>
                    <a:pt x="169" y="265"/>
                    <a:pt x="168" y="266"/>
                  </a:cubicBezTo>
                  <a:cubicBezTo>
                    <a:pt x="167" y="266"/>
                    <a:pt x="166" y="267"/>
                    <a:pt x="165" y="267"/>
                  </a:cubicBezTo>
                  <a:cubicBezTo>
                    <a:pt x="164" y="268"/>
                    <a:pt x="163" y="269"/>
                    <a:pt x="162" y="269"/>
                  </a:cubicBezTo>
                  <a:cubicBezTo>
                    <a:pt x="161" y="270"/>
                    <a:pt x="160" y="271"/>
                    <a:pt x="158" y="271"/>
                  </a:cubicBezTo>
                  <a:cubicBezTo>
                    <a:pt x="157" y="271"/>
                    <a:pt x="155" y="271"/>
                    <a:pt x="153" y="271"/>
                  </a:cubicBezTo>
                  <a:cubicBezTo>
                    <a:pt x="151" y="271"/>
                    <a:pt x="149" y="271"/>
                    <a:pt x="147" y="270"/>
                  </a:cubicBezTo>
                  <a:cubicBezTo>
                    <a:pt x="145" y="270"/>
                    <a:pt x="143" y="269"/>
                    <a:pt x="141" y="269"/>
                  </a:cubicBezTo>
                  <a:cubicBezTo>
                    <a:pt x="139" y="269"/>
                    <a:pt x="137" y="268"/>
                    <a:pt x="136" y="268"/>
                  </a:cubicBezTo>
                  <a:cubicBezTo>
                    <a:pt x="134" y="267"/>
                    <a:pt x="133" y="267"/>
                    <a:pt x="132" y="267"/>
                  </a:cubicBezTo>
                  <a:cubicBezTo>
                    <a:pt x="130" y="267"/>
                    <a:pt x="129" y="267"/>
                    <a:pt x="128" y="268"/>
                  </a:cubicBezTo>
                  <a:cubicBezTo>
                    <a:pt x="127" y="268"/>
                    <a:pt x="126" y="268"/>
                    <a:pt x="125" y="269"/>
                  </a:cubicBezTo>
                  <a:cubicBezTo>
                    <a:pt x="124" y="269"/>
                    <a:pt x="123" y="270"/>
                    <a:pt x="122" y="270"/>
                  </a:cubicBezTo>
                  <a:cubicBezTo>
                    <a:pt x="121" y="271"/>
                    <a:pt x="120" y="271"/>
                    <a:pt x="120" y="271"/>
                  </a:cubicBezTo>
                  <a:cubicBezTo>
                    <a:pt x="120" y="272"/>
                    <a:pt x="120" y="272"/>
                    <a:pt x="120" y="273"/>
                  </a:cubicBezTo>
                  <a:cubicBezTo>
                    <a:pt x="120" y="273"/>
                    <a:pt x="121" y="274"/>
                    <a:pt x="122" y="275"/>
                  </a:cubicBezTo>
                  <a:cubicBezTo>
                    <a:pt x="123" y="276"/>
                    <a:pt x="124" y="278"/>
                    <a:pt x="126" y="280"/>
                  </a:cubicBezTo>
                  <a:cubicBezTo>
                    <a:pt x="128" y="283"/>
                    <a:pt x="134" y="289"/>
                    <a:pt x="136" y="292"/>
                  </a:cubicBezTo>
                  <a:cubicBezTo>
                    <a:pt x="138" y="295"/>
                    <a:pt x="138" y="295"/>
                    <a:pt x="140" y="297"/>
                  </a:cubicBezTo>
                  <a:cubicBezTo>
                    <a:pt x="141" y="298"/>
                    <a:pt x="142" y="299"/>
                    <a:pt x="143" y="300"/>
                  </a:cubicBezTo>
                  <a:cubicBezTo>
                    <a:pt x="144" y="301"/>
                    <a:pt x="144" y="302"/>
                    <a:pt x="145" y="303"/>
                  </a:cubicBezTo>
                  <a:cubicBezTo>
                    <a:pt x="145" y="304"/>
                    <a:pt x="145" y="305"/>
                    <a:pt x="145" y="307"/>
                  </a:cubicBezTo>
                  <a:cubicBezTo>
                    <a:pt x="144" y="309"/>
                    <a:pt x="142" y="313"/>
                    <a:pt x="141" y="315"/>
                  </a:cubicBezTo>
                  <a:cubicBezTo>
                    <a:pt x="141" y="318"/>
                    <a:pt x="140" y="320"/>
                    <a:pt x="139" y="321"/>
                  </a:cubicBezTo>
                  <a:cubicBezTo>
                    <a:pt x="139" y="323"/>
                    <a:pt x="138" y="323"/>
                    <a:pt x="138" y="325"/>
                  </a:cubicBezTo>
                  <a:cubicBezTo>
                    <a:pt x="138" y="327"/>
                    <a:pt x="139" y="330"/>
                    <a:pt x="140" y="332"/>
                  </a:cubicBezTo>
                  <a:cubicBezTo>
                    <a:pt x="140" y="334"/>
                    <a:pt x="140" y="335"/>
                    <a:pt x="141" y="337"/>
                  </a:cubicBezTo>
                  <a:cubicBezTo>
                    <a:pt x="141" y="338"/>
                    <a:pt x="142" y="340"/>
                    <a:pt x="143" y="341"/>
                  </a:cubicBezTo>
                  <a:cubicBezTo>
                    <a:pt x="144" y="343"/>
                    <a:pt x="144" y="343"/>
                    <a:pt x="146" y="345"/>
                  </a:cubicBezTo>
                  <a:cubicBezTo>
                    <a:pt x="147" y="348"/>
                    <a:pt x="150" y="352"/>
                    <a:pt x="152" y="355"/>
                  </a:cubicBezTo>
                  <a:cubicBezTo>
                    <a:pt x="154" y="357"/>
                    <a:pt x="157" y="359"/>
                    <a:pt x="159" y="361"/>
                  </a:cubicBezTo>
                  <a:cubicBezTo>
                    <a:pt x="160" y="363"/>
                    <a:pt x="161" y="363"/>
                    <a:pt x="162" y="365"/>
                  </a:cubicBezTo>
                  <a:cubicBezTo>
                    <a:pt x="163" y="366"/>
                    <a:pt x="164" y="367"/>
                    <a:pt x="165" y="368"/>
                  </a:cubicBezTo>
                  <a:cubicBezTo>
                    <a:pt x="165" y="369"/>
                    <a:pt x="165" y="369"/>
                    <a:pt x="164" y="370"/>
                  </a:cubicBezTo>
                  <a:cubicBezTo>
                    <a:pt x="164" y="370"/>
                    <a:pt x="164" y="370"/>
                    <a:pt x="164" y="370"/>
                  </a:cubicBezTo>
                  <a:close/>
                  <a:moveTo>
                    <a:pt x="96" y="137"/>
                  </a:moveTo>
                  <a:cubicBezTo>
                    <a:pt x="96" y="136"/>
                    <a:pt x="96" y="136"/>
                    <a:pt x="96" y="137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4" name="Freeform 57"/>
            <p:cNvSpPr>
              <a:spLocks/>
            </p:cNvSpPr>
            <p:nvPr/>
          </p:nvSpPr>
          <p:spPr bwMode="auto">
            <a:xfrm>
              <a:off x="6844" y="10701"/>
              <a:ext cx="2776" cy="1972"/>
            </a:xfrm>
            <a:custGeom>
              <a:avLst/>
              <a:gdLst>
                <a:gd name="T0" fmla="*/ 56 w 267"/>
                <a:gd name="T1" fmla="*/ 10 h 186"/>
                <a:gd name="T2" fmla="*/ 118 w 267"/>
                <a:gd name="T3" fmla="*/ 3 h 186"/>
                <a:gd name="T4" fmla="*/ 149 w 267"/>
                <a:gd name="T5" fmla="*/ 1 h 186"/>
                <a:gd name="T6" fmla="*/ 178 w 267"/>
                <a:gd name="T7" fmla="*/ 25 h 186"/>
                <a:gd name="T8" fmla="*/ 217 w 267"/>
                <a:gd name="T9" fmla="*/ 61 h 186"/>
                <a:gd name="T10" fmla="*/ 252 w 267"/>
                <a:gd name="T11" fmla="*/ 64 h 186"/>
                <a:gd name="T12" fmla="*/ 246 w 267"/>
                <a:gd name="T13" fmla="*/ 92 h 186"/>
                <a:gd name="T14" fmla="*/ 227 w 267"/>
                <a:gd name="T15" fmla="*/ 153 h 186"/>
                <a:gd name="T16" fmla="*/ 222 w 267"/>
                <a:gd name="T17" fmla="*/ 154 h 186"/>
                <a:gd name="T18" fmla="*/ 217 w 267"/>
                <a:gd name="T19" fmla="*/ 160 h 186"/>
                <a:gd name="T20" fmla="*/ 207 w 267"/>
                <a:gd name="T21" fmla="*/ 154 h 186"/>
                <a:gd name="T22" fmla="*/ 190 w 267"/>
                <a:gd name="T23" fmla="*/ 154 h 186"/>
                <a:gd name="T24" fmla="*/ 179 w 267"/>
                <a:gd name="T25" fmla="*/ 153 h 186"/>
                <a:gd name="T26" fmla="*/ 172 w 267"/>
                <a:gd name="T27" fmla="*/ 148 h 186"/>
                <a:gd name="T28" fmla="*/ 167 w 267"/>
                <a:gd name="T29" fmla="*/ 143 h 186"/>
                <a:gd name="T30" fmla="*/ 156 w 267"/>
                <a:gd name="T31" fmla="*/ 139 h 186"/>
                <a:gd name="T32" fmla="*/ 151 w 267"/>
                <a:gd name="T33" fmla="*/ 142 h 186"/>
                <a:gd name="T34" fmla="*/ 144 w 267"/>
                <a:gd name="T35" fmla="*/ 145 h 186"/>
                <a:gd name="T36" fmla="*/ 132 w 267"/>
                <a:gd name="T37" fmla="*/ 145 h 186"/>
                <a:gd name="T38" fmla="*/ 129 w 267"/>
                <a:gd name="T39" fmla="*/ 152 h 186"/>
                <a:gd name="T40" fmla="*/ 128 w 267"/>
                <a:gd name="T41" fmla="*/ 165 h 186"/>
                <a:gd name="T42" fmla="*/ 124 w 267"/>
                <a:gd name="T43" fmla="*/ 173 h 186"/>
                <a:gd name="T44" fmla="*/ 114 w 267"/>
                <a:gd name="T45" fmla="*/ 180 h 186"/>
                <a:gd name="T46" fmla="*/ 101 w 267"/>
                <a:gd name="T47" fmla="*/ 184 h 186"/>
                <a:gd name="T48" fmla="*/ 14 w 267"/>
                <a:gd name="T49" fmla="*/ 182 h 186"/>
                <a:gd name="T50" fmla="*/ 13 w 267"/>
                <a:gd name="T51" fmla="*/ 175 h 186"/>
                <a:gd name="T52" fmla="*/ 15 w 267"/>
                <a:gd name="T53" fmla="*/ 167 h 186"/>
                <a:gd name="T54" fmla="*/ 15 w 267"/>
                <a:gd name="T55" fmla="*/ 158 h 186"/>
                <a:gd name="T56" fmla="*/ 18 w 267"/>
                <a:gd name="T57" fmla="*/ 153 h 186"/>
                <a:gd name="T58" fmla="*/ 22 w 267"/>
                <a:gd name="T59" fmla="*/ 147 h 186"/>
                <a:gd name="T60" fmla="*/ 25 w 267"/>
                <a:gd name="T61" fmla="*/ 141 h 186"/>
                <a:gd name="T62" fmla="*/ 26 w 267"/>
                <a:gd name="T63" fmla="*/ 131 h 186"/>
                <a:gd name="T64" fmla="*/ 24 w 267"/>
                <a:gd name="T65" fmla="*/ 121 h 186"/>
                <a:gd name="T66" fmla="*/ 24 w 267"/>
                <a:gd name="T67" fmla="*/ 109 h 186"/>
                <a:gd name="T68" fmla="*/ 25 w 267"/>
                <a:gd name="T69" fmla="*/ 90 h 186"/>
                <a:gd name="T70" fmla="*/ 27 w 267"/>
                <a:gd name="T71" fmla="*/ 84 h 186"/>
                <a:gd name="T72" fmla="*/ 24 w 267"/>
                <a:gd name="T73" fmla="*/ 77 h 186"/>
                <a:gd name="T74" fmla="*/ 20 w 267"/>
                <a:gd name="T75" fmla="*/ 65 h 186"/>
                <a:gd name="T76" fmla="*/ 19 w 267"/>
                <a:gd name="T77" fmla="*/ 50 h 186"/>
                <a:gd name="T78" fmla="*/ 18 w 267"/>
                <a:gd name="T79" fmla="*/ 36 h 186"/>
                <a:gd name="T80" fmla="*/ 17 w 267"/>
                <a:gd name="T81" fmla="*/ 21 h 186"/>
                <a:gd name="T82" fmla="*/ 16 w 267"/>
                <a:gd name="T83" fmla="*/ 12 h 186"/>
                <a:gd name="T84" fmla="*/ 28 w 267"/>
                <a:gd name="T85" fmla="*/ 9 h 186"/>
                <a:gd name="T86" fmla="*/ 37 w 267"/>
                <a:gd name="T87" fmla="*/ 6 h 186"/>
                <a:gd name="T88" fmla="*/ 48 w 267"/>
                <a:gd name="T89" fmla="*/ 5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267" h="186">
                  <a:moveTo>
                    <a:pt x="48" y="5"/>
                  </a:moveTo>
                  <a:cubicBezTo>
                    <a:pt x="48" y="7"/>
                    <a:pt x="49" y="9"/>
                    <a:pt x="56" y="10"/>
                  </a:cubicBezTo>
                  <a:cubicBezTo>
                    <a:pt x="64" y="11"/>
                    <a:pt x="83" y="12"/>
                    <a:pt x="93" y="10"/>
                  </a:cubicBezTo>
                  <a:cubicBezTo>
                    <a:pt x="104" y="9"/>
                    <a:pt x="110" y="4"/>
                    <a:pt x="118" y="3"/>
                  </a:cubicBezTo>
                  <a:cubicBezTo>
                    <a:pt x="126" y="1"/>
                    <a:pt x="134" y="0"/>
                    <a:pt x="140" y="0"/>
                  </a:cubicBezTo>
                  <a:cubicBezTo>
                    <a:pt x="145" y="0"/>
                    <a:pt x="144" y="0"/>
                    <a:pt x="149" y="1"/>
                  </a:cubicBezTo>
                  <a:cubicBezTo>
                    <a:pt x="154" y="2"/>
                    <a:pt x="165" y="2"/>
                    <a:pt x="171" y="7"/>
                  </a:cubicBezTo>
                  <a:cubicBezTo>
                    <a:pt x="176" y="11"/>
                    <a:pt x="173" y="21"/>
                    <a:pt x="178" y="25"/>
                  </a:cubicBezTo>
                  <a:cubicBezTo>
                    <a:pt x="183" y="28"/>
                    <a:pt x="187" y="17"/>
                    <a:pt x="195" y="24"/>
                  </a:cubicBezTo>
                  <a:cubicBezTo>
                    <a:pt x="202" y="31"/>
                    <a:pt x="205" y="55"/>
                    <a:pt x="217" y="61"/>
                  </a:cubicBezTo>
                  <a:cubicBezTo>
                    <a:pt x="229" y="67"/>
                    <a:pt x="246" y="54"/>
                    <a:pt x="253" y="54"/>
                  </a:cubicBezTo>
                  <a:cubicBezTo>
                    <a:pt x="261" y="55"/>
                    <a:pt x="249" y="59"/>
                    <a:pt x="252" y="64"/>
                  </a:cubicBezTo>
                  <a:cubicBezTo>
                    <a:pt x="254" y="68"/>
                    <a:pt x="267" y="73"/>
                    <a:pt x="265" y="80"/>
                  </a:cubicBezTo>
                  <a:cubicBezTo>
                    <a:pt x="264" y="87"/>
                    <a:pt x="253" y="83"/>
                    <a:pt x="246" y="92"/>
                  </a:cubicBezTo>
                  <a:cubicBezTo>
                    <a:pt x="239" y="101"/>
                    <a:pt x="228" y="121"/>
                    <a:pt x="225" y="133"/>
                  </a:cubicBezTo>
                  <a:cubicBezTo>
                    <a:pt x="223" y="141"/>
                    <a:pt x="225" y="147"/>
                    <a:pt x="227" y="153"/>
                  </a:cubicBezTo>
                  <a:cubicBezTo>
                    <a:pt x="227" y="153"/>
                    <a:pt x="227" y="153"/>
                    <a:pt x="227" y="153"/>
                  </a:cubicBezTo>
                  <a:cubicBezTo>
                    <a:pt x="224" y="154"/>
                    <a:pt x="224" y="153"/>
                    <a:pt x="222" y="154"/>
                  </a:cubicBezTo>
                  <a:cubicBezTo>
                    <a:pt x="221" y="155"/>
                    <a:pt x="220" y="156"/>
                    <a:pt x="219" y="157"/>
                  </a:cubicBezTo>
                  <a:cubicBezTo>
                    <a:pt x="219" y="158"/>
                    <a:pt x="219" y="161"/>
                    <a:pt x="217" y="160"/>
                  </a:cubicBezTo>
                  <a:cubicBezTo>
                    <a:pt x="216" y="159"/>
                    <a:pt x="214" y="155"/>
                    <a:pt x="212" y="154"/>
                  </a:cubicBezTo>
                  <a:cubicBezTo>
                    <a:pt x="210" y="153"/>
                    <a:pt x="209" y="154"/>
                    <a:pt x="207" y="154"/>
                  </a:cubicBezTo>
                  <a:cubicBezTo>
                    <a:pt x="205" y="154"/>
                    <a:pt x="202" y="154"/>
                    <a:pt x="199" y="154"/>
                  </a:cubicBezTo>
                  <a:cubicBezTo>
                    <a:pt x="197" y="154"/>
                    <a:pt x="193" y="154"/>
                    <a:pt x="190" y="154"/>
                  </a:cubicBezTo>
                  <a:cubicBezTo>
                    <a:pt x="188" y="154"/>
                    <a:pt x="186" y="154"/>
                    <a:pt x="184" y="154"/>
                  </a:cubicBezTo>
                  <a:cubicBezTo>
                    <a:pt x="182" y="154"/>
                    <a:pt x="180" y="154"/>
                    <a:pt x="179" y="153"/>
                  </a:cubicBezTo>
                  <a:cubicBezTo>
                    <a:pt x="177" y="153"/>
                    <a:pt x="176" y="152"/>
                    <a:pt x="175" y="151"/>
                  </a:cubicBezTo>
                  <a:cubicBezTo>
                    <a:pt x="174" y="150"/>
                    <a:pt x="173" y="149"/>
                    <a:pt x="172" y="148"/>
                  </a:cubicBezTo>
                  <a:cubicBezTo>
                    <a:pt x="171" y="148"/>
                    <a:pt x="170" y="146"/>
                    <a:pt x="169" y="145"/>
                  </a:cubicBezTo>
                  <a:cubicBezTo>
                    <a:pt x="169" y="144"/>
                    <a:pt x="168" y="144"/>
                    <a:pt x="167" y="143"/>
                  </a:cubicBezTo>
                  <a:cubicBezTo>
                    <a:pt x="166" y="142"/>
                    <a:pt x="164" y="141"/>
                    <a:pt x="162" y="141"/>
                  </a:cubicBezTo>
                  <a:cubicBezTo>
                    <a:pt x="160" y="140"/>
                    <a:pt x="158" y="139"/>
                    <a:pt x="156" y="139"/>
                  </a:cubicBezTo>
                  <a:cubicBezTo>
                    <a:pt x="155" y="139"/>
                    <a:pt x="154" y="137"/>
                    <a:pt x="153" y="138"/>
                  </a:cubicBezTo>
                  <a:cubicBezTo>
                    <a:pt x="152" y="139"/>
                    <a:pt x="152" y="141"/>
                    <a:pt x="151" y="142"/>
                  </a:cubicBezTo>
                  <a:cubicBezTo>
                    <a:pt x="151" y="143"/>
                    <a:pt x="152" y="144"/>
                    <a:pt x="150" y="145"/>
                  </a:cubicBezTo>
                  <a:cubicBezTo>
                    <a:pt x="149" y="146"/>
                    <a:pt x="146" y="145"/>
                    <a:pt x="144" y="145"/>
                  </a:cubicBezTo>
                  <a:cubicBezTo>
                    <a:pt x="142" y="145"/>
                    <a:pt x="140" y="145"/>
                    <a:pt x="138" y="145"/>
                  </a:cubicBezTo>
                  <a:cubicBezTo>
                    <a:pt x="136" y="145"/>
                    <a:pt x="134" y="145"/>
                    <a:pt x="132" y="145"/>
                  </a:cubicBezTo>
                  <a:cubicBezTo>
                    <a:pt x="131" y="145"/>
                    <a:pt x="129" y="143"/>
                    <a:pt x="128" y="145"/>
                  </a:cubicBezTo>
                  <a:cubicBezTo>
                    <a:pt x="127" y="147"/>
                    <a:pt x="129" y="150"/>
                    <a:pt x="129" y="152"/>
                  </a:cubicBezTo>
                  <a:cubicBezTo>
                    <a:pt x="129" y="155"/>
                    <a:pt x="128" y="157"/>
                    <a:pt x="127" y="159"/>
                  </a:cubicBezTo>
                  <a:cubicBezTo>
                    <a:pt x="127" y="161"/>
                    <a:pt x="128" y="163"/>
                    <a:pt x="128" y="165"/>
                  </a:cubicBezTo>
                  <a:cubicBezTo>
                    <a:pt x="128" y="167"/>
                    <a:pt x="128" y="168"/>
                    <a:pt x="128" y="170"/>
                  </a:cubicBezTo>
                  <a:cubicBezTo>
                    <a:pt x="127" y="172"/>
                    <a:pt x="126" y="172"/>
                    <a:pt x="124" y="173"/>
                  </a:cubicBezTo>
                  <a:cubicBezTo>
                    <a:pt x="123" y="175"/>
                    <a:pt x="121" y="176"/>
                    <a:pt x="119" y="178"/>
                  </a:cubicBezTo>
                  <a:cubicBezTo>
                    <a:pt x="117" y="179"/>
                    <a:pt x="116" y="179"/>
                    <a:pt x="114" y="180"/>
                  </a:cubicBezTo>
                  <a:cubicBezTo>
                    <a:pt x="112" y="181"/>
                    <a:pt x="108" y="184"/>
                    <a:pt x="106" y="185"/>
                  </a:cubicBezTo>
                  <a:cubicBezTo>
                    <a:pt x="104" y="186"/>
                    <a:pt x="103" y="184"/>
                    <a:pt x="101" y="184"/>
                  </a:cubicBezTo>
                  <a:cubicBezTo>
                    <a:pt x="99" y="184"/>
                    <a:pt x="106" y="184"/>
                    <a:pt x="92" y="184"/>
                  </a:cubicBezTo>
                  <a:cubicBezTo>
                    <a:pt x="77" y="184"/>
                    <a:pt x="27" y="183"/>
                    <a:pt x="14" y="182"/>
                  </a:cubicBezTo>
                  <a:cubicBezTo>
                    <a:pt x="0" y="182"/>
                    <a:pt x="14" y="180"/>
                    <a:pt x="14" y="179"/>
                  </a:cubicBezTo>
                  <a:cubicBezTo>
                    <a:pt x="14" y="177"/>
                    <a:pt x="13" y="176"/>
                    <a:pt x="13" y="175"/>
                  </a:cubicBezTo>
                  <a:cubicBezTo>
                    <a:pt x="13" y="174"/>
                    <a:pt x="12" y="172"/>
                    <a:pt x="13" y="171"/>
                  </a:cubicBezTo>
                  <a:cubicBezTo>
                    <a:pt x="13" y="169"/>
                    <a:pt x="14" y="168"/>
                    <a:pt x="15" y="167"/>
                  </a:cubicBezTo>
                  <a:cubicBezTo>
                    <a:pt x="15" y="165"/>
                    <a:pt x="15" y="165"/>
                    <a:pt x="15" y="164"/>
                  </a:cubicBezTo>
                  <a:cubicBezTo>
                    <a:pt x="15" y="162"/>
                    <a:pt x="15" y="160"/>
                    <a:pt x="15" y="158"/>
                  </a:cubicBezTo>
                  <a:cubicBezTo>
                    <a:pt x="15" y="157"/>
                    <a:pt x="16" y="156"/>
                    <a:pt x="17" y="155"/>
                  </a:cubicBezTo>
                  <a:cubicBezTo>
                    <a:pt x="17" y="154"/>
                    <a:pt x="18" y="154"/>
                    <a:pt x="18" y="153"/>
                  </a:cubicBezTo>
                  <a:cubicBezTo>
                    <a:pt x="19" y="152"/>
                    <a:pt x="20" y="151"/>
                    <a:pt x="21" y="150"/>
                  </a:cubicBezTo>
                  <a:cubicBezTo>
                    <a:pt x="22" y="149"/>
                    <a:pt x="22" y="148"/>
                    <a:pt x="22" y="147"/>
                  </a:cubicBezTo>
                  <a:cubicBezTo>
                    <a:pt x="22" y="146"/>
                    <a:pt x="22" y="144"/>
                    <a:pt x="22" y="143"/>
                  </a:cubicBezTo>
                  <a:cubicBezTo>
                    <a:pt x="23" y="142"/>
                    <a:pt x="25" y="142"/>
                    <a:pt x="25" y="141"/>
                  </a:cubicBezTo>
                  <a:cubicBezTo>
                    <a:pt x="26" y="140"/>
                    <a:pt x="25" y="138"/>
                    <a:pt x="26" y="136"/>
                  </a:cubicBezTo>
                  <a:cubicBezTo>
                    <a:pt x="26" y="134"/>
                    <a:pt x="26" y="132"/>
                    <a:pt x="26" y="131"/>
                  </a:cubicBezTo>
                  <a:cubicBezTo>
                    <a:pt x="26" y="129"/>
                    <a:pt x="26" y="127"/>
                    <a:pt x="26" y="125"/>
                  </a:cubicBezTo>
                  <a:cubicBezTo>
                    <a:pt x="26" y="124"/>
                    <a:pt x="25" y="123"/>
                    <a:pt x="24" y="121"/>
                  </a:cubicBezTo>
                  <a:cubicBezTo>
                    <a:pt x="24" y="120"/>
                    <a:pt x="25" y="118"/>
                    <a:pt x="25" y="116"/>
                  </a:cubicBezTo>
                  <a:cubicBezTo>
                    <a:pt x="25" y="114"/>
                    <a:pt x="25" y="112"/>
                    <a:pt x="24" y="109"/>
                  </a:cubicBezTo>
                  <a:cubicBezTo>
                    <a:pt x="24" y="107"/>
                    <a:pt x="24" y="104"/>
                    <a:pt x="24" y="100"/>
                  </a:cubicBezTo>
                  <a:cubicBezTo>
                    <a:pt x="25" y="97"/>
                    <a:pt x="25" y="92"/>
                    <a:pt x="25" y="90"/>
                  </a:cubicBezTo>
                  <a:cubicBezTo>
                    <a:pt x="25" y="88"/>
                    <a:pt x="26" y="87"/>
                    <a:pt x="26" y="86"/>
                  </a:cubicBezTo>
                  <a:cubicBezTo>
                    <a:pt x="26" y="85"/>
                    <a:pt x="27" y="85"/>
                    <a:pt x="27" y="84"/>
                  </a:cubicBezTo>
                  <a:cubicBezTo>
                    <a:pt x="27" y="82"/>
                    <a:pt x="27" y="81"/>
                    <a:pt x="27" y="79"/>
                  </a:cubicBezTo>
                  <a:cubicBezTo>
                    <a:pt x="26" y="78"/>
                    <a:pt x="25" y="78"/>
                    <a:pt x="24" y="77"/>
                  </a:cubicBezTo>
                  <a:cubicBezTo>
                    <a:pt x="23" y="76"/>
                    <a:pt x="21" y="77"/>
                    <a:pt x="20" y="74"/>
                  </a:cubicBezTo>
                  <a:cubicBezTo>
                    <a:pt x="19" y="72"/>
                    <a:pt x="20" y="68"/>
                    <a:pt x="20" y="65"/>
                  </a:cubicBezTo>
                  <a:cubicBezTo>
                    <a:pt x="20" y="62"/>
                    <a:pt x="19" y="59"/>
                    <a:pt x="19" y="56"/>
                  </a:cubicBezTo>
                  <a:cubicBezTo>
                    <a:pt x="19" y="54"/>
                    <a:pt x="19" y="52"/>
                    <a:pt x="19" y="50"/>
                  </a:cubicBezTo>
                  <a:cubicBezTo>
                    <a:pt x="19" y="47"/>
                    <a:pt x="18" y="45"/>
                    <a:pt x="18" y="43"/>
                  </a:cubicBezTo>
                  <a:cubicBezTo>
                    <a:pt x="18" y="41"/>
                    <a:pt x="18" y="38"/>
                    <a:pt x="18" y="36"/>
                  </a:cubicBezTo>
                  <a:cubicBezTo>
                    <a:pt x="18" y="33"/>
                    <a:pt x="18" y="30"/>
                    <a:pt x="18" y="28"/>
                  </a:cubicBezTo>
                  <a:cubicBezTo>
                    <a:pt x="18" y="25"/>
                    <a:pt x="17" y="23"/>
                    <a:pt x="17" y="21"/>
                  </a:cubicBezTo>
                  <a:cubicBezTo>
                    <a:pt x="17" y="19"/>
                    <a:pt x="17" y="17"/>
                    <a:pt x="17" y="16"/>
                  </a:cubicBezTo>
                  <a:cubicBezTo>
                    <a:pt x="16" y="14"/>
                    <a:pt x="15" y="13"/>
                    <a:pt x="16" y="12"/>
                  </a:cubicBezTo>
                  <a:cubicBezTo>
                    <a:pt x="17" y="11"/>
                    <a:pt x="19" y="11"/>
                    <a:pt x="21" y="10"/>
                  </a:cubicBezTo>
                  <a:cubicBezTo>
                    <a:pt x="23" y="10"/>
                    <a:pt x="26" y="9"/>
                    <a:pt x="28" y="9"/>
                  </a:cubicBezTo>
                  <a:cubicBezTo>
                    <a:pt x="30" y="8"/>
                    <a:pt x="31" y="8"/>
                    <a:pt x="33" y="8"/>
                  </a:cubicBezTo>
                  <a:cubicBezTo>
                    <a:pt x="34" y="8"/>
                    <a:pt x="35" y="7"/>
                    <a:pt x="37" y="6"/>
                  </a:cubicBezTo>
                  <a:cubicBezTo>
                    <a:pt x="38" y="6"/>
                    <a:pt x="40" y="6"/>
                    <a:pt x="42" y="6"/>
                  </a:cubicBezTo>
                  <a:cubicBezTo>
                    <a:pt x="44" y="5"/>
                    <a:pt x="46" y="5"/>
                    <a:pt x="48" y="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25" name="Freeform 56"/>
            <p:cNvSpPr>
              <a:spLocks/>
            </p:cNvSpPr>
            <p:nvPr/>
          </p:nvSpPr>
          <p:spPr bwMode="auto">
            <a:xfrm>
              <a:off x="3258" y="9771"/>
              <a:ext cx="2568" cy="1740"/>
            </a:xfrm>
            <a:custGeom>
              <a:avLst/>
              <a:gdLst>
                <a:gd name="T0" fmla="*/ 2 w 247"/>
                <a:gd name="T1" fmla="*/ 124 h 164"/>
                <a:gd name="T2" fmla="*/ 7 w 247"/>
                <a:gd name="T3" fmla="*/ 110 h 164"/>
                <a:gd name="T4" fmla="*/ 5 w 247"/>
                <a:gd name="T5" fmla="*/ 71 h 164"/>
                <a:gd name="T6" fmla="*/ 17 w 247"/>
                <a:gd name="T7" fmla="*/ 57 h 164"/>
                <a:gd name="T8" fmla="*/ 17 w 247"/>
                <a:gd name="T9" fmla="*/ 41 h 164"/>
                <a:gd name="T10" fmla="*/ 30 w 247"/>
                <a:gd name="T11" fmla="*/ 33 h 164"/>
                <a:gd name="T12" fmla="*/ 26 w 247"/>
                <a:gd name="T13" fmla="*/ 22 h 164"/>
                <a:gd name="T14" fmla="*/ 31 w 247"/>
                <a:gd name="T15" fmla="*/ 9 h 164"/>
                <a:gd name="T16" fmla="*/ 44 w 247"/>
                <a:gd name="T17" fmla="*/ 5 h 164"/>
                <a:gd name="T18" fmla="*/ 58 w 247"/>
                <a:gd name="T19" fmla="*/ 8 h 164"/>
                <a:gd name="T20" fmla="*/ 72 w 247"/>
                <a:gd name="T21" fmla="*/ 18 h 164"/>
                <a:gd name="T22" fmla="*/ 81 w 247"/>
                <a:gd name="T23" fmla="*/ 10 h 164"/>
                <a:gd name="T24" fmla="*/ 98 w 247"/>
                <a:gd name="T25" fmla="*/ 14 h 164"/>
                <a:gd name="T26" fmla="*/ 113 w 247"/>
                <a:gd name="T27" fmla="*/ 12 h 164"/>
                <a:gd name="T28" fmla="*/ 121 w 247"/>
                <a:gd name="T29" fmla="*/ 14 h 164"/>
                <a:gd name="T30" fmla="*/ 133 w 247"/>
                <a:gd name="T31" fmla="*/ 8 h 164"/>
                <a:gd name="T32" fmla="*/ 137 w 247"/>
                <a:gd name="T33" fmla="*/ 20 h 164"/>
                <a:gd name="T34" fmla="*/ 147 w 247"/>
                <a:gd name="T35" fmla="*/ 30 h 164"/>
                <a:gd name="T36" fmla="*/ 161 w 247"/>
                <a:gd name="T37" fmla="*/ 27 h 164"/>
                <a:gd name="T38" fmla="*/ 187 w 247"/>
                <a:gd name="T39" fmla="*/ 25 h 164"/>
                <a:gd name="T40" fmla="*/ 202 w 247"/>
                <a:gd name="T41" fmla="*/ 20 h 164"/>
                <a:gd name="T42" fmla="*/ 213 w 247"/>
                <a:gd name="T43" fmla="*/ 18 h 164"/>
                <a:gd name="T44" fmla="*/ 224 w 247"/>
                <a:gd name="T45" fmla="*/ 23 h 164"/>
                <a:gd name="T46" fmla="*/ 228 w 247"/>
                <a:gd name="T47" fmla="*/ 35 h 164"/>
                <a:gd name="T48" fmla="*/ 240 w 247"/>
                <a:gd name="T49" fmla="*/ 33 h 164"/>
                <a:gd name="T50" fmla="*/ 247 w 247"/>
                <a:gd name="T51" fmla="*/ 31 h 164"/>
                <a:gd name="T52" fmla="*/ 243 w 247"/>
                <a:gd name="T53" fmla="*/ 37 h 164"/>
                <a:gd name="T54" fmla="*/ 233 w 247"/>
                <a:gd name="T55" fmla="*/ 44 h 164"/>
                <a:gd name="T56" fmla="*/ 226 w 247"/>
                <a:gd name="T57" fmla="*/ 50 h 164"/>
                <a:gd name="T58" fmla="*/ 218 w 247"/>
                <a:gd name="T59" fmla="*/ 56 h 164"/>
                <a:gd name="T60" fmla="*/ 216 w 247"/>
                <a:gd name="T61" fmla="*/ 67 h 164"/>
                <a:gd name="T62" fmla="*/ 213 w 247"/>
                <a:gd name="T63" fmla="*/ 78 h 164"/>
                <a:gd name="T64" fmla="*/ 203 w 247"/>
                <a:gd name="T65" fmla="*/ 85 h 164"/>
                <a:gd name="T66" fmla="*/ 193 w 247"/>
                <a:gd name="T67" fmla="*/ 91 h 164"/>
                <a:gd name="T68" fmla="*/ 188 w 247"/>
                <a:gd name="T69" fmla="*/ 97 h 164"/>
                <a:gd name="T70" fmla="*/ 184 w 247"/>
                <a:gd name="T71" fmla="*/ 104 h 164"/>
                <a:gd name="T72" fmla="*/ 177 w 247"/>
                <a:gd name="T73" fmla="*/ 110 h 164"/>
                <a:gd name="T74" fmla="*/ 169 w 247"/>
                <a:gd name="T75" fmla="*/ 112 h 164"/>
                <a:gd name="T76" fmla="*/ 159 w 247"/>
                <a:gd name="T77" fmla="*/ 119 h 164"/>
                <a:gd name="T78" fmla="*/ 155 w 247"/>
                <a:gd name="T79" fmla="*/ 127 h 164"/>
                <a:gd name="T80" fmla="*/ 149 w 247"/>
                <a:gd name="T81" fmla="*/ 132 h 164"/>
                <a:gd name="T82" fmla="*/ 144 w 247"/>
                <a:gd name="T83" fmla="*/ 140 h 164"/>
                <a:gd name="T84" fmla="*/ 139 w 247"/>
                <a:gd name="T85" fmla="*/ 156 h 164"/>
                <a:gd name="T86" fmla="*/ 124 w 247"/>
                <a:gd name="T87" fmla="*/ 156 h 164"/>
                <a:gd name="T88" fmla="*/ 117 w 247"/>
                <a:gd name="T89" fmla="*/ 164 h 164"/>
                <a:gd name="T90" fmla="*/ 109 w 247"/>
                <a:gd name="T91" fmla="*/ 161 h 164"/>
                <a:gd name="T92" fmla="*/ 109 w 247"/>
                <a:gd name="T93" fmla="*/ 152 h 164"/>
                <a:gd name="T94" fmla="*/ 107 w 247"/>
                <a:gd name="T95" fmla="*/ 146 h 164"/>
                <a:gd name="T96" fmla="*/ 93 w 247"/>
                <a:gd name="T97" fmla="*/ 146 h 164"/>
                <a:gd name="T98" fmla="*/ 82 w 247"/>
                <a:gd name="T99" fmla="*/ 152 h 164"/>
                <a:gd name="T100" fmla="*/ 75 w 247"/>
                <a:gd name="T101" fmla="*/ 141 h 164"/>
                <a:gd name="T102" fmla="*/ 63 w 247"/>
                <a:gd name="T103" fmla="*/ 138 h 164"/>
                <a:gd name="T104" fmla="*/ 54 w 247"/>
                <a:gd name="T105" fmla="*/ 134 h 164"/>
                <a:gd name="T106" fmla="*/ 44 w 247"/>
                <a:gd name="T107" fmla="*/ 131 h 164"/>
                <a:gd name="T108" fmla="*/ 32 w 247"/>
                <a:gd name="T109" fmla="*/ 132 h 164"/>
                <a:gd name="T110" fmla="*/ 17 w 247"/>
                <a:gd name="T111" fmla="*/ 133 h 164"/>
                <a:gd name="T112" fmla="*/ 8 w 247"/>
                <a:gd name="T113" fmla="*/ 128 h 164"/>
                <a:gd name="T114" fmla="*/ 1 w 247"/>
                <a:gd name="T115" fmla="*/ 125 h 1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47" h="164">
                  <a:moveTo>
                    <a:pt x="1" y="125"/>
                  </a:moveTo>
                  <a:cubicBezTo>
                    <a:pt x="2" y="125"/>
                    <a:pt x="2" y="124"/>
                    <a:pt x="2" y="124"/>
                  </a:cubicBezTo>
                  <a:cubicBezTo>
                    <a:pt x="4" y="121"/>
                    <a:pt x="0" y="116"/>
                    <a:pt x="1" y="113"/>
                  </a:cubicBezTo>
                  <a:cubicBezTo>
                    <a:pt x="2" y="111"/>
                    <a:pt x="6" y="116"/>
                    <a:pt x="7" y="110"/>
                  </a:cubicBezTo>
                  <a:cubicBezTo>
                    <a:pt x="9" y="103"/>
                    <a:pt x="12" y="84"/>
                    <a:pt x="12" y="77"/>
                  </a:cubicBezTo>
                  <a:cubicBezTo>
                    <a:pt x="11" y="70"/>
                    <a:pt x="4" y="74"/>
                    <a:pt x="5" y="71"/>
                  </a:cubicBezTo>
                  <a:cubicBezTo>
                    <a:pt x="6" y="68"/>
                    <a:pt x="12" y="71"/>
                    <a:pt x="14" y="69"/>
                  </a:cubicBezTo>
                  <a:cubicBezTo>
                    <a:pt x="17" y="66"/>
                    <a:pt x="17" y="60"/>
                    <a:pt x="17" y="57"/>
                  </a:cubicBezTo>
                  <a:cubicBezTo>
                    <a:pt x="16" y="53"/>
                    <a:pt x="12" y="53"/>
                    <a:pt x="12" y="50"/>
                  </a:cubicBezTo>
                  <a:cubicBezTo>
                    <a:pt x="12" y="47"/>
                    <a:pt x="15" y="43"/>
                    <a:pt x="17" y="41"/>
                  </a:cubicBezTo>
                  <a:cubicBezTo>
                    <a:pt x="19" y="39"/>
                    <a:pt x="21" y="38"/>
                    <a:pt x="23" y="37"/>
                  </a:cubicBezTo>
                  <a:cubicBezTo>
                    <a:pt x="25" y="35"/>
                    <a:pt x="28" y="36"/>
                    <a:pt x="30" y="33"/>
                  </a:cubicBezTo>
                  <a:cubicBezTo>
                    <a:pt x="31" y="31"/>
                    <a:pt x="31" y="28"/>
                    <a:pt x="30" y="26"/>
                  </a:cubicBezTo>
                  <a:cubicBezTo>
                    <a:pt x="29" y="24"/>
                    <a:pt x="25" y="24"/>
                    <a:pt x="26" y="22"/>
                  </a:cubicBezTo>
                  <a:cubicBezTo>
                    <a:pt x="26" y="20"/>
                    <a:pt x="30" y="20"/>
                    <a:pt x="31" y="18"/>
                  </a:cubicBezTo>
                  <a:cubicBezTo>
                    <a:pt x="32" y="15"/>
                    <a:pt x="31" y="12"/>
                    <a:pt x="31" y="9"/>
                  </a:cubicBezTo>
                  <a:cubicBezTo>
                    <a:pt x="31" y="7"/>
                    <a:pt x="28" y="3"/>
                    <a:pt x="32" y="2"/>
                  </a:cubicBezTo>
                  <a:cubicBezTo>
                    <a:pt x="35" y="0"/>
                    <a:pt x="41" y="3"/>
                    <a:pt x="44" y="5"/>
                  </a:cubicBezTo>
                  <a:cubicBezTo>
                    <a:pt x="47" y="6"/>
                    <a:pt x="46" y="10"/>
                    <a:pt x="49" y="10"/>
                  </a:cubicBezTo>
                  <a:cubicBezTo>
                    <a:pt x="52" y="11"/>
                    <a:pt x="55" y="8"/>
                    <a:pt x="58" y="8"/>
                  </a:cubicBezTo>
                  <a:cubicBezTo>
                    <a:pt x="61" y="7"/>
                    <a:pt x="64" y="7"/>
                    <a:pt x="66" y="9"/>
                  </a:cubicBezTo>
                  <a:cubicBezTo>
                    <a:pt x="68" y="11"/>
                    <a:pt x="69" y="17"/>
                    <a:pt x="72" y="18"/>
                  </a:cubicBezTo>
                  <a:cubicBezTo>
                    <a:pt x="75" y="19"/>
                    <a:pt x="76" y="16"/>
                    <a:pt x="78" y="14"/>
                  </a:cubicBezTo>
                  <a:cubicBezTo>
                    <a:pt x="80" y="13"/>
                    <a:pt x="79" y="11"/>
                    <a:pt x="81" y="10"/>
                  </a:cubicBezTo>
                  <a:cubicBezTo>
                    <a:pt x="84" y="9"/>
                    <a:pt x="86" y="10"/>
                    <a:pt x="89" y="11"/>
                  </a:cubicBezTo>
                  <a:cubicBezTo>
                    <a:pt x="92" y="12"/>
                    <a:pt x="95" y="14"/>
                    <a:pt x="98" y="14"/>
                  </a:cubicBezTo>
                  <a:cubicBezTo>
                    <a:pt x="101" y="14"/>
                    <a:pt x="105" y="11"/>
                    <a:pt x="107" y="11"/>
                  </a:cubicBezTo>
                  <a:cubicBezTo>
                    <a:pt x="110" y="11"/>
                    <a:pt x="112" y="10"/>
                    <a:pt x="113" y="12"/>
                  </a:cubicBezTo>
                  <a:cubicBezTo>
                    <a:pt x="115" y="13"/>
                    <a:pt x="112" y="17"/>
                    <a:pt x="114" y="18"/>
                  </a:cubicBezTo>
                  <a:cubicBezTo>
                    <a:pt x="117" y="18"/>
                    <a:pt x="119" y="15"/>
                    <a:pt x="121" y="14"/>
                  </a:cubicBezTo>
                  <a:cubicBezTo>
                    <a:pt x="123" y="12"/>
                    <a:pt x="126" y="12"/>
                    <a:pt x="128" y="11"/>
                  </a:cubicBezTo>
                  <a:cubicBezTo>
                    <a:pt x="130" y="10"/>
                    <a:pt x="131" y="7"/>
                    <a:pt x="133" y="8"/>
                  </a:cubicBezTo>
                  <a:cubicBezTo>
                    <a:pt x="136" y="8"/>
                    <a:pt x="140" y="11"/>
                    <a:pt x="141" y="14"/>
                  </a:cubicBezTo>
                  <a:cubicBezTo>
                    <a:pt x="142" y="16"/>
                    <a:pt x="137" y="17"/>
                    <a:pt x="137" y="20"/>
                  </a:cubicBezTo>
                  <a:cubicBezTo>
                    <a:pt x="137" y="22"/>
                    <a:pt x="139" y="25"/>
                    <a:pt x="141" y="26"/>
                  </a:cubicBezTo>
                  <a:cubicBezTo>
                    <a:pt x="143" y="28"/>
                    <a:pt x="144" y="30"/>
                    <a:pt x="147" y="30"/>
                  </a:cubicBezTo>
                  <a:cubicBezTo>
                    <a:pt x="150" y="29"/>
                    <a:pt x="153" y="24"/>
                    <a:pt x="156" y="24"/>
                  </a:cubicBezTo>
                  <a:cubicBezTo>
                    <a:pt x="158" y="23"/>
                    <a:pt x="157" y="26"/>
                    <a:pt x="161" y="27"/>
                  </a:cubicBezTo>
                  <a:cubicBezTo>
                    <a:pt x="165" y="28"/>
                    <a:pt x="173" y="29"/>
                    <a:pt x="178" y="29"/>
                  </a:cubicBezTo>
                  <a:cubicBezTo>
                    <a:pt x="183" y="29"/>
                    <a:pt x="185" y="26"/>
                    <a:pt x="187" y="25"/>
                  </a:cubicBezTo>
                  <a:cubicBezTo>
                    <a:pt x="190" y="23"/>
                    <a:pt x="191" y="20"/>
                    <a:pt x="193" y="20"/>
                  </a:cubicBezTo>
                  <a:cubicBezTo>
                    <a:pt x="196" y="19"/>
                    <a:pt x="200" y="21"/>
                    <a:pt x="202" y="20"/>
                  </a:cubicBezTo>
                  <a:cubicBezTo>
                    <a:pt x="205" y="20"/>
                    <a:pt x="205" y="16"/>
                    <a:pt x="207" y="15"/>
                  </a:cubicBezTo>
                  <a:cubicBezTo>
                    <a:pt x="209" y="15"/>
                    <a:pt x="211" y="17"/>
                    <a:pt x="213" y="18"/>
                  </a:cubicBezTo>
                  <a:cubicBezTo>
                    <a:pt x="216" y="18"/>
                    <a:pt x="219" y="18"/>
                    <a:pt x="221" y="19"/>
                  </a:cubicBezTo>
                  <a:cubicBezTo>
                    <a:pt x="223" y="20"/>
                    <a:pt x="223" y="21"/>
                    <a:pt x="224" y="23"/>
                  </a:cubicBezTo>
                  <a:cubicBezTo>
                    <a:pt x="224" y="25"/>
                    <a:pt x="222" y="27"/>
                    <a:pt x="223" y="29"/>
                  </a:cubicBezTo>
                  <a:cubicBezTo>
                    <a:pt x="224" y="31"/>
                    <a:pt x="226" y="34"/>
                    <a:pt x="228" y="35"/>
                  </a:cubicBezTo>
                  <a:cubicBezTo>
                    <a:pt x="230" y="36"/>
                    <a:pt x="232" y="34"/>
                    <a:pt x="234" y="33"/>
                  </a:cubicBezTo>
                  <a:cubicBezTo>
                    <a:pt x="236" y="33"/>
                    <a:pt x="238" y="34"/>
                    <a:pt x="240" y="33"/>
                  </a:cubicBezTo>
                  <a:cubicBezTo>
                    <a:pt x="242" y="33"/>
                    <a:pt x="243" y="31"/>
                    <a:pt x="246" y="31"/>
                  </a:cubicBezTo>
                  <a:cubicBezTo>
                    <a:pt x="246" y="31"/>
                    <a:pt x="247" y="31"/>
                    <a:pt x="247" y="31"/>
                  </a:cubicBezTo>
                  <a:cubicBezTo>
                    <a:pt x="247" y="31"/>
                    <a:pt x="247" y="32"/>
                    <a:pt x="247" y="32"/>
                  </a:cubicBezTo>
                  <a:cubicBezTo>
                    <a:pt x="246" y="35"/>
                    <a:pt x="244" y="36"/>
                    <a:pt x="243" y="37"/>
                  </a:cubicBezTo>
                  <a:cubicBezTo>
                    <a:pt x="241" y="39"/>
                    <a:pt x="239" y="40"/>
                    <a:pt x="237" y="41"/>
                  </a:cubicBezTo>
                  <a:cubicBezTo>
                    <a:pt x="236" y="42"/>
                    <a:pt x="234" y="43"/>
                    <a:pt x="233" y="44"/>
                  </a:cubicBezTo>
                  <a:cubicBezTo>
                    <a:pt x="232" y="45"/>
                    <a:pt x="230" y="45"/>
                    <a:pt x="229" y="46"/>
                  </a:cubicBezTo>
                  <a:cubicBezTo>
                    <a:pt x="228" y="47"/>
                    <a:pt x="227" y="49"/>
                    <a:pt x="226" y="50"/>
                  </a:cubicBezTo>
                  <a:cubicBezTo>
                    <a:pt x="225" y="51"/>
                    <a:pt x="224" y="51"/>
                    <a:pt x="222" y="52"/>
                  </a:cubicBezTo>
                  <a:cubicBezTo>
                    <a:pt x="221" y="53"/>
                    <a:pt x="219" y="55"/>
                    <a:pt x="218" y="56"/>
                  </a:cubicBezTo>
                  <a:cubicBezTo>
                    <a:pt x="217" y="58"/>
                    <a:pt x="217" y="60"/>
                    <a:pt x="216" y="62"/>
                  </a:cubicBezTo>
                  <a:cubicBezTo>
                    <a:pt x="216" y="64"/>
                    <a:pt x="216" y="65"/>
                    <a:pt x="216" y="67"/>
                  </a:cubicBezTo>
                  <a:cubicBezTo>
                    <a:pt x="216" y="69"/>
                    <a:pt x="215" y="70"/>
                    <a:pt x="214" y="72"/>
                  </a:cubicBezTo>
                  <a:cubicBezTo>
                    <a:pt x="214" y="73"/>
                    <a:pt x="214" y="76"/>
                    <a:pt x="213" y="78"/>
                  </a:cubicBezTo>
                  <a:cubicBezTo>
                    <a:pt x="212" y="79"/>
                    <a:pt x="209" y="79"/>
                    <a:pt x="207" y="80"/>
                  </a:cubicBezTo>
                  <a:cubicBezTo>
                    <a:pt x="206" y="81"/>
                    <a:pt x="204" y="83"/>
                    <a:pt x="203" y="85"/>
                  </a:cubicBezTo>
                  <a:cubicBezTo>
                    <a:pt x="201" y="86"/>
                    <a:pt x="199" y="88"/>
                    <a:pt x="198" y="89"/>
                  </a:cubicBezTo>
                  <a:cubicBezTo>
                    <a:pt x="196" y="90"/>
                    <a:pt x="195" y="90"/>
                    <a:pt x="193" y="91"/>
                  </a:cubicBezTo>
                  <a:cubicBezTo>
                    <a:pt x="192" y="92"/>
                    <a:pt x="191" y="93"/>
                    <a:pt x="190" y="94"/>
                  </a:cubicBezTo>
                  <a:cubicBezTo>
                    <a:pt x="190" y="95"/>
                    <a:pt x="189" y="95"/>
                    <a:pt x="188" y="97"/>
                  </a:cubicBezTo>
                  <a:cubicBezTo>
                    <a:pt x="188" y="98"/>
                    <a:pt x="189" y="100"/>
                    <a:pt x="188" y="101"/>
                  </a:cubicBezTo>
                  <a:cubicBezTo>
                    <a:pt x="187" y="103"/>
                    <a:pt x="185" y="103"/>
                    <a:pt x="184" y="104"/>
                  </a:cubicBezTo>
                  <a:cubicBezTo>
                    <a:pt x="183" y="105"/>
                    <a:pt x="183" y="108"/>
                    <a:pt x="181" y="109"/>
                  </a:cubicBezTo>
                  <a:cubicBezTo>
                    <a:pt x="180" y="110"/>
                    <a:pt x="179" y="110"/>
                    <a:pt x="177" y="110"/>
                  </a:cubicBezTo>
                  <a:cubicBezTo>
                    <a:pt x="176" y="110"/>
                    <a:pt x="174" y="110"/>
                    <a:pt x="172" y="110"/>
                  </a:cubicBezTo>
                  <a:cubicBezTo>
                    <a:pt x="171" y="110"/>
                    <a:pt x="170" y="111"/>
                    <a:pt x="169" y="112"/>
                  </a:cubicBezTo>
                  <a:cubicBezTo>
                    <a:pt x="167" y="112"/>
                    <a:pt x="165" y="114"/>
                    <a:pt x="164" y="115"/>
                  </a:cubicBezTo>
                  <a:cubicBezTo>
                    <a:pt x="162" y="116"/>
                    <a:pt x="160" y="117"/>
                    <a:pt x="159" y="119"/>
                  </a:cubicBezTo>
                  <a:cubicBezTo>
                    <a:pt x="159" y="121"/>
                    <a:pt x="160" y="123"/>
                    <a:pt x="159" y="125"/>
                  </a:cubicBezTo>
                  <a:cubicBezTo>
                    <a:pt x="158" y="126"/>
                    <a:pt x="156" y="126"/>
                    <a:pt x="155" y="127"/>
                  </a:cubicBezTo>
                  <a:cubicBezTo>
                    <a:pt x="153" y="127"/>
                    <a:pt x="152" y="126"/>
                    <a:pt x="151" y="127"/>
                  </a:cubicBezTo>
                  <a:cubicBezTo>
                    <a:pt x="150" y="128"/>
                    <a:pt x="149" y="130"/>
                    <a:pt x="149" y="132"/>
                  </a:cubicBezTo>
                  <a:cubicBezTo>
                    <a:pt x="148" y="134"/>
                    <a:pt x="148" y="136"/>
                    <a:pt x="147" y="137"/>
                  </a:cubicBezTo>
                  <a:cubicBezTo>
                    <a:pt x="146" y="139"/>
                    <a:pt x="146" y="139"/>
                    <a:pt x="144" y="140"/>
                  </a:cubicBezTo>
                  <a:cubicBezTo>
                    <a:pt x="143" y="141"/>
                    <a:pt x="140" y="140"/>
                    <a:pt x="139" y="143"/>
                  </a:cubicBezTo>
                  <a:cubicBezTo>
                    <a:pt x="138" y="146"/>
                    <a:pt x="139" y="153"/>
                    <a:pt x="139" y="156"/>
                  </a:cubicBezTo>
                  <a:cubicBezTo>
                    <a:pt x="139" y="159"/>
                    <a:pt x="143" y="162"/>
                    <a:pt x="139" y="161"/>
                  </a:cubicBezTo>
                  <a:cubicBezTo>
                    <a:pt x="136" y="161"/>
                    <a:pt x="127" y="156"/>
                    <a:pt x="124" y="156"/>
                  </a:cubicBezTo>
                  <a:cubicBezTo>
                    <a:pt x="120" y="156"/>
                    <a:pt x="122" y="158"/>
                    <a:pt x="121" y="160"/>
                  </a:cubicBezTo>
                  <a:cubicBezTo>
                    <a:pt x="120" y="161"/>
                    <a:pt x="119" y="163"/>
                    <a:pt x="117" y="164"/>
                  </a:cubicBezTo>
                  <a:cubicBezTo>
                    <a:pt x="116" y="164"/>
                    <a:pt x="114" y="163"/>
                    <a:pt x="113" y="163"/>
                  </a:cubicBezTo>
                  <a:cubicBezTo>
                    <a:pt x="111" y="162"/>
                    <a:pt x="110" y="162"/>
                    <a:pt x="109" y="161"/>
                  </a:cubicBezTo>
                  <a:cubicBezTo>
                    <a:pt x="108" y="159"/>
                    <a:pt x="108" y="157"/>
                    <a:pt x="108" y="156"/>
                  </a:cubicBezTo>
                  <a:cubicBezTo>
                    <a:pt x="108" y="154"/>
                    <a:pt x="108" y="153"/>
                    <a:pt x="109" y="152"/>
                  </a:cubicBezTo>
                  <a:cubicBezTo>
                    <a:pt x="110" y="151"/>
                    <a:pt x="113" y="151"/>
                    <a:pt x="112" y="150"/>
                  </a:cubicBezTo>
                  <a:cubicBezTo>
                    <a:pt x="112" y="148"/>
                    <a:pt x="109" y="146"/>
                    <a:pt x="107" y="146"/>
                  </a:cubicBezTo>
                  <a:cubicBezTo>
                    <a:pt x="105" y="145"/>
                    <a:pt x="103" y="145"/>
                    <a:pt x="101" y="146"/>
                  </a:cubicBezTo>
                  <a:cubicBezTo>
                    <a:pt x="99" y="146"/>
                    <a:pt x="95" y="145"/>
                    <a:pt x="93" y="146"/>
                  </a:cubicBezTo>
                  <a:cubicBezTo>
                    <a:pt x="91" y="147"/>
                    <a:pt x="90" y="148"/>
                    <a:pt x="88" y="149"/>
                  </a:cubicBezTo>
                  <a:cubicBezTo>
                    <a:pt x="86" y="150"/>
                    <a:pt x="84" y="154"/>
                    <a:pt x="82" y="152"/>
                  </a:cubicBezTo>
                  <a:cubicBezTo>
                    <a:pt x="79" y="151"/>
                    <a:pt x="82" y="145"/>
                    <a:pt x="80" y="143"/>
                  </a:cubicBezTo>
                  <a:cubicBezTo>
                    <a:pt x="79" y="140"/>
                    <a:pt x="77" y="142"/>
                    <a:pt x="75" y="141"/>
                  </a:cubicBezTo>
                  <a:cubicBezTo>
                    <a:pt x="73" y="141"/>
                    <a:pt x="72" y="141"/>
                    <a:pt x="70" y="140"/>
                  </a:cubicBezTo>
                  <a:cubicBezTo>
                    <a:pt x="68" y="140"/>
                    <a:pt x="65" y="139"/>
                    <a:pt x="63" y="138"/>
                  </a:cubicBezTo>
                  <a:cubicBezTo>
                    <a:pt x="61" y="138"/>
                    <a:pt x="59" y="137"/>
                    <a:pt x="57" y="137"/>
                  </a:cubicBezTo>
                  <a:cubicBezTo>
                    <a:pt x="56" y="136"/>
                    <a:pt x="56" y="135"/>
                    <a:pt x="54" y="134"/>
                  </a:cubicBezTo>
                  <a:cubicBezTo>
                    <a:pt x="53" y="134"/>
                    <a:pt x="50" y="132"/>
                    <a:pt x="48" y="131"/>
                  </a:cubicBezTo>
                  <a:cubicBezTo>
                    <a:pt x="47" y="131"/>
                    <a:pt x="45" y="131"/>
                    <a:pt x="44" y="131"/>
                  </a:cubicBezTo>
                  <a:cubicBezTo>
                    <a:pt x="42" y="130"/>
                    <a:pt x="40" y="130"/>
                    <a:pt x="38" y="131"/>
                  </a:cubicBezTo>
                  <a:cubicBezTo>
                    <a:pt x="36" y="131"/>
                    <a:pt x="34" y="131"/>
                    <a:pt x="32" y="132"/>
                  </a:cubicBezTo>
                  <a:cubicBezTo>
                    <a:pt x="30" y="132"/>
                    <a:pt x="28" y="133"/>
                    <a:pt x="25" y="133"/>
                  </a:cubicBezTo>
                  <a:cubicBezTo>
                    <a:pt x="23" y="133"/>
                    <a:pt x="20" y="133"/>
                    <a:pt x="17" y="133"/>
                  </a:cubicBezTo>
                  <a:cubicBezTo>
                    <a:pt x="14" y="133"/>
                    <a:pt x="12" y="133"/>
                    <a:pt x="10" y="132"/>
                  </a:cubicBezTo>
                  <a:cubicBezTo>
                    <a:pt x="8" y="131"/>
                    <a:pt x="9" y="129"/>
                    <a:pt x="8" y="128"/>
                  </a:cubicBezTo>
                  <a:cubicBezTo>
                    <a:pt x="7" y="127"/>
                    <a:pt x="6" y="128"/>
                    <a:pt x="4" y="126"/>
                  </a:cubicBezTo>
                  <a:cubicBezTo>
                    <a:pt x="3" y="125"/>
                    <a:pt x="2" y="125"/>
                    <a:pt x="1" y="12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38" name="Oval 43"/>
            <p:cNvSpPr>
              <a:spLocks noChangeArrowheads="1"/>
            </p:cNvSpPr>
            <p:nvPr/>
          </p:nvSpPr>
          <p:spPr bwMode="auto">
            <a:xfrm>
              <a:off x="8247" y="13609"/>
              <a:ext cx="89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3" name="Oval 38"/>
            <p:cNvSpPr>
              <a:spLocks noChangeArrowheads="1"/>
            </p:cNvSpPr>
            <p:nvPr/>
          </p:nvSpPr>
          <p:spPr bwMode="auto">
            <a:xfrm>
              <a:off x="3807" y="9863"/>
              <a:ext cx="88" cy="90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5" name="Freeform 36"/>
            <p:cNvSpPr>
              <a:spLocks/>
            </p:cNvSpPr>
            <p:nvPr/>
          </p:nvSpPr>
          <p:spPr bwMode="auto">
            <a:xfrm>
              <a:off x="6638" y="14215"/>
              <a:ext cx="686" cy="848"/>
            </a:xfrm>
            <a:custGeom>
              <a:avLst/>
              <a:gdLst>
                <a:gd name="T0" fmla="*/ 27 w 66"/>
                <a:gd name="T1" fmla="*/ 78 h 80"/>
                <a:gd name="T2" fmla="*/ 19 w 66"/>
                <a:gd name="T3" fmla="*/ 74 h 80"/>
                <a:gd name="T4" fmla="*/ 13 w 66"/>
                <a:gd name="T5" fmla="*/ 77 h 80"/>
                <a:gd name="T6" fmla="*/ 6 w 66"/>
                <a:gd name="T7" fmla="*/ 73 h 80"/>
                <a:gd name="T8" fmla="*/ 10 w 66"/>
                <a:gd name="T9" fmla="*/ 69 h 80"/>
                <a:gd name="T10" fmla="*/ 10 w 66"/>
                <a:gd name="T11" fmla="*/ 63 h 80"/>
                <a:gd name="T12" fmla="*/ 16 w 66"/>
                <a:gd name="T13" fmla="*/ 63 h 80"/>
                <a:gd name="T14" fmla="*/ 17 w 66"/>
                <a:gd name="T15" fmla="*/ 57 h 80"/>
                <a:gd name="T16" fmla="*/ 12 w 66"/>
                <a:gd name="T17" fmla="*/ 54 h 80"/>
                <a:gd name="T18" fmla="*/ 14 w 66"/>
                <a:gd name="T19" fmla="*/ 50 h 80"/>
                <a:gd name="T20" fmla="*/ 7 w 66"/>
                <a:gd name="T21" fmla="*/ 47 h 80"/>
                <a:gd name="T22" fmla="*/ 7 w 66"/>
                <a:gd name="T23" fmla="*/ 41 h 80"/>
                <a:gd name="T24" fmla="*/ 12 w 66"/>
                <a:gd name="T25" fmla="*/ 38 h 80"/>
                <a:gd name="T26" fmla="*/ 4 w 66"/>
                <a:gd name="T27" fmla="*/ 38 h 80"/>
                <a:gd name="T28" fmla="*/ 6 w 66"/>
                <a:gd name="T29" fmla="*/ 28 h 80"/>
                <a:gd name="T30" fmla="*/ 0 w 66"/>
                <a:gd name="T31" fmla="*/ 26 h 80"/>
                <a:gd name="T32" fmla="*/ 5 w 66"/>
                <a:gd name="T33" fmla="*/ 19 h 80"/>
                <a:gd name="T34" fmla="*/ 2 w 66"/>
                <a:gd name="T35" fmla="*/ 12 h 80"/>
                <a:gd name="T36" fmla="*/ 10 w 66"/>
                <a:gd name="T37" fmla="*/ 8 h 80"/>
                <a:gd name="T38" fmla="*/ 6 w 66"/>
                <a:gd name="T39" fmla="*/ 1 h 80"/>
                <a:gd name="T40" fmla="*/ 6 w 66"/>
                <a:gd name="T41" fmla="*/ 1 h 80"/>
                <a:gd name="T42" fmla="*/ 10 w 66"/>
                <a:gd name="T43" fmla="*/ 0 h 80"/>
                <a:gd name="T44" fmla="*/ 15 w 66"/>
                <a:gd name="T45" fmla="*/ 0 h 80"/>
                <a:gd name="T46" fmla="*/ 18 w 66"/>
                <a:gd name="T47" fmla="*/ 2 h 80"/>
                <a:gd name="T48" fmla="*/ 22 w 66"/>
                <a:gd name="T49" fmla="*/ 7 h 80"/>
                <a:gd name="T50" fmla="*/ 25 w 66"/>
                <a:gd name="T51" fmla="*/ 7 h 80"/>
                <a:gd name="T52" fmla="*/ 28 w 66"/>
                <a:gd name="T53" fmla="*/ 5 h 80"/>
                <a:gd name="T54" fmla="*/ 31 w 66"/>
                <a:gd name="T55" fmla="*/ 2 h 80"/>
                <a:gd name="T56" fmla="*/ 35 w 66"/>
                <a:gd name="T57" fmla="*/ 3 h 80"/>
                <a:gd name="T58" fmla="*/ 39 w 66"/>
                <a:gd name="T59" fmla="*/ 7 h 80"/>
                <a:gd name="T60" fmla="*/ 43 w 66"/>
                <a:gd name="T61" fmla="*/ 9 h 80"/>
                <a:gd name="T62" fmla="*/ 47 w 66"/>
                <a:gd name="T63" fmla="*/ 11 h 80"/>
                <a:gd name="T64" fmla="*/ 55 w 66"/>
                <a:gd name="T65" fmla="*/ 11 h 80"/>
                <a:gd name="T66" fmla="*/ 59 w 66"/>
                <a:gd name="T67" fmla="*/ 9 h 80"/>
                <a:gd name="T68" fmla="*/ 63 w 66"/>
                <a:gd name="T69" fmla="*/ 9 h 80"/>
                <a:gd name="T70" fmla="*/ 64 w 66"/>
                <a:gd name="T71" fmla="*/ 11 h 80"/>
                <a:gd name="T72" fmla="*/ 66 w 66"/>
                <a:gd name="T73" fmla="*/ 16 h 80"/>
                <a:gd name="T74" fmla="*/ 66 w 66"/>
                <a:gd name="T75" fmla="*/ 23 h 80"/>
                <a:gd name="T76" fmla="*/ 65 w 66"/>
                <a:gd name="T77" fmla="*/ 28 h 80"/>
                <a:gd name="T78" fmla="*/ 64 w 66"/>
                <a:gd name="T79" fmla="*/ 33 h 80"/>
                <a:gd name="T80" fmla="*/ 65 w 66"/>
                <a:gd name="T81" fmla="*/ 38 h 80"/>
                <a:gd name="T82" fmla="*/ 65 w 66"/>
                <a:gd name="T83" fmla="*/ 44 h 80"/>
                <a:gd name="T84" fmla="*/ 65 w 66"/>
                <a:gd name="T85" fmla="*/ 45 h 80"/>
                <a:gd name="T86" fmla="*/ 61 w 66"/>
                <a:gd name="T87" fmla="*/ 42 h 80"/>
                <a:gd name="T88" fmla="*/ 55 w 66"/>
                <a:gd name="T89" fmla="*/ 45 h 80"/>
                <a:gd name="T90" fmla="*/ 47 w 66"/>
                <a:gd name="T91" fmla="*/ 45 h 80"/>
                <a:gd name="T92" fmla="*/ 40 w 66"/>
                <a:gd name="T93" fmla="*/ 56 h 80"/>
                <a:gd name="T94" fmla="*/ 35 w 66"/>
                <a:gd name="T95" fmla="*/ 66 h 80"/>
                <a:gd name="T96" fmla="*/ 27 w 66"/>
                <a:gd name="T97" fmla="*/ 78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66" h="80">
                  <a:moveTo>
                    <a:pt x="27" y="78"/>
                  </a:moveTo>
                  <a:cubicBezTo>
                    <a:pt x="23" y="80"/>
                    <a:pt x="22" y="74"/>
                    <a:pt x="19" y="74"/>
                  </a:cubicBezTo>
                  <a:cubicBezTo>
                    <a:pt x="16" y="74"/>
                    <a:pt x="16" y="77"/>
                    <a:pt x="13" y="77"/>
                  </a:cubicBezTo>
                  <a:cubicBezTo>
                    <a:pt x="11" y="77"/>
                    <a:pt x="7" y="75"/>
                    <a:pt x="6" y="73"/>
                  </a:cubicBezTo>
                  <a:cubicBezTo>
                    <a:pt x="5" y="71"/>
                    <a:pt x="9" y="70"/>
                    <a:pt x="10" y="69"/>
                  </a:cubicBezTo>
                  <a:cubicBezTo>
                    <a:pt x="10" y="67"/>
                    <a:pt x="9" y="64"/>
                    <a:pt x="10" y="63"/>
                  </a:cubicBezTo>
                  <a:cubicBezTo>
                    <a:pt x="12" y="61"/>
                    <a:pt x="15" y="64"/>
                    <a:pt x="16" y="63"/>
                  </a:cubicBezTo>
                  <a:cubicBezTo>
                    <a:pt x="18" y="61"/>
                    <a:pt x="18" y="58"/>
                    <a:pt x="17" y="57"/>
                  </a:cubicBezTo>
                  <a:cubicBezTo>
                    <a:pt x="16" y="55"/>
                    <a:pt x="13" y="56"/>
                    <a:pt x="12" y="54"/>
                  </a:cubicBezTo>
                  <a:cubicBezTo>
                    <a:pt x="11" y="52"/>
                    <a:pt x="15" y="51"/>
                    <a:pt x="14" y="50"/>
                  </a:cubicBezTo>
                  <a:cubicBezTo>
                    <a:pt x="13" y="48"/>
                    <a:pt x="8" y="49"/>
                    <a:pt x="7" y="47"/>
                  </a:cubicBezTo>
                  <a:cubicBezTo>
                    <a:pt x="6" y="45"/>
                    <a:pt x="6" y="43"/>
                    <a:pt x="7" y="41"/>
                  </a:cubicBezTo>
                  <a:cubicBezTo>
                    <a:pt x="8" y="39"/>
                    <a:pt x="14" y="39"/>
                    <a:pt x="12" y="38"/>
                  </a:cubicBezTo>
                  <a:cubicBezTo>
                    <a:pt x="10" y="36"/>
                    <a:pt x="5" y="40"/>
                    <a:pt x="4" y="38"/>
                  </a:cubicBezTo>
                  <a:cubicBezTo>
                    <a:pt x="2" y="35"/>
                    <a:pt x="7" y="31"/>
                    <a:pt x="6" y="28"/>
                  </a:cubicBezTo>
                  <a:cubicBezTo>
                    <a:pt x="5" y="26"/>
                    <a:pt x="0" y="28"/>
                    <a:pt x="0" y="26"/>
                  </a:cubicBezTo>
                  <a:cubicBezTo>
                    <a:pt x="0" y="23"/>
                    <a:pt x="5" y="21"/>
                    <a:pt x="5" y="19"/>
                  </a:cubicBezTo>
                  <a:cubicBezTo>
                    <a:pt x="6" y="16"/>
                    <a:pt x="1" y="14"/>
                    <a:pt x="2" y="12"/>
                  </a:cubicBezTo>
                  <a:cubicBezTo>
                    <a:pt x="3" y="9"/>
                    <a:pt x="10" y="12"/>
                    <a:pt x="10" y="8"/>
                  </a:cubicBezTo>
                  <a:cubicBezTo>
                    <a:pt x="9" y="6"/>
                    <a:pt x="8" y="3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8" y="0"/>
                    <a:pt x="9" y="0"/>
                    <a:pt x="10" y="0"/>
                  </a:cubicBezTo>
                  <a:cubicBezTo>
                    <a:pt x="12" y="0"/>
                    <a:pt x="13" y="0"/>
                    <a:pt x="15" y="0"/>
                  </a:cubicBezTo>
                  <a:cubicBezTo>
                    <a:pt x="16" y="0"/>
                    <a:pt x="17" y="1"/>
                    <a:pt x="18" y="2"/>
                  </a:cubicBezTo>
                  <a:cubicBezTo>
                    <a:pt x="19" y="3"/>
                    <a:pt x="21" y="6"/>
                    <a:pt x="22" y="7"/>
                  </a:cubicBezTo>
                  <a:cubicBezTo>
                    <a:pt x="24" y="7"/>
                    <a:pt x="24" y="7"/>
                    <a:pt x="25" y="7"/>
                  </a:cubicBezTo>
                  <a:cubicBezTo>
                    <a:pt x="26" y="6"/>
                    <a:pt x="27" y="6"/>
                    <a:pt x="28" y="5"/>
                  </a:cubicBezTo>
                  <a:cubicBezTo>
                    <a:pt x="29" y="4"/>
                    <a:pt x="30" y="2"/>
                    <a:pt x="31" y="2"/>
                  </a:cubicBezTo>
                  <a:cubicBezTo>
                    <a:pt x="33" y="2"/>
                    <a:pt x="34" y="2"/>
                    <a:pt x="35" y="3"/>
                  </a:cubicBezTo>
                  <a:cubicBezTo>
                    <a:pt x="37" y="4"/>
                    <a:pt x="37" y="6"/>
                    <a:pt x="39" y="7"/>
                  </a:cubicBezTo>
                  <a:cubicBezTo>
                    <a:pt x="40" y="8"/>
                    <a:pt x="42" y="8"/>
                    <a:pt x="43" y="9"/>
                  </a:cubicBezTo>
                  <a:cubicBezTo>
                    <a:pt x="45" y="9"/>
                    <a:pt x="45" y="11"/>
                    <a:pt x="47" y="11"/>
                  </a:cubicBezTo>
                  <a:cubicBezTo>
                    <a:pt x="50" y="11"/>
                    <a:pt x="53" y="11"/>
                    <a:pt x="55" y="11"/>
                  </a:cubicBezTo>
                  <a:cubicBezTo>
                    <a:pt x="57" y="10"/>
                    <a:pt x="57" y="9"/>
                    <a:pt x="59" y="9"/>
                  </a:cubicBezTo>
                  <a:cubicBezTo>
                    <a:pt x="60" y="9"/>
                    <a:pt x="62" y="9"/>
                    <a:pt x="63" y="9"/>
                  </a:cubicBezTo>
                  <a:cubicBezTo>
                    <a:pt x="64" y="9"/>
                    <a:pt x="64" y="11"/>
                    <a:pt x="64" y="11"/>
                  </a:cubicBezTo>
                  <a:cubicBezTo>
                    <a:pt x="65" y="11"/>
                    <a:pt x="65" y="15"/>
                    <a:pt x="66" y="16"/>
                  </a:cubicBezTo>
                  <a:cubicBezTo>
                    <a:pt x="66" y="18"/>
                    <a:pt x="66" y="22"/>
                    <a:pt x="66" y="23"/>
                  </a:cubicBezTo>
                  <a:cubicBezTo>
                    <a:pt x="66" y="24"/>
                    <a:pt x="66" y="27"/>
                    <a:pt x="65" y="28"/>
                  </a:cubicBezTo>
                  <a:cubicBezTo>
                    <a:pt x="65" y="30"/>
                    <a:pt x="64" y="31"/>
                    <a:pt x="64" y="33"/>
                  </a:cubicBezTo>
                  <a:cubicBezTo>
                    <a:pt x="64" y="35"/>
                    <a:pt x="65" y="36"/>
                    <a:pt x="65" y="38"/>
                  </a:cubicBezTo>
                  <a:cubicBezTo>
                    <a:pt x="65" y="40"/>
                    <a:pt x="65" y="41"/>
                    <a:pt x="65" y="44"/>
                  </a:cubicBezTo>
                  <a:cubicBezTo>
                    <a:pt x="65" y="44"/>
                    <a:pt x="65" y="44"/>
                    <a:pt x="65" y="45"/>
                  </a:cubicBezTo>
                  <a:cubicBezTo>
                    <a:pt x="64" y="43"/>
                    <a:pt x="62" y="42"/>
                    <a:pt x="61" y="42"/>
                  </a:cubicBezTo>
                  <a:cubicBezTo>
                    <a:pt x="58" y="41"/>
                    <a:pt x="58" y="45"/>
                    <a:pt x="55" y="45"/>
                  </a:cubicBezTo>
                  <a:cubicBezTo>
                    <a:pt x="53" y="46"/>
                    <a:pt x="50" y="44"/>
                    <a:pt x="47" y="45"/>
                  </a:cubicBezTo>
                  <a:cubicBezTo>
                    <a:pt x="45" y="47"/>
                    <a:pt x="42" y="52"/>
                    <a:pt x="40" y="56"/>
                  </a:cubicBezTo>
                  <a:cubicBezTo>
                    <a:pt x="38" y="59"/>
                    <a:pt x="38" y="62"/>
                    <a:pt x="35" y="66"/>
                  </a:cubicBezTo>
                  <a:cubicBezTo>
                    <a:pt x="33" y="70"/>
                    <a:pt x="30" y="76"/>
                    <a:pt x="27" y="78"/>
                  </a:cubicBezTo>
                  <a:close/>
                </a:path>
              </a:pathLst>
            </a:custGeom>
            <a:solidFill>
              <a:srgbClr val="99FF99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9247" name="Freeform 34"/>
            <p:cNvSpPr>
              <a:spLocks noEditPoints="1"/>
            </p:cNvSpPr>
            <p:nvPr/>
          </p:nvSpPr>
          <p:spPr bwMode="auto">
            <a:xfrm>
              <a:off x="7279" y="13415"/>
              <a:ext cx="1104" cy="1400"/>
            </a:xfrm>
            <a:custGeom>
              <a:avLst/>
              <a:gdLst>
                <a:gd name="T0" fmla="*/ 106 w 106"/>
                <a:gd name="T1" fmla="*/ 65 h 132"/>
                <a:gd name="T2" fmla="*/ 106 w 106"/>
                <a:gd name="T3" fmla="*/ 65 h 132"/>
                <a:gd name="T4" fmla="*/ 102 w 106"/>
                <a:gd name="T5" fmla="*/ 72 h 132"/>
                <a:gd name="T6" fmla="*/ 98 w 106"/>
                <a:gd name="T7" fmla="*/ 77 h 132"/>
                <a:gd name="T8" fmla="*/ 89 w 106"/>
                <a:gd name="T9" fmla="*/ 81 h 132"/>
                <a:gd name="T10" fmla="*/ 88 w 106"/>
                <a:gd name="T11" fmla="*/ 91 h 132"/>
                <a:gd name="T12" fmla="*/ 75 w 106"/>
                <a:gd name="T13" fmla="*/ 96 h 132"/>
                <a:gd name="T14" fmla="*/ 73 w 106"/>
                <a:gd name="T15" fmla="*/ 106 h 132"/>
                <a:gd name="T16" fmla="*/ 62 w 106"/>
                <a:gd name="T17" fmla="*/ 108 h 132"/>
                <a:gd name="T18" fmla="*/ 48 w 106"/>
                <a:gd name="T19" fmla="*/ 108 h 132"/>
                <a:gd name="T20" fmla="*/ 43 w 106"/>
                <a:gd name="T21" fmla="*/ 120 h 132"/>
                <a:gd name="T22" fmla="*/ 10 w 106"/>
                <a:gd name="T23" fmla="*/ 126 h 132"/>
                <a:gd name="T24" fmla="*/ 4 w 106"/>
                <a:gd name="T25" fmla="*/ 126 h 132"/>
                <a:gd name="T26" fmla="*/ 4 w 106"/>
                <a:gd name="T27" fmla="*/ 119 h 132"/>
                <a:gd name="T28" fmla="*/ 4 w 106"/>
                <a:gd name="T29" fmla="*/ 109 h 132"/>
                <a:gd name="T30" fmla="*/ 5 w 106"/>
                <a:gd name="T31" fmla="*/ 97 h 132"/>
                <a:gd name="T32" fmla="*/ 2 w 106"/>
                <a:gd name="T33" fmla="*/ 90 h 132"/>
                <a:gd name="T34" fmla="*/ 1 w 106"/>
                <a:gd name="T35" fmla="*/ 89 h 132"/>
                <a:gd name="T36" fmla="*/ 5 w 106"/>
                <a:gd name="T37" fmla="*/ 82 h 132"/>
                <a:gd name="T38" fmla="*/ 10 w 106"/>
                <a:gd name="T39" fmla="*/ 78 h 132"/>
                <a:gd name="T40" fmla="*/ 13 w 106"/>
                <a:gd name="T41" fmla="*/ 72 h 132"/>
                <a:gd name="T42" fmla="*/ 13 w 106"/>
                <a:gd name="T43" fmla="*/ 61 h 132"/>
                <a:gd name="T44" fmla="*/ 10 w 106"/>
                <a:gd name="T45" fmla="*/ 50 h 132"/>
                <a:gd name="T46" fmla="*/ 7 w 106"/>
                <a:gd name="T47" fmla="*/ 39 h 132"/>
                <a:gd name="T48" fmla="*/ 11 w 106"/>
                <a:gd name="T49" fmla="*/ 29 h 132"/>
                <a:gd name="T50" fmla="*/ 18 w 106"/>
                <a:gd name="T51" fmla="*/ 22 h 132"/>
                <a:gd name="T52" fmla="*/ 25 w 106"/>
                <a:gd name="T53" fmla="*/ 18 h 132"/>
                <a:gd name="T54" fmla="*/ 27 w 106"/>
                <a:gd name="T55" fmla="*/ 12 h 132"/>
                <a:gd name="T56" fmla="*/ 29 w 106"/>
                <a:gd name="T57" fmla="*/ 7 h 132"/>
                <a:gd name="T58" fmla="*/ 33 w 106"/>
                <a:gd name="T59" fmla="*/ 3 h 132"/>
                <a:gd name="T60" fmla="*/ 40 w 106"/>
                <a:gd name="T61" fmla="*/ 1 h 132"/>
                <a:gd name="T62" fmla="*/ 46 w 106"/>
                <a:gd name="T63" fmla="*/ 4 h 132"/>
                <a:gd name="T64" fmla="*/ 51 w 106"/>
                <a:gd name="T65" fmla="*/ 10 h 132"/>
                <a:gd name="T66" fmla="*/ 53 w 106"/>
                <a:gd name="T67" fmla="*/ 17 h 132"/>
                <a:gd name="T68" fmla="*/ 56 w 106"/>
                <a:gd name="T69" fmla="*/ 22 h 132"/>
                <a:gd name="T70" fmla="*/ 62 w 106"/>
                <a:gd name="T71" fmla="*/ 23 h 132"/>
                <a:gd name="T72" fmla="*/ 68 w 106"/>
                <a:gd name="T73" fmla="*/ 23 h 132"/>
                <a:gd name="T74" fmla="*/ 71 w 106"/>
                <a:gd name="T75" fmla="*/ 29 h 132"/>
                <a:gd name="T76" fmla="*/ 76 w 106"/>
                <a:gd name="T77" fmla="*/ 33 h 132"/>
                <a:gd name="T78" fmla="*/ 76 w 106"/>
                <a:gd name="T79" fmla="*/ 39 h 132"/>
                <a:gd name="T80" fmla="*/ 83 w 106"/>
                <a:gd name="T81" fmla="*/ 45 h 132"/>
                <a:gd name="T82" fmla="*/ 84 w 106"/>
                <a:gd name="T83" fmla="*/ 54 h 132"/>
                <a:gd name="T84" fmla="*/ 93 w 106"/>
                <a:gd name="T85" fmla="*/ 58 h 132"/>
                <a:gd name="T86" fmla="*/ 101 w 106"/>
                <a:gd name="T87" fmla="*/ 61 h 132"/>
                <a:gd name="T88" fmla="*/ 104 w 106"/>
                <a:gd name="T89" fmla="*/ 63 h 132"/>
                <a:gd name="T90" fmla="*/ 106 w 106"/>
                <a:gd name="T91" fmla="*/ 65 h 1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6" h="132">
                  <a:moveTo>
                    <a:pt x="106" y="65"/>
                  </a:moveTo>
                  <a:cubicBezTo>
                    <a:pt x="106" y="65"/>
                    <a:pt x="106" y="65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  <a:moveTo>
                    <a:pt x="106" y="65"/>
                  </a:moveTo>
                  <a:cubicBezTo>
                    <a:pt x="106" y="65"/>
                    <a:pt x="106" y="66"/>
                    <a:pt x="105" y="66"/>
                  </a:cubicBezTo>
                  <a:cubicBezTo>
                    <a:pt x="104" y="68"/>
                    <a:pt x="102" y="70"/>
                    <a:pt x="102" y="72"/>
                  </a:cubicBezTo>
                  <a:cubicBezTo>
                    <a:pt x="101" y="74"/>
                    <a:pt x="104" y="76"/>
                    <a:pt x="103" y="77"/>
                  </a:cubicBezTo>
                  <a:cubicBezTo>
                    <a:pt x="102" y="79"/>
                    <a:pt x="99" y="76"/>
                    <a:pt x="98" y="77"/>
                  </a:cubicBezTo>
                  <a:cubicBezTo>
                    <a:pt x="96" y="79"/>
                    <a:pt x="97" y="83"/>
                    <a:pt x="95" y="84"/>
                  </a:cubicBezTo>
                  <a:cubicBezTo>
                    <a:pt x="93" y="85"/>
                    <a:pt x="91" y="80"/>
                    <a:pt x="89" y="81"/>
                  </a:cubicBezTo>
                  <a:cubicBezTo>
                    <a:pt x="87" y="81"/>
                    <a:pt x="87" y="84"/>
                    <a:pt x="86" y="86"/>
                  </a:cubicBezTo>
                  <a:cubicBezTo>
                    <a:pt x="86" y="88"/>
                    <a:pt x="90" y="90"/>
                    <a:pt x="88" y="91"/>
                  </a:cubicBezTo>
                  <a:cubicBezTo>
                    <a:pt x="87" y="93"/>
                    <a:pt x="83" y="92"/>
                    <a:pt x="80" y="93"/>
                  </a:cubicBezTo>
                  <a:cubicBezTo>
                    <a:pt x="78" y="94"/>
                    <a:pt x="75" y="94"/>
                    <a:pt x="75" y="96"/>
                  </a:cubicBezTo>
                  <a:cubicBezTo>
                    <a:pt x="75" y="99"/>
                    <a:pt x="82" y="100"/>
                    <a:pt x="81" y="102"/>
                  </a:cubicBezTo>
                  <a:cubicBezTo>
                    <a:pt x="81" y="105"/>
                    <a:pt x="76" y="106"/>
                    <a:pt x="73" y="106"/>
                  </a:cubicBezTo>
                  <a:cubicBezTo>
                    <a:pt x="71" y="106"/>
                    <a:pt x="70" y="104"/>
                    <a:pt x="68" y="104"/>
                  </a:cubicBezTo>
                  <a:cubicBezTo>
                    <a:pt x="66" y="104"/>
                    <a:pt x="64" y="108"/>
                    <a:pt x="62" y="108"/>
                  </a:cubicBezTo>
                  <a:cubicBezTo>
                    <a:pt x="60" y="108"/>
                    <a:pt x="61" y="104"/>
                    <a:pt x="58" y="104"/>
                  </a:cubicBezTo>
                  <a:cubicBezTo>
                    <a:pt x="55" y="104"/>
                    <a:pt x="50" y="106"/>
                    <a:pt x="48" y="108"/>
                  </a:cubicBezTo>
                  <a:cubicBezTo>
                    <a:pt x="47" y="109"/>
                    <a:pt x="49" y="111"/>
                    <a:pt x="48" y="114"/>
                  </a:cubicBezTo>
                  <a:cubicBezTo>
                    <a:pt x="48" y="116"/>
                    <a:pt x="46" y="120"/>
                    <a:pt x="43" y="120"/>
                  </a:cubicBezTo>
                  <a:cubicBezTo>
                    <a:pt x="40" y="119"/>
                    <a:pt x="43" y="112"/>
                    <a:pt x="36" y="113"/>
                  </a:cubicBezTo>
                  <a:cubicBezTo>
                    <a:pt x="30" y="114"/>
                    <a:pt x="15" y="122"/>
                    <a:pt x="10" y="126"/>
                  </a:cubicBezTo>
                  <a:cubicBezTo>
                    <a:pt x="5" y="129"/>
                    <a:pt x="13" y="132"/>
                    <a:pt x="10" y="131"/>
                  </a:cubicBezTo>
                  <a:cubicBezTo>
                    <a:pt x="8" y="130"/>
                    <a:pt x="6" y="128"/>
                    <a:pt x="4" y="126"/>
                  </a:cubicBezTo>
                  <a:cubicBezTo>
                    <a:pt x="4" y="125"/>
                    <a:pt x="4" y="125"/>
                    <a:pt x="4" y="125"/>
                  </a:cubicBezTo>
                  <a:cubicBezTo>
                    <a:pt x="4" y="122"/>
                    <a:pt x="4" y="121"/>
                    <a:pt x="4" y="119"/>
                  </a:cubicBezTo>
                  <a:cubicBezTo>
                    <a:pt x="4" y="117"/>
                    <a:pt x="3" y="116"/>
                    <a:pt x="3" y="114"/>
                  </a:cubicBezTo>
                  <a:cubicBezTo>
                    <a:pt x="3" y="112"/>
                    <a:pt x="4" y="111"/>
                    <a:pt x="4" y="109"/>
                  </a:cubicBezTo>
                  <a:cubicBezTo>
                    <a:pt x="5" y="108"/>
                    <a:pt x="5" y="105"/>
                    <a:pt x="5" y="104"/>
                  </a:cubicBezTo>
                  <a:cubicBezTo>
                    <a:pt x="5" y="103"/>
                    <a:pt x="5" y="99"/>
                    <a:pt x="5" y="97"/>
                  </a:cubicBezTo>
                  <a:cubicBezTo>
                    <a:pt x="4" y="96"/>
                    <a:pt x="4" y="92"/>
                    <a:pt x="3" y="92"/>
                  </a:cubicBezTo>
                  <a:cubicBezTo>
                    <a:pt x="3" y="92"/>
                    <a:pt x="3" y="90"/>
                    <a:pt x="2" y="90"/>
                  </a:cubicBezTo>
                  <a:cubicBezTo>
                    <a:pt x="1" y="90"/>
                    <a:pt x="1" y="90"/>
                    <a:pt x="0" y="90"/>
                  </a:cubicBezTo>
                  <a:cubicBezTo>
                    <a:pt x="1" y="89"/>
                    <a:pt x="1" y="89"/>
                    <a:pt x="1" y="89"/>
                  </a:cubicBezTo>
                  <a:cubicBezTo>
                    <a:pt x="2" y="87"/>
                    <a:pt x="2" y="86"/>
                    <a:pt x="2" y="85"/>
                  </a:cubicBezTo>
                  <a:cubicBezTo>
                    <a:pt x="3" y="84"/>
                    <a:pt x="4" y="83"/>
                    <a:pt x="5" y="82"/>
                  </a:cubicBezTo>
                  <a:cubicBezTo>
                    <a:pt x="6" y="81"/>
                    <a:pt x="7" y="81"/>
                    <a:pt x="8" y="80"/>
                  </a:cubicBezTo>
                  <a:cubicBezTo>
                    <a:pt x="9" y="79"/>
                    <a:pt x="10" y="79"/>
                    <a:pt x="10" y="78"/>
                  </a:cubicBezTo>
                  <a:cubicBezTo>
                    <a:pt x="11" y="78"/>
                    <a:pt x="12" y="76"/>
                    <a:pt x="12" y="75"/>
                  </a:cubicBezTo>
                  <a:cubicBezTo>
                    <a:pt x="13" y="74"/>
                    <a:pt x="13" y="73"/>
                    <a:pt x="13" y="72"/>
                  </a:cubicBezTo>
                  <a:cubicBezTo>
                    <a:pt x="13" y="70"/>
                    <a:pt x="13" y="69"/>
                    <a:pt x="13" y="67"/>
                  </a:cubicBezTo>
                  <a:cubicBezTo>
                    <a:pt x="13" y="65"/>
                    <a:pt x="13" y="63"/>
                    <a:pt x="13" y="61"/>
                  </a:cubicBezTo>
                  <a:cubicBezTo>
                    <a:pt x="13" y="59"/>
                    <a:pt x="13" y="57"/>
                    <a:pt x="12" y="56"/>
                  </a:cubicBezTo>
                  <a:cubicBezTo>
                    <a:pt x="12" y="54"/>
                    <a:pt x="10" y="52"/>
                    <a:pt x="10" y="50"/>
                  </a:cubicBezTo>
                  <a:cubicBezTo>
                    <a:pt x="9" y="48"/>
                    <a:pt x="9" y="46"/>
                    <a:pt x="8" y="44"/>
                  </a:cubicBezTo>
                  <a:cubicBezTo>
                    <a:pt x="8" y="42"/>
                    <a:pt x="7" y="41"/>
                    <a:pt x="7" y="39"/>
                  </a:cubicBezTo>
                  <a:cubicBezTo>
                    <a:pt x="7" y="37"/>
                    <a:pt x="7" y="35"/>
                    <a:pt x="7" y="33"/>
                  </a:cubicBezTo>
                  <a:cubicBezTo>
                    <a:pt x="8" y="31"/>
                    <a:pt x="10" y="30"/>
                    <a:pt x="11" y="29"/>
                  </a:cubicBezTo>
                  <a:cubicBezTo>
                    <a:pt x="13" y="27"/>
                    <a:pt x="12" y="25"/>
                    <a:pt x="14" y="24"/>
                  </a:cubicBezTo>
                  <a:cubicBezTo>
                    <a:pt x="15" y="23"/>
                    <a:pt x="17" y="22"/>
                    <a:pt x="18" y="22"/>
                  </a:cubicBezTo>
                  <a:cubicBezTo>
                    <a:pt x="20" y="21"/>
                    <a:pt x="22" y="21"/>
                    <a:pt x="23" y="21"/>
                  </a:cubicBezTo>
                  <a:cubicBezTo>
                    <a:pt x="24" y="20"/>
                    <a:pt x="24" y="19"/>
                    <a:pt x="25" y="18"/>
                  </a:cubicBezTo>
                  <a:cubicBezTo>
                    <a:pt x="25" y="17"/>
                    <a:pt x="24" y="15"/>
                    <a:pt x="25" y="14"/>
                  </a:cubicBezTo>
                  <a:cubicBezTo>
                    <a:pt x="25" y="13"/>
                    <a:pt x="26" y="13"/>
                    <a:pt x="27" y="12"/>
                  </a:cubicBezTo>
                  <a:cubicBezTo>
                    <a:pt x="27" y="11"/>
                    <a:pt x="28" y="11"/>
                    <a:pt x="28" y="10"/>
                  </a:cubicBezTo>
                  <a:cubicBezTo>
                    <a:pt x="29" y="9"/>
                    <a:pt x="29" y="8"/>
                    <a:pt x="29" y="7"/>
                  </a:cubicBezTo>
                  <a:cubicBezTo>
                    <a:pt x="30" y="6"/>
                    <a:pt x="30" y="6"/>
                    <a:pt x="31" y="5"/>
                  </a:cubicBezTo>
                  <a:cubicBezTo>
                    <a:pt x="32" y="4"/>
                    <a:pt x="32" y="4"/>
                    <a:pt x="33" y="3"/>
                  </a:cubicBezTo>
                  <a:cubicBezTo>
                    <a:pt x="34" y="2"/>
                    <a:pt x="35" y="1"/>
                    <a:pt x="36" y="1"/>
                  </a:cubicBezTo>
                  <a:cubicBezTo>
                    <a:pt x="37" y="1"/>
                    <a:pt x="39" y="1"/>
                    <a:pt x="40" y="1"/>
                  </a:cubicBezTo>
                  <a:cubicBezTo>
                    <a:pt x="42" y="1"/>
                    <a:pt x="43" y="0"/>
                    <a:pt x="44" y="1"/>
                  </a:cubicBezTo>
                  <a:cubicBezTo>
                    <a:pt x="45" y="1"/>
                    <a:pt x="46" y="3"/>
                    <a:pt x="46" y="4"/>
                  </a:cubicBezTo>
                  <a:cubicBezTo>
                    <a:pt x="47" y="5"/>
                    <a:pt x="47" y="7"/>
                    <a:pt x="48" y="8"/>
                  </a:cubicBezTo>
                  <a:cubicBezTo>
                    <a:pt x="49" y="9"/>
                    <a:pt x="50" y="9"/>
                    <a:pt x="51" y="10"/>
                  </a:cubicBezTo>
                  <a:cubicBezTo>
                    <a:pt x="52" y="11"/>
                    <a:pt x="53" y="12"/>
                    <a:pt x="53" y="13"/>
                  </a:cubicBezTo>
                  <a:cubicBezTo>
                    <a:pt x="53" y="14"/>
                    <a:pt x="53" y="16"/>
                    <a:pt x="53" y="17"/>
                  </a:cubicBezTo>
                  <a:cubicBezTo>
                    <a:pt x="53" y="18"/>
                    <a:pt x="54" y="19"/>
                    <a:pt x="54" y="19"/>
                  </a:cubicBezTo>
                  <a:cubicBezTo>
                    <a:pt x="55" y="20"/>
                    <a:pt x="56" y="21"/>
                    <a:pt x="56" y="22"/>
                  </a:cubicBezTo>
                  <a:cubicBezTo>
                    <a:pt x="57" y="22"/>
                    <a:pt x="58" y="22"/>
                    <a:pt x="59" y="23"/>
                  </a:cubicBezTo>
                  <a:cubicBezTo>
                    <a:pt x="59" y="23"/>
                    <a:pt x="61" y="23"/>
                    <a:pt x="62" y="23"/>
                  </a:cubicBezTo>
                  <a:cubicBezTo>
                    <a:pt x="63" y="23"/>
                    <a:pt x="64" y="23"/>
                    <a:pt x="65" y="23"/>
                  </a:cubicBezTo>
                  <a:cubicBezTo>
                    <a:pt x="66" y="23"/>
                    <a:pt x="67" y="23"/>
                    <a:pt x="68" y="23"/>
                  </a:cubicBezTo>
                  <a:cubicBezTo>
                    <a:pt x="69" y="23"/>
                    <a:pt x="69" y="24"/>
                    <a:pt x="70" y="25"/>
                  </a:cubicBezTo>
                  <a:cubicBezTo>
                    <a:pt x="71" y="26"/>
                    <a:pt x="71" y="27"/>
                    <a:pt x="71" y="29"/>
                  </a:cubicBezTo>
                  <a:cubicBezTo>
                    <a:pt x="72" y="30"/>
                    <a:pt x="72" y="31"/>
                    <a:pt x="73" y="32"/>
                  </a:cubicBezTo>
                  <a:cubicBezTo>
                    <a:pt x="74" y="32"/>
                    <a:pt x="75" y="32"/>
                    <a:pt x="76" y="33"/>
                  </a:cubicBezTo>
                  <a:cubicBezTo>
                    <a:pt x="76" y="34"/>
                    <a:pt x="76" y="35"/>
                    <a:pt x="76" y="36"/>
                  </a:cubicBezTo>
                  <a:cubicBezTo>
                    <a:pt x="76" y="37"/>
                    <a:pt x="76" y="38"/>
                    <a:pt x="76" y="39"/>
                  </a:cubicBezTo>
                  <a:cubicBezTo>
                    <a:pt x="77" y="41"/>
                    <a:pt x="78" y="41"/>
                    <a:pt x="80" y="42"/>
                  </a:cubicBezTo>
                  <a:cubicBezTo>
                    <a:pt x="81" y="43"/>
                    <a:pt x="83" y="44"/>
                    <a:pt x="83" y="45"/>
                  </a:cubicBezTo>
                  <a:cubicBezTo>
                    <a:pt x="84" y="47"/>
                    <a:pt x="83" y="49"/>
                    <a:pt x="83" y="51"/>
                  </a:cubicBezTo>
                  <a:cubicBezTo>
                    <a:pt x="83" y="52"/>
                    <a:pt x="83" y="53"/>
                    <a:pt x="84" y="54"/>
                  </a:cubicBezTo>
                  <a:cubicBezTo>
                    <a:pt x="85" y="55"/>
                    <a:pt x="88" y="55"/>
                    <a:pt x="89" y="56"/>
                  </a:cubicBezTo>
                  <a:cubicBezTo>
                    <a:pt x="91" y="57"/>
                    <a:pt x="92" y="58"/>
                    <a:pt x="93" y="58"/>
                  </a:cubicBezTo>
                  <a:cubicBezTo>
                    <a:pt x="95" y="59"/>
                    <a:pt x="96" y="59"/>
                    <a:pt x="97" y="60"/>
                  </a:cubicBezTo>
                  <a:cubicBezTo>
                    <a:pt x="98" y="60"/>
                    <a:pt x="99" y="60"/>
                    <a:pt x="101" y="61"/>
                  </a:cubicBezTo>
                  <a:cubicBezTo>
                    <a:pt x="101" y="62"/>
                    <a:pt x="102" y="62"/>
                    <a:pt x="103" y="62"/>
                  </a:cubicBezTo>
                  <a:cubicBezTo>
                    <a:pt x="103" y="62"/>
                    <a:pt x="103" y="62"/>
                    <a:pt x="104" y="63"/>
                  </a:cubicBezTo>
                  <a:cubicBezTo>
                    <a:pt x="104" y="64"/>
                    <a:pt x="105" y="64"/>
                    <a:pt x="106" y="65"/>
                  </a:cubicBezTo>
                  <a:cubicBezTo>
                    <a:pt x="106" y="65"/>
                    <a:pt x="106" y="65"/>
                    <a:pt x="106" y="65"/>
                  </a:cubicBezTo>
                  <a:close/>
                </a:path>
              </a:pathLst>
            </a:custGeom>
            <a:solidFill>
              <a:srgbClr val="97FF97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 dirty="0"/>
            </a:p>
          </p:txBody>
        </p:sp>
        <p:sp>
          <p:nvSpPr>
            <p:cNvPr id="4096" name="Oval 33"/>
            <p:cNvSpPr>
              <a:spLocks noChangeArrowheads="1"/>
            </p:cNvSpPr>
            <p:nvPr/>
          </p:nvSpPr>
          <p:spPr bwMode="auto">
            <a:xfrm>
              <a:off x="7676" y="14211"/>
              <a:ext cx="132" cy="136"/>
            </a:xfrm>
            <a:prstGeom prst="ellipse">
              <a:avLst/>
            </a:prstGeom>
            <a:solidFill>
              <a:srgbClr val="33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24211D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82296" tIns="41148" rIns="82296" bIns="41148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15" name="Text Box 19"/>
            <p:cNvSpPr txBox="1">
              <a:spLocks noChangeArrowheads="1"/>
            </p:cNvSpPr>
            <p:nvPr/>
          </p:nvSpPr>
          <p:spPr bwMode="auto">
            <a:xfrm>
              <a:off x="8182" y="13055"/>
              <a:ext cx="1230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333399"/>
                  </a:solidFill>
                  <a:effectLst/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Асино</a:t>
              </a:r>
              <a:endPara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  <p:sp>
          <p:nvSpPr>
            <p:cNvPr id="9248" name="Text Box 6"/>
            <p:cNvSpPr txBox="1">
              <a:spLocks noChangeArrowheads="1"/>
            </p:cNvSpPr>
            <p:nvPr/>
          </p:nvSpPr>
          <p:spPr bwMode="auto">
            <a:xfrm>
              <a:off x="7596" y="14395"/>
              <a:ext cx="1795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BBE0E3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ru-RU" sz="1600" b="1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PT Astra Serif" panose="020A0603040505020204" pitchFamily="18" charset="-52"/>
                  <a:ea typeface="PT Astra Serif" panose="020A0603040505020204" pitchFamily="18" charset="-52"/>
                  <a:cs typeface="Times New Roman" pitchFamily="18" charset="0"/>
                </a:rPr>
                <a:t>ТОМСК</a:t>
              </a:r>
              <a:endParaRPr kumimoji="0" lang="ru-RU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endParaRPr>
            </a:p>
          </p:txBody>
        </p:sp>
      </p:grpSp>
      <p:pic>
        <p:nvPicPr>
          <p:cNvPr id="102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245" y="6494751"/>
            <a:ext cx="741558" cy="1357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" name="Заголовок 2"/>
          <p:cNvSpPr>
            <a:spLocks noGrp="1"/>
          </p:cNvSpPr>
          <p:nvPr>
            <p:ph type="title"/>
          </p:nvPr>
        </p:nvSpPr>
        <p:spPr>
          <a:xfrm>
            <a:off x="-5597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17"/>
          <p:cNvSpPr>
            <a:spLocks noChangeArrowheads="1"/>
          </p:cNvSpPr>
          <p:nvPr/>
        </p:nvSpPr>
        <p:spPr bwMode="auto">
          <a:xfrm>
            <a:off x="708227" y="1203258"/>
            <a:ext cx="610235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Основан: </a:t>
            </a:r>
            <a:r>
              <a:rPr lang="ru-RU" altLang="ru-RU" sz="1200" dirty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07.06.1933 г.</a:t>
            </a:r>
            <a:endParaRPr lang="en-US" altLang="ru-RU" sz="1200" dirty="0"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Географическое положение: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Расположен в юго-восточной части Томской области. Граничит с Зырянским, Томским, Молчановским и Первомайским районами. Основная водная артерия – река Чулым. Расстояние от Асино до Томска: 100 км.</a:t>
            </a: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Специфика геоэкономического положения: </a:t>
            </a:r>
            <a:endParaRPr lang="en-US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Является транспортным узлом юго-восточной группы районов.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Климатические условия: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Умеренный климатический пояс. Континентальный климат. Минимальная температура января: -55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Максимальная температура июля: +36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5 943, 3 км</a:t>
            </a:r>
            <a:r>
              <a:rPr lang="ru-RU" alt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(1,88 % от Томской области). </a:t>
            </a:r>
            <a:endParaRPr lang="ru-RU" altLang="ru-RU" sz="12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Население: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20</a:t>
            </a:r>
            <a:r>
              <a:rPr lang="en-US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33,514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тыс. чел. (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3,19%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Томской области). Плотность: </a:t>
            </a:r>
            <a:r>
              <a:rPr 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5,64 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чел./км</a:t>
            </a:r>
            <a:r>
              <a:rPr lang="ru-RU" sz="1200" baseline="300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</a:t>
            </a:r>
            <a:r>
              <a:rPr 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Административно-территориальное деление: </a:t>
            </a:r>
            <a:endParaRPr lang="en-US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 Асиновского района разделена на 7 муниципальных образований: </a:t>
            </a:r>
            <a:endParaRPr lang="en-US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городское поселение, 6 сельских поселений, объединяющих 39 населенных пунктов.</a:t>
            </a:r>
            <a:endParaRPr lang="ru-RU" altLang="ru-RU" sz="1100" dirty="0"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algn="just">
              <a:lnSpc>
                <a:spcPct val="115000"/>
              </a:lnSpc>
            </a:pP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Административный центр: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город Асино. 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2"/>
          <p:cNvSpPr txBox="1">
            <a:spLocks/>
          </p:cNvSpPr>
          <p:nvPr/>
        </p:nvSpPr>
        <p:spPr bwMode="auto">
          <a:xfrm rot="-5400000">
            <a:off x="-3848100" y="4684713"/>
            <a:ext cx="8307387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21507" name="Прямоугольник 8"/>
          <p:cNvSpPr>
            <a:spLocks noChangeArrowheads="1"/>
          </p:cNvSpPr>
          <p:nvPr/>
        </p:nvSpPr>
        <p:spPr bwMode="auto">
          <a:xfrm>
            <a:off x="1579922" y="1099912"/>
            <a:ext cx="42862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ru-RU" altLang="ru-RU" b="1" dirty="0">
                <a:solidFill>
                  <a:srgbClr val="663300"/>
                </a:solidFill>
                <a:latin typeface="Times New Roman" pitchFamily="18" charset="0"/>
                <a:cs typeface="Times New Roman" pitchFamily="18" charset="0"/>
              </a:rPr>
              <a:t>Физическая культура и спорт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810964" y="1638415"/>
            <a:ext cx="5864721" cy="4949809"/>
          </a:xfrm>
          <a:prstGeom prst="roundRect">
            <a:avLst>
              <a:gd name="adj" fmla="val 11647"/>
            </a:avLst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районе работают 2 детско-юношеские спортивные школы. Главное направление ДЮСШ № 1 - легкая атлетика, ДЮСШ №2 - лыжные гонки. На базе ДЮСШ № 2 работает физкультурно-оздоровительный комплекс с 25-ти метровым бассейном и спортивным залом для игровых видов спорта. В данных школах занимается свыше 1000 учащихся.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целом на территории Асиновского района расположено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87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спортивных сооружений. 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Наиболее популярны среди населения занятия такими видами спорта как: футбол, волейбол, баскетбол, шахматы, плавание, лыжные гонки, гиревой спорт, бокс, легкая атлетика, тяжелая атлетика, хоккей, настольный теннис, городошный спорт и картинг.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Доля населения района, систематически занимающегося спортом из года в год постоянно растет. Доля населения района, систематически занимающегося физической культурой и спортом увеличилась 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и составила </a:t>
            </a:r>
            <a:r>
              <a:rPr lang="ru-RU" sz="140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41</a:t>
            </a:r>
            <a:r>
              <a:rPr kumimoji="0" lang="ru-RU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,8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общего числа населения в возрасте с 3 до 79 лет.</a:t>
            </a:r>
          </a:p>
          <a:p>
            <a:pPr marL="0" marR="0" lvl="0" indent="4500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Сборная Асиновского района неизменный участник и призер летних и зимних Областных сельских игр. Представители района в таких видах спорта как легкая атлетика и бокс являются членами сборной Томской области на Всероссийских соревнованиях. 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964" y="6732240"/>
            <a:ext cx="3590788" cy="15552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1752" y="6641837"/>
            <a:ext cx="2211780" cy="1645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318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Содержимое 11" descr="Снимок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1850" y="2555776"/>
            <a:ext cx="5194300" cy="4148137"/>
          </a:xfrm>
        </p:spPr>
      </p:pic>
      <p:pic>
        <p:nvPicPr>
          <p:cNvPr id="22531" name="Рисунок 3" descr="Снимок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3703" y="1403648"/>
            <a:ext cx="1028700" cy="1845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Рисунок 3" descr="Рисунок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849"/>
          <a:stretch>
            <a:fillRect/>
          </a:stretch>
        </p:blipFill>
        <p:spPr bwMode="auto">
          <a:xfrm>
            <a:off x="0" y="7596336"/>
            <a:ext cx="6858000" cy="1547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31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943102" y="4770685"/>
            <a:ext cx="8316417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Развитие поселений района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87625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6" name="Содержимое 11" descr="Снимок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2696" y="5796136"/>
            <a:ext cx="3997394" cy="3192294"/>
          </a:xfrm>
        </p:spPr>
      </p:pic>
      <p:pic>
        <p:nvPicPr>
          <p:cNvPr id="1026" name="Picture 2" descr="D:\Какорина О.А ВСЕ\ПАСПОРТ РАЙОНА\100px-Герб_Асиновского_Района_ТО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105" y="6059377"/>
            <a:ext cx="1269841" cy="220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07093" y="4894716"/>
            <a:ext cx="7962867" cy="548679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xmlns="" id="{9DB39667-C17B-97AE-E640-F1168FA9F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8227391"/>
              </p:ext>
            </p:extLst>
          </p:nvPr>
        </p:nvGraphicFramePr>
        <p:xfrm>
          <a:off x="548680" y="1259632"/>
          <a:ext cx="6120680" cy="4404833"/>
        </p:xfrm>
        <a:graphic>
          <a:graphicData uri="http://schemas.openxmlformats.org/drawingml/2006/table">
            <a:tbl>
              <a:tblPr/>
              <a:tblGrid>
                <a:gridCol w="98055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051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93494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558145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Число жителей (человек)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Число населенных пунктов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8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 sz="24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 sz="2000"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Clr>
                          <a:schemeClr val="fol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65000"/>
                        <a:buFont typeface="Wingdings" pitchFamily="2" charset="2"/>
                        <a:defRPr>
                          <a:solidFill>
                            <a:schemeClr val="tx1"/>
                          </a:solidFill>
                          <a:latin typeface="Tahoma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 населённых пунктов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(количество человек)</a:t>
                      </a:r>
                    </a:p>
                  </a:txBody>
                  <a:tcPr marT="45671" marB="45671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71070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1-50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Ноль-Пикет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43),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Итатка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(18),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167 км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(4),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169 км 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(10),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ж.д.рзд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161 км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Митрофановка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Караколь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41),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Отрадный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(17), д. Комаровка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(2), д. Больше-Жирово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43)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651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51-100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Воронино-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Яя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(62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 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Победа (91),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Ново-Троица (55),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Михайловка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(58),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Копыловка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(59),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Латат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(71)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65125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101-200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Первопашенск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107),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Гарь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153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д. Вороно-Пашня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109),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Моисеевка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188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д. Нижние Соколы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Старо-Кусково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113),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Цветковка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131), </a:t>
                      </a:r>
                      <a:r>
                        <a:rPr kumimoji="0" 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д.Тихомировка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(169)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81407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201-500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Больше-Дорохово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469),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Феоктистовка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241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п. Светлый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368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), с. Новиковка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374),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Казанка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222),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Филимоновка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215),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п. Большой </a:t>
                      </a:r>
                      <a:r>
                        <a:rPr kumimoji="0" lang="ru-RU" sz="1200" b="0" i="0" u="none" strike="noStrike" kern="1200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Кардон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233), 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д. Мало-Жирово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386)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562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501-1000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Новониколаевка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749),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Минаевка (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537),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 Ягодное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(824)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416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1001-3000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Батурино (1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140),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с. Ново-Кусково (1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370)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65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3001-25000</a:t>
                      </a: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kern="1200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г. Асино (24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692)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0" marR="432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643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689661" y="4877285"/>
            <a:ext cx="7956376" cy="577051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</a:t>
            </a:r>
            <a:r>
              <a:rPr lang="en-US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ПОСЕЛЕНИЙ</a:t>
            </a:r>
            <a:r>
              <a:rPr lang="en-US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 smtClean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2000" b="1" dirty="0">
                <a:solidFill>
                  <a:schemeClr val="bg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87625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aphicFrame>
        <p:nvGraphicFramePr>
          <p:cNvPr id="10" name="Таблица 6">
            <a:extLst>
              <a:ext uri="{FF2B5EF4-FFF2-40B4-BE49-F238E27FC236}">
                <a16:creationId xmlns:a16="http://schemas.microsoft.com/office/drawing/2014/main" xmlns="" id="{5FAD9265-97E0-4E7E-88D3-11E17E162A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4878209"/>
              </p:ext>
            </p:extLst>
          </p:nvPr>
        </p:nvGraphicFramePr>
        <p:xfrm>
          <a:off x="4828231" y="1716616"/>
          <a:ext cx="1721122" cy="2286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719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Новониколаевское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Новониколаевка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Караколь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Михайловка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Минаевка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Б.Кордон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  <a:tr h="18038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Отрадный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3174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Комаровка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013442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Копыловка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879818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п.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Осколково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3954967"/>
                  </a:ext>
                </a:extLst>
              </a:tr>
              <a:tr h="17547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д. Гарь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2558636"/>
                  </a:ext>
                </a:extLst>
              </a:tr>
            </a:tbl>
          </a:graphicData>
        </a:graphic>
      </p:graphicFrame>
      <p:graphicFrame>
        <p:nvGraphicFramePr>
          <p:cNvPr id="11" name="Таблица 6">
            <a:extLst>
              <a:ext uri="{FF2B5EF4-FFF2-40B4-BE49-F238E27FC236}">
                <a16:creationId xmlns:a16="http://schemas.microsoft.com/office/drawing/2014/main" xmlns="" id="{E53FDFC6-7318-4EF8-A633-D6BE7F1ADE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466825"/>
              </p:ext>
            </p:extLst>
          </p:nvPr>
        </p:nvGraphicFramePr>
        <p:xfrm>
          <a:off x="795808" y="3365977"/>
          <a:ext cx="1721122" cy="2103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Новиковское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Новиковка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Нижние Соколы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Светлый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Вороно-Пашня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Ново-Троица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Моисеевка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3174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ж.д.153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744013442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ж.д.161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45387981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ж.д.167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43954967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ж.д.169 км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612558636"/>
                  </a:ext>
                </a:extLst>
              </a:tr>
            </a:tbl>
          </a:graphicData>
        </a:graphic>
      </p:graphicFrame>
      <p:graphicFrame>
        <p:nvGraphicFramePr>
          <p:cNvPr id="12" name="Таблица 6">
            <a:extLst>
              <a:ext uri="{FF2B5EF4-FFF2-40B4-BE49-F238E27FC236}">
                <a16:creationId xmlns:a16="http://schemas.microsoft.com/office/drawing/2014/main" xmlns="" id="{58C7479D-DA25-43FA-8340-63029298E7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6242199"/>
              </p:ext>
            </p:extLst>
          </p:nvPr>
        </p:nvGraphicFramePr>
        <p:xfrm>
          <a:off x="2868097" y="1712362"/>
          <a:ext cx="1721122" cy="1554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Большедороховское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Больше-Дорохово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Воронино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Яя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Победа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Феоктистовка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Тихомировка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Итатка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945843174"/>
                  </a:ext>
                </a:extLst>
              </a:tr>
            </a:tbl>
          </a:graphicData>
        </a:graphic>
      </p:graphicFrame>
      <p:graphicFrame>
        <p:nvGraphicFramePr>
          <p:cNvPr id="13" name="Таблица 6">
            <a:extLst>
              <a:ext uri="{FF2B5EF4-FFF2-40B4-BE49-F238E27FC236}">
                <a16:creationId xmlns:a16="http://schemas.microsoft.com/office/drawing/2014/main" xmlns="" id="{D77BC7DA-0E67-4B66-8DED-A5D6E2C247D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810358"/>
              </p:ext>
            </p:extLst>
          </p:nvPr>
        </p:nvGraphicFramePr>
        <p:xfrm>
          <a:off x="2830173" y="4895777"/>
          <a:ext cx="1759045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59045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Ягодное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Ягодное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Латат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Больше–Жирово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Мало-Жирово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Цветковка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</a:tbl>
          </a:graphicData>
        </a:graphic>
      </p:graphicFrame>
      <p:graphicFrame>
        <p:nvGraphicFramePr>
          <p:cNvPr id="14" name="Таблица 6">
            <a:extLst>
              <a:ext uri="{FF2B5EF4-FFF2-40B4-BE49-F238E27FC236}">
                <a16:creationId xmlns:a16="http://schemas.microsoft.com/office/drawing/2014/main" xmlns="" id="{EFB0BB15-C8CC-4031-B30B-82749D8896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07158"/>
              </p:ext>
            </p:extLst>
          </p:nvPr>
        </p:nvGraphicFramePr>
        <p:xfrm>
          <a:off x="2868096" y="3506438"/>
          <a:ext cx="1721122" cy="11887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Новокусковское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Ново-Кусково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Старо-Кусково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Казанка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</a:t>
                      </a:r>
                      <a:r>
                        <a:rPr lang="ru-RU" sz="1200" dirty="0" err="1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Филимоновка</a:t>
                      </a:r>
                      <a:endParaRPr lang="ru-RU" sz="12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780141140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д. Митрофановка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229498569"/>
                  </a:ext>
                </a:extLst>
              </a:tr>
            </a:tbl>
          </a:graphicData>
        </a:graphic>
      </p:graphicFrame>
      <p:graphicFrame>
        <p:nvGraphicFramePr>
          <p:cNvPr id="16" name="Таблица 6">
            <a:extLst>
              <a:ext uri="{FF2B5EF4-FFF2-40B4-BE49-F238E27FC236}">
                <a16:creationId xmlns:a16="http://schemas.microsoft.com/office/drawing/2014/main" xmlns="" id="{10BC91B1-A186-4FCB-9FA3-28391FC04F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9663129"/>
              </p:ext>
            </p:extLst>
          </p:nvPr>
        </p:nvGraphicFramePr>
        <p:xfrm>
          <a:off x="795808" y="2366793"/>
          <a:ext cx="1721122" cy="822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Батуринское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с. Батурино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Ноль-Пикет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904370629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п. Первопашенск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694831538"/>
                  </a:ext>
                </a:extLst>
              </a:tr>
            </a:tbl>
          </a:graphicData>
        </a:graphic>
      </p:graphicFrame>
      <p:graphicFrame>
        <p:nvGraphicFramePr>
          <p:cNvPr id="17" name="Таблица 6">
            <a:extLst>
              <a:ext uri="{FF2B5EF4-FFF2-40B4-BE49-F238E27FC236}">
                <a16:creationId xmlns:a16="http://schemas.microsoft.com/office/drawing/2014/main" xmlns="" id="{D54CCC36-51CD-4332-9581-7FCF16230D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631044"/>
              </p:ext>
            </p:extLst>
          </p:nvPr>
        </p:nvGraphicFramePr>
        <p:xfrm>
          <a:off x="795808" y="1712362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Асиновское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ГП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г. Асино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4937E741-5AD4-461E-BB6D-9092A852C7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975"/>
          <a:stretch/>
        </p:blipFill>
        <p:spPr>
          <a:xfrm>
            <a:off x="4732935" y="4014191"/>
            <a:ext cx="1851143" cy="22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27BAA52-BE45-4715-B4BC-179D484E2B07}"/>
              </a:ext>
            </a:extLst>
          </p:cNvPr>
          <p:cNvSpPr txBox="1"/>
          <p:nvPr/>
        </p:nvSpPr>
        <p:spPr>
          <a:xfrm>
            <a:off x="764704" y="1259632"/>
            <a:ext cx="581937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ПОСЕЛЕНИЯ АСИНОВСКОГО РАЙОНА</a:t>
            </a:r>
            <a:endParaRPr lang="ru-RU" sz="1600" b="1" dirty="0">
              <a:solidFill>
                <a:srgbClr val="0DD16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CFEA5B5-BBA9-4123-BF14-2085D99ADFA2}"/>
              </a:ext>
            </a:extLst>
          </p:cNvPr>
          <p:cNvSpPr txBox="1"/>
          <p:nvPr/>
        </p:nvSpPr>
        <p:spPr>
          <a:xfrm>
            <a:off x="577050" y="6156176"/>
            <a:ext cx="62646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600" b="1" i="0" dirty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Численность населения Асиновского района в территориальном </a:t>
            </a:r>
            <a:r>
              <a:rPr lang="ru-RU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разрезе</a:t>
            </a:r>
            <a:r>
              <a:rPr lang="en-US" sz="16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 </a:t>
            </a:r>
            <a:r>
              <a:rPr lang="ru-RU" sz="1600" b="1" dirty="0" smtClean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(</a:t>
            </a:r>
            <a:r>
              <a:rPr lang="ru-RU" sz="16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по состоянию на </a:t>
            </a:r>
            <a:r>
              <a:rPr lang="ru-RU" sz="1600" b="1" dirty="0" smtClean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01.01.2023 </a:t>
            </a:r>
            <a:r>
              <a:rPr lang="ru-RU" sz="1600" b="1" dirty="0">
                <a:solidFill>
                  <a:srgbClr val="0DD16A"/>
                </a:solidFill>
                <a:latin typeface="PT Astra Serif" panose="020A0603040505020204" pitchFamily="18" charset="-52"/>
                <a:ea typeface="PT Astra Serif" panose="020A0603040505020204" pitchFamily="18" charset="-52"/>
              </a:rPr>
              <a:t>г.)</a:t>
            </a:r>
          </a:p>
        </p:txBody>
      </p:sp>
      <p:graphicFrame>
        <p:nvGraphicFramePr>
          <p:cNvPr id="21" name="Таблица 6">
            <a:extLst>
              <a:ext uri="{FF2B5EF4-FFF2-40B4-BE49-F238E27FC236}">
                <a16:creationId xmlns:a16="http://schemas.microsoft.com/office/drawing/2014/main" xmlns="" id="{D2020258-3C93-41F5-9C18-ED2313419D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3041507"/>
              </p:ext>
            </p:extLst>
          </p:nvPr>
        </p:nvGraphicFramePr>
        <p:xfrm>
          <a:off x="2765623" y="6820258"/>
          <a:ext cx="190276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Асиновское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ГП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24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692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2" name="Таблица 6">
            <a:extLst>
              <a:ext uri="{FF2B5EF4-FFF2-40B4-BE49-F238E27FC236}">
                <a16:creationId xmlns:a16="http://schemas.microsoft.com/office/drawing/2014/main" xmlns="" id="{AA8A027A-D473-43C0-94C5-E4C6650B756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1681592"/>
              </p:ext>
            </p:extLst>
          </p:nvPr>
        </p:nvGraphicFramePr>
        <p:xfrm>
          <a:off x="786219" y="7432389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Батуринское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290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3" name="Таблица 6">
            <a:extLst>
              <a:ext uri="{FF2B5EF4-FFF2-40B4-BE49-F238E27FC236}">
                <a16:creationId xmlns:a16="http://schemas.microsoft.com/office/drawing/2014/main" xmlns="" id="{C2D30C13-3CF1-43B2-8CA3-A27557D857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8589767"/>
              </p:ext>
            </p:extLst>
          </p:nvPr>
        </p:nvGraphicFramePr>
        <p:xfrm>
          <a:off x="2765439" y="7429586"/>
          <a:ext cx="190276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35527"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Большедороховское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</a:t>
                      </a:r>
                      <a:r>
                        <a:rPr lang="ru-RU" sz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050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4" name="Таблица 6">
            <a:extLst>
              <a:ext uri="{FF2B5EF4-FFF2-40B4-BE49-F238E27FC236}">
                <a16:creationId xmlns:a16="http://schemas.microsoft.com/office/drawing/2014/main" xmlns="" id="{71C88ED5-0183-44E4-9078-5AFC3F32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2528354"/>
              </p:ext>
            </p:extLst>
          </p:nvPr>
        </p:nvGraphicFramePr>
        <p:xfrm>
          <a:off x="4873714" y="7404746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Новиковское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236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5" name="Таблица 6">
            <a:extLst>
              <a:ext uri="{FF2B5EF4-FFF2-40B4-BE49-F238E27FC236}">
                <a16:creationId xmlns:a16="http://schemas.microsoft.com/office/drawing/2014/main" xmlns="" id="{CFF5BAE6-7FA5-47F4-AFB3-99F9C5417D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798475"/>
              </p:ext>
            </p:extLst>
          </p:nvPr>
        </p:nvGraphicFramePr>
        <p:xfrm>
          <a:off x="764704" y="8098724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Новокусковское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942</a:t>
                      </a:r>
                      <a:r>
                        <a:rPr lang="ru-RU" sz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graphicFrame>
        <p:nvGraphicFramePr>
          <p:cNvPr id="26" name="Таблица 6">
            <a:extLst>
              <a:ext uri="{FF2B5EF4-FFF2-40B4-BE49-F238E27FC236}">
                <a16:creationId xmlns:a16="http://schemas.microsoft.com/office/drawing/2014/main" xmlns="" id="{65BD9C61-4861-4517-B2CA-5D4B888D142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2807824"/>
              </p:ext>
            </p:extLst>
          </p:nvPr>
        </p:nvGraphicFramePr>
        <p:xfrm>
          <a:off x="4873714" y="8098731"/>
          <a:ext cx="1721122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21122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Ягодное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455 </a:t>
                      </a:r>
                      <a:r>
                        <a:rPr lang="ru-RU" sz="1200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sp>
        <p:nvSpPr>
          <p:cNvPr id="27" name="Прямоугольник: скругленные углы 3">
            <a:extLst>
              <a:ext uri="{FF2B5EF4-FFF2-40B4-BE49-F238E27FC236}">
                <a16:creationId xmlns:a16="http://schemas.microsoft.com/office/drawing/2014/main" xmlns="" id="{84E61542-F3A3-49E3-BF2E-52C0348F9D2C}"/>
              </a:ext>
            </a:extLst>
          </p:cNvPr>
          <p:cNvSpPr/>
          <p:nvPr/>
        </p:nvSpPr>
        <p:spPr>
          <a:xfrm>
            <a:off x="2708920" y="8676456"/>
            <a:ext cx="1942089" cy="324419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33 </a:t>
            </a:r>
            <a:r>
              <a:rPr lang="ru-RU" sz="1600" b="1" dirty="0" smtClean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514 </a:t>
            </a:r>
            <a:r>
              <a:rPr lang="ru-RU" sz="1600" b="1" dirty="0">
                <a:solidFill>
                  <a:schemeClr val="tx1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чел.</a:t>
            </a:r>
          </a:p>
        </p:txBody>
      </p:sp>
      <p:graphicFrame>
        <p:nvGraphicFramePr>
          <p:cNvPr id="28" name="Таблица 6">
            <a:extLst>
              <a:ext uri="{FF2B5EF4-FFF2-40B4-BE49-F238E27FC236}">
                <a16:creationId xmlns:a16="http://schemas.microsoft.com/office/drawing/2014/main" xmlns="" id="{71C88ED5-0183-44E4-9078-5AFC3F3298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7598672"/>
              </p:ext>
            </p:extLst>
          </p:nvPr>
        </p:nvGraphicFramePr>
        <p:xfrm>
          <a:off x="2765623" y="8105786"/>
          <a:ext cx="1902763" cy="4572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02763">
                  <a:extLst>
                    <a:ext uri="{9D8B030D-6E8A-4147-A177-3AD203B41FA5}">
                      <a16:colId xmlns:a16="http://schemas.microsoft.com/office/drawing/2014/main" xmlns="" val="1234708857"/>
                    </a:ext>
                  </a:extLst>
                </a:gridCol>
              </a:tblGrid>
              <a:tr h="220371"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Новониколаевское</a:t>
                      </a:r>
                      <a:r>
                        <a:rPr lang="ru-RU" sz="1200" b="1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anose="02020603050405020304" pitchFamily="18" charset="0"/>
                        </a:rPr>
                        <a:t> СП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526223903"/>
                  </a:ext>
                </a:extLst>
              </a:tr>
              <a:tr h="1762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</a:t>
                      </a:r>
                      <a:r>
                        <a:rPr lang="ru-RU" sz="12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849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чел.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086018981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08698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4324" y="4905177"/>
            <a:ext cx="803791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АСИНОВСКОЕ ГОРОДСКОЕ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2131" y="1168861"/>
            <a:ext cx="1787229" cy="2171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Прямоугольник 17"/>
          <p:cNvSpPr>
            <a:spLocks noChangeArrowheads="1"/>
          </p:cNvSpPr>
          <p:nvPr/>
        </p:nvSpPr>
        <p:spPr bwMode="auto">
          <a:xfrm>
            <a:off x="476672" y="3083701"/>
            <a:ext cx="60991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8,6839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га (0,08%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692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73,68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Административный центр – город Асино.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ИНФОРМАЦИЯ: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2" name="Прямоугольник 2"/>
          <p:cNvSpPr>
            <a:spLocks noChangeArrowheads="1"/>
          </p:cNvSpPr>
          <p:nvPr/>
        </p:nvSpPr>
        <p:spPr bwMode="auto">
          <a:xfrm>
            <a:off x="516357" y="6156176"/>
            <a:ext cx="6192838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МБУЗ «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Асиновская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центральная районная  больница», ДК «Восток», бассейн «Дельфин», 2 детско-юношеские спортивные школы, 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Межпоселенческий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Центр народного творчества и культурно-спортивной деятельности, 6 школ, 6 детских садов, 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техникум,  Детская школа искусств, Центр творчества детей и молодежи.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 1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</a:t>
            </a:r>
            <a:r>
              <a:rPr kumimoji="0" lang="en-US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газовых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котельных, тепловые сети, водопроводные сети, канализационные сети, 16 скважин.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производственной (агропромышленной) сферы: АО «</a:t>
            </a:r>
            <a:r>
              <a:rPr kumimoji="0" lang="ru-RU" altLang="ru-RU" sz="1200" b="0" i="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Сибагро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 ООО «Томский лён», СППК «Мельница».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Объекты малого и среднего бизнеса: объекты розничной торговли, деревообрабатывающие производства, пищевая промышленность, текстильное и швейное производство, объекты бытового обслуживания.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4" name="Прямоугольник 2"/>
          <p:cNvSpPr>
            <a:spLocks noChangeArrowheads="1"/>
          </p:cNvSpPr>
          <p:nvPr/>
        </p:nvSpPr>
        <p:spPr bwMode="auto">
          <a:xfrm>
            <a:off x="511595" y="1115616"/>
            <a:ext cx="6202363" cy="19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в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Костенков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Андрей Григорьевич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noProof="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8(38241)2 2237</a:t>
            </a:r>
          </a:p>
          <a:p>
            <a:pPr lvl="0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</a:t>
            </a:r>
            <a:r>
              <a:rPr lang="en-US" sz="120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www.gorodasino.ru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gorod@asino.tomsknet.ru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Седюкова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Наталья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Валентиновна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 </a:t>
            </a:r>
            <a:r>
              <a:rPr lang="en-US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20.09.2022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sp>
        <p:nvSpPr>
          <p:cNvPr id="25" name="Прямоугольник 17"/>
          <p:cNvSpPr>
            <a:spLocks noChangeArrowheads="1"/>
          </p:cNvSpPr>
          <p:nvPr/>
        </p:nvSpPr>
        <p:spPr bwMode="auto">
          <a:xfrm>
            <a:off x="5805264" y="4081547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9422123"/>
              </p:ext>
            </p:extLst>
          </p:nvPr>
        </p:nvGraphicFramePr>
        <p:xfrm>
          <a:off x="571921" y="4342875"/>
          <a:ext cx="6119813" cy="18287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2546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647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01133"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3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аналогичному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691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519235769"/>
                  </a:ext>
                </a:extLst>
              </a:tr>
              <a:tr h="287145">
                <a:tc v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 sz="1100" dirty="0"/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562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741,77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533</a:t>
                      </a:r>
                      <a:r>
                        <a:rPr lang="ru-RU" sz="12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696,99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94,8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396</a:t>
                      </a:r>
                      <a:r>
                        <a:rPr lang="ru-RU" sz="12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743,6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69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250,06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74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035,63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106,9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76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290,00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561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553,77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533</a:t>
                      </a:r>
                      <a:r>
                        <a:rPr lang="ru-RU" sz="1200" kern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708,97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95,0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400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706,9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34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3289" y="4906212"/>
            <a:ext cx="803584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744654" y="4555333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8671601"/>
              </p:ext>
            </p:extLst>
          </p:nvPr>
        </p:nvGraphicFramePr>
        <p:xfrm>
          <a:off x="585191" y="4788024"/>
          <a:ext cx="6119813" cy="179785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562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7557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504056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21 684,5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 </a:t>
                      </a:r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517,19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99,23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235,7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303,81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420,3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105,06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343,00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27</a:t>
                      </a:r>
                      <a:r>
                        <a:rPr lang="ru-RU" sz="1200" b="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673,5</a:t>
                      </a:r>
                      <a:endParaRPr lang="ru-RU" sz="1200" b="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019,7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96,98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139,9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476672" y="1117686"/>
            <a:ext cx="6202363" cy="1931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2006 г.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Злыднева Нина Владимировна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август 2019  – август 2024 г.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15.11.2019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8(38241)4 11 25,4 15 11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http://www.bselpasino.ru/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bselp@findep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.org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-  Королева Евгения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Ивановна</a:t>
            </a:r>
          </a:p>
        </p:txBody>
      </p:sp>
      <p:sp>
        <p:nvSpPr>
          <p:cNvPr id="26" name="Прямоугольник 25"/>
          <p:cNvSpPr>
            <a:spLocks noChangeArrowheads="1"/>
          </p:cNvSpPr>
          <p:nvPr/>
        </p:nvSpPr>
        <p:spPr bwMode="auto">
          <a:xfrm>
            <a:off x="476672" y="3048856"/>
            <a:ext cx="6192837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 540  (4,5 %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130 км.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–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Батурино (1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140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Ноль-Пикет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Первопашенск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290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3,85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8" name="Прямоугольник 2"/>
          <p:cNvSpPr>
            <a:spLocks noChangeArrowheads="1"/>
          </p:cNvSpPr>
          <p:nvPr/>
        </p:nvSpPr>
        <p:spPr bwMode="auto">
          <a:xfrm>
            <a:off x="514319" y="6588224"/>
            <a:ext cx="619283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филиал ЦРБ общей врачебной практики 1 шт. ,ФАП 2 штуки, Батуринское отделение связи 1 шт., Пожарная часть 1 шт., отделение полиции 1 шт., сельская библиотека 1 шт., Дом культуры  (с. Батурино) 1 шт., детская спортивная школа 1 шт., МАОУ-СОШ с. Батурино (Группа дошкольного образования)1 шт.,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Батуринский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участок ВЭС 1 шт. , Филиал Сбербанка 1 шт., аптечный пункт с. Батурино, Батуринское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Авиаотделение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1 шт. , Метеостанция 1 шт.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 теплоснабжения:  котельная школы 1 шт.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магазины, деревообрабатывающие производства, сбор дикоросов.</a:t>
            </a:r>
          </a:p>
        </p:txBody>
      </p:sp>
      <p:pic>
        <p:nvPicPr>
          <p:cNvPr id="29" name="Picture 2" descr="C:\Users\user\документы\Администрация района переписка\Какорина О.А\Новая папка\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9096" y="1259632"/>
            <a:ext cx="200026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68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476672" y="3178393"/>
            <a:ext cx="6221413" cy="203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370  га (3,1%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20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Больше-Дорохово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469 чел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.), д. Воронино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Яя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Итатка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Победа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91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Тихомировка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169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241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1 050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3,13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ИНФОРМАЦИЯ: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4324" y="4905177"/>
            <a:ext cx="8037910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БОЛЬШЕДОРОХОВСКОЕ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804031" y="4860032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88546816"/>
              </p:ext>
            </p:extLst>
          </p:nvPr>
        </p:nvGraphicFramePr>
        <p:xfrm>
          <a:off x="565402" y="5154077"/>
          <a:ext cx="6119813" cy="18287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85548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0856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198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799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54027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670188416"/>
                  </a:ext>
                </a:extLst>
              </a:tr>
              <a:tr h="174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19 500,7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16</a:t>
                      </a:r>
                      <a:r>
                        <a:rPr lang="ru-RU" sz="1200" kern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833,5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86,3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549,1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930,61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645,4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137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382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19 325,3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</a:t>
                      </a:r>
                      <a:r>
                        <a:rPr lang="ru-RU" sz="1200" kern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142,2</a:t>
                      </a:r>
                      <a:endParaRPr lang="ru-RU" sz="1200" dirty="0"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88,7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</a:t>
                      </a:r>
                      <a:r>
                        <a:rPr lang="ru-RU" sz="1200" kern="120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549,1</a:t>
                      </a:r>
                      <a:r>
                        <a:rPr lang="ru-RU" sz="1200" kern="12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4" name="Picture 2" descr="https://www.bdselp.asino.ru/upload/images/P202007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6" r="7099"/>
          <a:stretch/>
        </p:blipFill>
        <p:spPr bwMode="auto">
          <a:xfrm>
            <a:off x="4818041" y="1191826"/>
            <a:ext cx="1851319" cy="21206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Прямоугольник 2"/>
          <p:cNvSpPr>
            <a:spLocks noChangeArrowheads="1"/>
          </p:cNvSpPr>
          <p:nvPr/>
        </p:nvSpPr>
        <p:spPr bwMode="auto">
          <a:xfrm>
            <a:off x="476672" y="1191825"/>
            <a:ext cx="6202363" cy="19865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2005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Овсянников Виктор Петрович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октябрь 2019 г. - сентябрь  2024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3618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– 24.10.2019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8(38241)4 71 21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http://www.bdselp.asino.ru/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bdselp@mail.tomsknet.ru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Торгунакова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Светлана Викторовна</a:t>
            </a: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462384" y="6919689"/>
            <a:ext cx="6192838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ПОСЕЛЕНИЯ</a:t>
            </a:r>
            <a:endParaRPr lang="ru-RU" altLang="ru-RU" sz="12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социальной сферы:  МАОУ-ООШ с. Больше-Дорохово, ГДО МАОУ-ООШ</a:t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Больше-Дорохово, Фельдшерско-акушерский пункт (с. Больше-Дорохово,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               д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</a:t>
            </a:r>
            <a:r>
              <a:rPr lang="ru-RU" alt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Феоктистовка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д. Победа), Центр досуга (д. Победа, д. Феоктистовка,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Тихомировка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Дом Культуры с. Больше-Дорохово, Сельская библиотека с. Больше-Дорохово,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 с. Больше-Дорохово: котельные - 3 шт., тепловые сети, водопроводные сети, водонапорные башни – 2 шт., водоразборные колонки.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магазины, пилорамы, шиномонтаж, ФГУП «Почта России».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08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476672" y="2915816"/>
            <a:ext cx="6170612" cy="200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458 га (3,8 %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15 км.</a:t>
            </a:r>
            <a:endParaRPr kumimoji="0" lang="ru-RU" altLang="ru-RU" sz="1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Новиковка (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Светлый (</a:t>
            </a:r>
            <a:r>
              <a:rPr kumimoji="0" lang="en-US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</a:t>
            </a:r>
            <a:r>
              <a:rPr lang="ru-RU" altLang="ru-RU" sz="12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6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Ново Троица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Вороно-Пашня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109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Моисеевка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188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Нижние Соколы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124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ж.д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153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(0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161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167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169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(10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236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3,7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от Асиновского района). 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65856" y="4933645"/>
            <a:ext cx="7980973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НОВИКОВСКОЕ 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804031" y="4572000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247340"/>
              </p:ext>
            </p:extLst>
          </p:nvPr>
        </p:nvGraphicFramePr>
        <p:xfrm>
          <a:off x="566108" y="4900954"/>
          <a:ext cx="6119813" cy="18287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3128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8065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911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204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17 562,9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409,4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121,9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731,7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652,91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723,8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102,7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2 391,25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17 016,1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692,3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127,5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731,7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2"/>
          <p:cNvSpPr>
            <a:spLocks noChangeArrowheads="1"/>
          </p:cNvSpPr>
          <p:nvPr/>
        </p:nvSpPr>
        <p:spPr bwMode="auto">
          <a:xfrm>
            <a:off x="498962" y="1172553"/>
            <a:ext cx="6202363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 2005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Петров Сергей Леонтьевич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</a:t>
            </a: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2022- </a:t>
            </a:r>
            <a:r>
              <a:rPr lang="ru-RU" altLang="ru-RU" sz="1200" b="1" noProof="0" dirty="0" smtClean="0"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8(38241)44166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nselp@findep.org</a:t>
            </a:r>
            <a:endParaRPr kumimoji="0" lang="ru-RU" altLang="ru-RU" sz="9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dirty="0" err="1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Трубчик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altLang="ru-RU" sz="12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</a:t>
            </a:r>
            <a:r>
              <a:rPr lang="ru-RU" altLang="ru-RU" sz="1200" b="1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адежда Михайловна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-  </a:t>
            </a:r>
            <a:r>
              <a:rPr lang="ru-RU" altLang="ru-RU" sz="1200" b="1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09.2022</a:t>
            </a:r>
            <a:r>
              <a:rPr kumimoji="0" lang="ru-RU" altLang="ru-RU" sz="12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</a:p>
        </p:txBody>
      </p:sp>
      <p:pic>
        <p:nvPicPr>
          <p:cNvPr id="21" name="Picture 40" descr="http://asino.ru/../../../files/selpos/foto/glava_selp_petro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168" y="1172553"/>
            <a:ext cx="1717709" cy="2003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576775" y="6732240"/>
            <a:ext cx="6192837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школа 1 шт.,  ОВП-1 шт.,  ФАП 4 шт.,  магазины – 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шт.,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ДК 1 шт., 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центр досуга 1 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котельные -2 шт.,  водонапорные башни - 8 шт., водоразборные колонки - 86 шт., тепловые сети – 0,744 км, водопроводные сети -19,019 км. Модули станции водоочистки - 4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сферы: СПК «Успех»,   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«Томский лен», КФХ «Родничок»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КФХ Ходкевич А.В., КФХ Ершов С.А.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ИП Алексеева Л.Ш. «Ассорти», ООО  «Полянка» Малыхина Н.В.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0343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799035" y="4900466"/>
            <a:ext cx="8047332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НОВОКУСКОВСКОЕ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7927735"/>
              </p:ext>
            </p:extLst>
          </p:nvPr>
        </p:nvGraphicFramePr>
        <p:xfrm>
          <a:off x="639648" y="4580333"/>
          <a:ext cx="6119813" cy="182872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4392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01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60040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</a:t>
                      </a:r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17 839,4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kern="120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</a:t>
                      </a:r>
                      <a:r>
                        <a:rPr lang="ru-RU" sz="1200" b="0" kern="1200" baseline="0" dirty="0" smtClean="0"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504,0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126,14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795,8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493,79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883,4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108,67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656,8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17 430,8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21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518,0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123,45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</a:t>
                      </a:r>
                      <a:r>
                        <a:rPr lang="ru-RU" sz="120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795,8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511596" y="1106194"/>
            <a:ext cx="6202363" cy="17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Карпенко Андрей Владимирович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сентябрь  2021 - сентябрь 2026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ата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избрания -  2021г.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8(38241)4 50 01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http://www.nkselpasino.ru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nkselp@mail.tomsknet.ru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</a:p>
        </p:txBody>
      </p:sp>
      <p:pic>
        <p:nvPicPr>
          <p:cNvPr id="15" name="Picture 2" descr="https://www.nkselpasino.ru/upload/images/karpenko-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337" y="1249516"/>
            <a:ext cx="1653023" cy="1806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7"/>
          <p:cNvSpPr>
            <a:spLocks noChangeArrowheads="1"/>
          </p:cNvSpPr>
          <p:nvPr/>
        </p:nvSpPr>
        <p:spPr bwMode="auto">
          <a:xfrm>
            <a:off x="527117" y="2837754"/>
            <a:ext cx="6207125" cy="1791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524 га (4,4 %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8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Ново-Кусково (1 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370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Старо-Кусково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113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Казанка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222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Филимоновка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215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Митрофановка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22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1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942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5,8%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0" name="Прямоугольник 2"/>
          <p:cNvSpPr>
            <a:spLocks noChangeArrowheads="1"/>
          </p:cNvSpPr>
          <p:nvPr/>
        </p:nvSpPr>
        <p:spPr bwMode="auto">
          <a:xfrm>
            <a:off x="559321" y="6372200"/>
            <a:ext cx="6336704" cy="2853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МАОУ-СОШ с. Ново-Кусково (Группа дошкольного образования), филиал МАОУ ДОД «Асиновская детская школа искусств»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филиал ЦРБ общая врачебная амбулатория, 2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ФАПа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, аптечный пункт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Ново-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Кусковский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Дом культуры,  2 Центра досуга, библиотека им.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Г.М.Маркова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2 сельские библиотеки, КТК «Сибирская усадьба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Н.А.Лампсакова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 3 почтовых отделения, спортивный стадион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-Кусково), Храм Георгия Победоносца (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с.Ново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-Кусково).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МУП «Новокусковские коммунальные системы».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сферы: ООО «Молоко», ООО «Сибирские органические продукты», кролиководческая ферма, линия по переработке молочной продукции КФХ Чекалин А.М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., 2 КФХ по разведению КРС, 1 ЛПХ по разведению КРС,            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КФХ – разведение птицы.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бизнеса: 9 магазинов, парикмахерская, 5 пилорам.</a:t>
            </a: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842848" y="4275634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086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Прямоугольник 17"/>
          <p:cNvSpPr>
            <a:spLocks noChangeArrowheads="1"/>
          </p:cNvSpPr>
          <p:nvPr/>
        </p:nvSpPr>
        <p:spPr bwMode="auto">
          <a:xfrm>
            <a:off x="548680" y="2941641"/>
            <a:ext cx="6121103" cy="2322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площадь:  656  га (5,5%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Удалённость от районного центра:  50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Наличие круглогодичного сообщения: 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с. Новониколаевка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749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Караколь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Михайловка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58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Минаевка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537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Гарь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153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Копыловка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Большой Кордон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233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Отрадный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17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п.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Осколково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(0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чел.), д. Комаровка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(2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Население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(на 1 января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2023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г.):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1 849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человека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5,52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902076" y="4797425"/>
            <a:ext cx="8253414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НОВОНИКОЛАЕВСКОЕ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7"/>
          <p:cNvSpPr>
            <a:spLocks noChangeArrowheads="1"/>
          </p:cNvSpPr>
          <p:nvPr/>
        </p:nvSpPr>
        <p:spPr bwMode="auto">
          <a:xfrm>
            <a:off x="5805264" y="4837617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6693385"/>
              </p:ext>
            </p:extLst>
          </p:nvPr>
        </p:nvGraphicFramePr>
        <p:xfrm>
          <a:off x="593002" y="5153074"/>
          <a:ext cx="6119813" cy="172083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7639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554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27038"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% к аналоги-</a:t>
                      </a:r>
                    </a:p>
                    <a:p>
                      <a:pPr algn="ctr"/>
                      <a:r>
                        <a:rPr lang="ru-RU" sz="1200" baseline="0" dirty="0" err="1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чному</a:t>
                      </a:r>
                      <a:r>
                        <a:rPr lang="ru-RU" sz="1200" baseline="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периоду прошлого года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803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  <a:endParaRPr lang="ru-RU" sz="12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291696521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dk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23 767,1</a:t>
                      </a:r>
                      <a:endParaRPr kumimoji="0" 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034,58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75,9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</a:t>
                      </a:r>
                      <a:r>
                        <a:rPr lang="ru-RU" sz="12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041,7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2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880,62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4</a:t>
                      </a:r>
                      <a:r>
                        <a:rPr lang="ru-RU" sz="1200" b="0" i="0" u="none" strike="noStrike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 444,02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114,5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u="none" strike="noStrike" dirty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3 </a:t>
                      </a:r>
                      <a:r>
                        <a:rPr lang="ru-RU" sz="1200" b="0" i="0" u="none" strike="noStrike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</a:rPr>
                        <a:t>625,0</a:t>
                      </a:r>
                      <a:endParaRPr lang="ru-RU" sz="1200" b="0" i="0" u="none" strike="noStrike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u="none" strike="noStrike" cap="none" normalizeH="0" baseline="0" dirty="0">
                          <a:ln>
                            <a:noFill/>
                          </a:ln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23</a:t>
                      </a:r>
                      <a:r>
                        <a:rPr lang="ru-RU" sz="1200" b="0" baseline="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687,6</a:t>
                      </a:r>
                      <a:endParaRPr lang="ru-RU" sz="1200" b="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</a:t>
                      </a:r>
                      <a:r>
                        <a:rPr lang="ru-RU" sz="1200" b="0" baseline="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311,81</a:t>
                      </a:r>
                      <a:endParaRPr lang="ru-RU" sz="1200" b="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dk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81,5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</a:t>
                      </a:r>
                      <a:r>
                        <a:rPr lang="ru-RU" sz="1200" baseline="0" dirty="0" smtClean="0"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041,7</a:t>
                      </a:r>
                      <a:endParaRPr lang="ru-RU" sz="12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548680" y="1159396"/>
            <a:ext cx="4650534" cy="1774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Поселение основано 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 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Жаровских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Николай Николаевич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полномочий – сентябрь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г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- сентябрь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Телефон: 8(38241)4 21 17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http://www.nnselp.asino.ru/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nnselp@findep.org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ПРЕДСЕДАТЕЛЬ СОВЕТА – </a:t>
            </a:r>
            <a:r>
              <a:rPr lang="ru-RU" altLang="ru-RU" sz="1200" b="1" noProof="0" dirty="0" smtClean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Авдеева Елена Александровна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дата 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19.09.2022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</a:p>
        </p:txBody>
      </p:sp>
      <p:pic>
        <p:nvPicPr>
          <p:cNvPr id="21" name="Picture 40" descr="http://asino.ru/files/pressa/foto/f_nnselp_2004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02392" y="1159396"/>
            <a:ext cx="1483547" cy="19402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Прямоугольник 2"/>
          <p:cNvSpPr>
            <a:spLocks noChangeArrowheads="1"/>
          </p:cNvSpPr>
          <p:nvPr/>
        </p:nvSpPr>
        <p:spPr bwMode="auto">
          <a:xfrm>
            <a:off x="579884" y="6876256"/>
            <a:ext cx="6162717" cy="17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социальной сферы: ФАП 4 шт., ОВП-1шт., Школа 2 шт., Библиотека 4 шт., аптека 1 шт., ДК 1 шт.,  Центр досуга 3 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ЖКХ: котельные 5 шт., Тепловые сети 0,62 км , водопроводные сети 17,1 км водонапорные башни 9 шт., водоразборные колонки  95 шт.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производственной (агропромышленной) сферы  ООО КФХ «НИВА»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Объекты малого и среднего бизнеса  35 шт.  ООО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«</a:t>
            </a:r>
            <a:r>
              <a:rPr lang="ru-RU" altLang="ru-RU" sz="1200" dirty="0" err="1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Причулымье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«</a:t>
            </a:r>
            <a:r>
              <a:rPr lang="ru-RU" altLang="ru-RU" sz="12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Сибирский лес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»,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ООО «Завод Родина».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39</a:t>
            </a:fld>
            <a:endParaRPr lang="ru-RU"/>
          </a:p>
        </p:txBody>
      </p:sp>
      <p:pic>
        <p:nvPicPr>
          <p:cNvPr id="1026" name="Picture 2" descr="C:\Users\zakup\Desktop\к паспорту\glava_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5627" y="1313883"/>
            <a:ext cx="1511130" cy="174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9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7"/>
          <p:cNvSpPr>
            <a:spLocks noChangeArrowheads="1"/>
          </p:cNvSpPr>
          <p:nvPr/>
        </p:nvSpPr>
        <p:spPr bwMode="auto">
          <a:xfrm>
            <a:off x="620688" y="1174750"/>
            <a:ext cx="6073775" cy="6418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ИСПОЛНИТЕЛЬНАЯ ВЛАСТЬ</a:t>
            </a:r>
            <a:endParaRPr lang="ru-RU" altLang="ru-RU" sz="12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Контактная информация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Почтовый адрес администрации – 636840, Томская область , </a:t>
            </a:r>
            <a:endParaRPr lang="ru-RU" altLang="ru-RU" sz="1200" dirty="0" smtClean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 Асино , ул. им. Ленина , 40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Электронный адрес: </a:t>
            </a:r>
            <a:r>
              <a:rPr lang="en-US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asino@asino.tomsknet.ru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Телефон : 8 (38241)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2-76-00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Факс: 8 (38241) 2-32-93</a:t>
            </a:r>
          </a:p>
          <a:p>
            <a:pPr>
              <a:lnSpc>
                <a:spcPct val="115000"/>
              </a:lnSpc>
            </a:pP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Глава Асиновского района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Данильчук Николай Александрович</a:t>
            </a:r>
            <a:endParaRPr lang="en-US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од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рождения – 1962.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Срок полномочий: 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 2022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 –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ноябрь 2027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г.</a:t>
            </a: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endParaRPr lang="ru-RU" altLang="ru-RU" sz="6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Заместитель  Главы  по обеспечению  жизнедеятельности</a:t>
            </a:r>
          </a:p>
          <a:p>
            <a:pPr>
              <a:lnSpc>
                <a:spcPct val="115000"/>
              </a:lnSpc>
              <a:buFont typeface="Arial" charset="0"/>
              <a:buNone/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и безопасности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Самодуров Евгений Николаевич 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 8(38241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) 2-12-21;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социальным вопросам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Булыгина Ольга Анатольевна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2-38-72;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экономике и финансам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Сух Татьяна Викторовна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2-34-86;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Заместитель Главы по управлению делами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Толкачева Татьяна Валентиновна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–</a:t>
            </a:r>
            <a:r>
              <a:rPr lang="ru-RU" altLang="ru-RU" sz="1200" dirty="0" smtClean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8(38241) 2-25-08. </a:t>
            </a:r>
            <a:endParaRPr lang="ru-RU" altLang="ru-RU" sz="1200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endParaRPr lang="ru-RU" altLang="ru-RU" sz="600" b="1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400" b="1" dirty="0">
                <a:solidFill>
                  <a:srgbClr val="00B05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ПРЕДСТАВИТЕЛЬНАЯ ВЛАСТЬ</a:t>
            </a: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Контактная информация: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Почтовый адрес </a:t>
            </a: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– 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636840, Томская область, г. Асино, 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ул. им. Ленина, 40, каб. № 301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Тел.: (38 241) 2-11-16</a:t>
            </a:r>
            <a:endParaRPr lang="ru-RU" altLang="ru-RU" sz="1200" b="1" dirty="0">
              <a:solidFill>
                <a:srgbClr val="00000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Calibri" pitchFamily="34" charset="0"/>
            </a:endParaRPr>
          </a:p>
          <a:p>
            <a:pPr>
              <a:lnSpc>
                <a:spcPct val="115000"/>
              </a:lnSpc>
            </a:pPr>
            <a:r>
              <a:rPr lang="ru-RU" altLang="ru-RU" sz="1200" b="1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Председатель – </a:t>
            </a:r>
            <a:r>
              <a:rPr lang="ru-RU" altLang="ru-RU" sz="1200" dirty="0" err="1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Флигинских</a:t>
            </a: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 Людмила Николаевна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Год рождения – 1966.</a:t>
            </a:r>
          </a:p>
          <a:p>
            <a:pPr>
              <a:lnSpc>
                <a:spcPct val="115000"/>
              </a:lnSpc>
            </a:pPr>
            <a:r>
              <a:rPr lang="ru-RU" altLang="ru-RU" sz="1200" dirty="0">
                <a:solidFill>
                  <a:srgbClr val="000000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Calibri" pitchFamily="34" charset="0"/>
              </a:rPr>
              <a:t>Дата избрания: сентябрь 2020 г.</a:t>
            </a:r>
            <a:endParaRPr lang="ru-RU" altLang="ru-RU" sz="1100" dirty="0">
              <a:solidFill>
                <a:srgbClr val="00B050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5123" name="Заголовок 2"/>
          <p:cNvSpPr txBox="1">
            <a:spLocks/>
          </p:cNvSpPr>
          <p:nvPr/>
        </p:nvSpPr>
        <p:spPr bwMode="auto">
          <a:xfrm rot="-5400000">
            <a:off x="-3753644" y="4841082"/>
            <a:ext cx="8027987" cy="577850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МЕСТНАЯ ВЛАСТЬ</a:t>
            </a:r>
          </a:p>
        </p:txBody>
      </p:sp>
      <p:sp>
        <p:nvSpPr>
          <p:cNvPr id="9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11" name="Picture 8" descr="C:\Users\kakorina\Desktop\fliginskich_dep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160" y="5143059"/>
            <a:ext cx="1725413" cy="24532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C:\Users\kakorina\Desktop\Glava_raion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990" y="1212404"/>
            <a:ext cx="1725413" cy="2423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ая прямоугольная выноска 13"/>
          <p:cNvSpPr/>
          <p:nvPr/>
        </p:nvSpPr>
        <p:spPr>
          <a:xfrm>
            <a:off x="641350" y="7596336"/>
            <a:ext cx="6121400" cy="1225550"/>
          </a:xfrm>
          <a:prstGeom prst="wedgeRoundRectCallout">
            <a:avLst>
              <a:gd name="adj1" fmla="val -21378"/>
              <a:gd name="adj2" fmla="val 5089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Удовлетворенность населения деятельностью органов местного самоуправления (% от числа опрошенных):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2018 г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–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49,16 %; 2019 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г. – 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52,13 %;   2020 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г. –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49,53 %;  </a:t>
            </a:r>
            <a:endParaRPr lang="ru-RU" altLang="ru-RU" sz="1450" b="1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2021 г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.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48,69 %; 2022 </a:t>
            </a:r>
            <a:r>
              <a:rPr lang="ru-RU" altLang="ru-RU" sz="1450" b="1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г. </a:t>
            </a:r>
            <a:r>
              <a:rPr lang="ru-RU" altLang="ru-RU" sz="1450" b="1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– 48,7%</a:t>
            </a:r>
            <a:endParaRPr lang="ru-RU" sz="1450" b="1" kern="0" dirty="0">
              <a:solidFill>
                <a:schemeClr val="accent2">
                  <a:lumMod val="50000"/>
                </a:schemeClr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4914899" y="7812361"/>
            <a:ext cx="1679673" cy="1149078"/>
          </a:xfrm>
        </p:spPr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</a:t>
            </a:fld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66997" y="2800876"/>
            <a:ext cx="6202363" cy="1816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ОБЩАЯ ХАРАКТЕРИСТИКА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Территория: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площадь: </a:t>
            </a:r>
            <a:r>
              <a:rPr kumimoji="0" lang="en-US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29,691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тысяч га (2,9 % от Асиновского района). 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Удалённость от районного центра: 35 км.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Наличие круглогодичного сообщения: Да.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Структура: административный центр -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с. Ягодное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824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чел.), д. Больше-Жирово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43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чел.), д. Мало Жирово 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386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чел.), с.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Цветковка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131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чел.), д. </a:t>
            </a:r>
            <a:r>
              <a:rPr kumimoji="0" lang="ru-RU" altLang="ru-RU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Латат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71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чел.).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Население :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(на 1 января 2022 г.): 1 </a:t>
            </a:r>
            <a:r>
              <a:rPr lang="ru-RU" alt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455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человек (</a:t>
            </a:r>
            <a:r>
              <a:rPr kumimoji="0" lang="ru-RU" alt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4,34% 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от Асиновского района). 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3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ФИНАНСОВО-ЭКОНОМИЧЕСКАЯ ИНФОРМАЦИЯ</a:t>
            </a:r>
            <a:endParaRPr kumimoji="0" lang="ru-RU" altLang="ru-RU" sz="12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3555" name="Заголовок 2"/>
          <p:cNvSpPr txBox="1">
            <a:spLocks/>
          </p:cNvSpPr>
          <p:nvPr/>
        </p:nvSpPr>
        <p:spPr bwMode="auto">
          <a:xfrm rot="-5400000">
            <a:off x="-3902076" y="4797425"/>
            <a:ext cx="8253414" cy="4587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ЯГОДНОЕ СЕЛЬСКОЕ ПОСЕЛЕНИЕ</a:t>
            </a:r>
          </a:p>
        </p:txBody>
      </p:sp>
      <p:sp>
        <p:nvSpPr>
          <p:cNvPr id="11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7"/>
          <p:cNvSpPr>
            <a:spLocks noChangeArrowheads="1"/>
          </p:cNvSpPr>
          <p:nvPr/>
        </p:nvSpPr>
        <p:spPr bwMode="auto">
          <a:xfrm>
            <a:off x="5772294" y="4303642"/>
            <a:ext cx="937337" cy="304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тыс. руб.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800833"/>
              </p:ext>
            </p:extLst>
          </p:nvPr>
        </p:nvGraphicFramePr>
        <p:xfrm>
          <a:off x="549547" y="4572000"/>
          <a:ext cx="6119813" cy="1756876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92654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3750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4382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583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2048"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В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 % к </a:t>
                      </a:r>
                      <a:r>
                        <a:rPr lang="ru-RU" sz="11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аналогич</a:t>
                      </a:r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</a:p>
                    <a:p>
                      <a:pPr algn="ctr"/>
                      <a:r>
                        <a:rPr lang="ru-RU" sz="1100" baseline="0" dirty="0">
                          <a:latin typeface="Times New Roman" pitchFamily="18" charset="0"/>
                          <a:cs typeface="Times New Roman" pitchFamily="18" charset="0"/>
                        </a:rPr>
                        <a:t>ному периоду прошлого года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004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Исполнено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>
                          <a:latin typeface="Times New Roman" pitchFamily="18" charset="0"/>
                          <a:cs typeface="Times New Roman" pitchFamily="18" charset="0"/>
                        </a:rPr>
                        <a:t>План</a:t>
                      </a:r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824985954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ДОХОДЫ, всего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1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832,8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r>
                        <a:rPr lang="ru-RU" sz="11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341,25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91,64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854,29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 </a:t>
                      </a:r>
                      <a:r>
                        <a:rPr kumimoji="0" lang="ru-RU" sz="1100" u="none" strike="noStrike" cap="none" normalizeH="0" baseline="0" dirty="0" err="1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т.ч</a:t>
                      </a: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 налоговые и неналоговые доходы</a:t>
                      </a:r>
                      <a:endParaRPr kumimoji="0" lang="ru-RU" sz="11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91486" marR="91486" marT="45684" marB="45684" anchor="ctr" horzOverflow="overflow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5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Times New Roman"/>
                        </a:rPr>
                        <a:t> 522,13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6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Times New Roman"/>
                        </a:rPr>
                        <a:t> 314,16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114,34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u="none" strike="noStrike" dirty="0" smtClean="0">
                          <a:effectLst/>
                          <a:latin typeface="Times New Roman"/>
                        </a:rPr>
                        <a:t>6</a:t>
                      </a:r>
                      <a:r>
                        <a:rPr lang="ru-RU" sz="1100" b="0" i="0" u="none" strike="noStrike" baseline="0" dirty="0" smtClean="0">
                          <a:effectLst/>
                          <a:latin typeface="Times New Roman"/>
                        </a:rPr>
                        <a:t> 154,52</a:t>
                      </a:r>
                      <a:endParaRPr lang="ru-RU" sz="1100" b="0" i="0" u="none" strike="noStrike" dirty="0">
                        <a:effectLst/>
                        <a:latin typeface="Times New Roman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690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100" u="none" strike="noStrike" cap="none" normalizeH="0" baseline="0" dirty="0">
                          <a:ln>
                            <a:noFill/>
                          </a:ln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РАСХОДЫ, всего</a:t>
                      </a:r>
                      <a:endParaRPr kumimoji="0" 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613" marR="68613" marT="0" marB="0" anchor="ctr" horzOverflow="overflow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r>
                        <a:rPr lang="ru-RU" sz="11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047,3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kern="120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100" kern="1200" baseline="0" dirty="0" smtClean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946,74</a:t>
                      </a:r>
                      <a:endParaRPr lang="ru-RU" sz="11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119,27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r>
                        <a:rPr lang="ru-RU" sz="11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854,29</a:t>
                      </a:r>
                      <a:endParaRPr lang="ru-RU" sz="11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4" name="Прямоугольник 2"/>
          <p:cNvSpPr>
            <a:spLocks noChangeArrowheads="1"/>
          </p:cNvSpPr>
          <p:nvPr/>
        </p:nvSpPr>
        <p:spPr bwMode="auto">
          <a:xfrm>
            <a:off x="476673" y="1148037"/>
            <a:ext cx="6202363" cy="1774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Поселение основано – 2006 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ГЛАВА ПОСЕЛЕНИЯ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– Баранов Геннадий Иванович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ru-RU" altLang="ru-RU" sz="1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рок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полномочий –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 - </a:t>
            </a:r>
            <a:r>
              <a:rPr lang="ru-RU" altLang="ru-RU" sz="12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но</a:t>
            </a:r>
            <a:r>
              <a:rPr kumimoji="0" lang="ru-RU" alt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ябрь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2027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Телефон: 8(38241)4 35 37,4 36 99</a:t>
            </a: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Сайт: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http://www.yaselp.asino.ru/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E-</a:t>
            </a:r>
            <a:r>
              <a:rPr kumimoji="0" lang="ru-RU" alt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mail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ru-RU" alt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 </a:t>
            </a:r>
            <a:r>
              <a:rPr lang="en-US" altLang="ru-RU" sz="1200" noProof="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j</a:t>
            </a:r>
            <a:r>
              <a:rPr lang="en-US" altLang="ru-RU" sz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aselp@yandex.ru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ПРЕДСЕДАТЕЛЬ СОВЕТА – </a:t>
            </a:r>
            <a:r>
              <a:rPr lang="ru-RU" altLang="ru-RU" sz="1200" b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Носков Виктор Викторович</a:t>
            </a:r>
            <a:endParaRPr kumimoji="0" lang="ru-RU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дата избрания – </a:t>
            </a:r>
            <a:r>
              <a:rPr kumimoji="0" lang="ru-RU" alt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19.09.2022 </a:t>
            </a: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г.</a:t>
            </a:r>
          </a:p>
        </p:txBody>
      </p:sp>
      <p:pic>
        <p:nvPicPr>
          <p:cNvPr id="16" name="Picture 2" descr="https://www.yaselp.asino.ru/upload/images/image/baranov_glava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771" y="1148037"/>
            <a:ext cx="1665860" cy="1928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545427" y="6372200"/>
            <a:ext cx="6164204" cy="2640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ИНФРАСТРУКТУРА ПОСЕЛЕНИЯ</a:t>
            </a:r>
            <a:endParaRPr kumimoji="0" lang="en-US" altLang="ru-RU" sz="12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Объекты социальной сферы: МАОУ-СОШ с. Ягодное, МАОУ-СОШ ГДО с. Ягодное - филиал МАОУ-СОШ с. Ягодное, ФАП в д. Мало-Жирово, с. Цветковка, д. Латат, ОВП в с. Ягодное, сельские библиотеки (с. Ягодное, д. Мало-Жирово, с. Цветковка), почтовые отделения (с. Ягодное, д. М-Жирово), ветеринарный участок в с. Ягодное, Центр досуга (с. 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Цветковка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д. Мало-Жирово), Дом культуры  в с. Ягодное.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Объекты ЖКХ: МУП «Ягодное ЖКХ».</a:t>
            </a: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Объекты производственной (агропромышленной) сферы - ООО «Молоко», ООО «Сибирское молоко</a:t>
            </a:r>
            <a:r>
              <a:rPr kumimoji="0" lang="ru-RU" alt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»,</a:t>
            </a:r>
            <a:r>
              <a:rPr kumimoji="0" lang="ru-RU" altLang="ru-RU" sz="11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ООО «Сибирский колос»</a:t>
            </a:r>
            <a:endParaRPr kumimoji="0" lang="ru-RU" alt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Объекты малого и среднего бизнеса - ООО «Сырная история», ИП Носков В.В., ИП Романова О.В., ООО «Транзит», Ягодное сельпо № 77, 80, 81, ГКФХ-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Неумержицкий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А.Н., ГКФХ - «Алиев Б.М.», ГКФХ – «Михайлина Л.И.», ГКФХ «Рогулин В.И.», ГКФХ «Капустина Н.П.». ГКФХ «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Шукюров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Д.М.», ИП Тихонова П.В., ГКФХ «</a:t>
            </a:r>
            <a:r>
              <a:rPr kumimoji="0" lang="ru-RU" altLang="ru-RU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Хисматулина</a:t>
            </a:r>
            <a:r>
              <a:rPr kumimoji="0" lang="ru-RU" altLang="ru-RU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С.М., ООО «Сибирский лес».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21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Заголовок 2"/>
          <p:cNvSpPr txBox="1">
            <a:spLocks/>
          </p:cNvSpPr>
          <p:nvPr/>
        </p:nvSpPr>
        <p:spPr bwMode="auto">
          <a:xfrm rot="-5400000">
            <a:off x="-3789607" y="4924178"/>
            <a:ext cx="8009430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РАЗВИТИЕ ПОСЕЛЕНИЙ </a:t>
            </a: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РАЙОНА</a:t>
            </a:r>
          </a:p>
        </p:txBody>
      </p:sp>
      <p:sp>
        <p:nvSpPr>
          <p:cNvPr id="12" name="Прямоугольник 14"/>
          <p:cNvSpPr>
            <a:spLocks noChangeArrowheads="1"/>
          </p:cNvSpPr>
          <p:nvPr/>
        </p:nvSpPr>
        <p:spPr bwMode="auto">
          <a:xfrm>
            <a:off x="1088841" y="1170782"/>
            <a:ext cx="554175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DD16A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ПЕРСПЕКТИВЫ РАЗВИТИЯ ПОСЕЛЕНИЙ РАЙОНА</a:t>
            </a:r>
            <a:endParaRPr kumimoji="0" lang="ru-RU" altLang="ru-RU" sz="1600" b="1" i="0" u="none" strike="noStrike" kern="1200" cap="none" spc="0" normalizeH="0" baseline="0" noProof="0" dirty="0">
              <a:ln>
                <a:noFill/>
              </a:ln>
              <a:solidFill>
                <a:srgbClr val="0DD16A"/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58003" y="1691680"/>
            <a:ext cx="6054997" cy="3447604"/>
          </a:xfrm>
          <a:prstGeom prst="roundRect">
            <a:avLst>
              <a:gd name="adj" fmla="val 11647"/>
            </a:avLst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сельского хозяйства сосредоточено, в основном, в транспортно доступных южной и юго-западной частях района на территориях Новиковского, Ягодного и Большедороховского сельских поселений и с. Новониколаевка. Основные объекты лесозаготовительного производства и лесопереработки сконцентрированы преимущественно вдоль р. Чулым и автомобильной дороги общего пользования Асино - Батурино.</a:t>
            </a:r>
          </a:p>
          <a:p>
            <a:pPr marL="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Во всех сельских поселениях планируются следующие инвестиционные проекты: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капитальный ремонт образовательных учреждений (школы);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проведение мероприятий по очистке питьевой воды;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водопроводов в населенных пунктах;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проведение мероприятий по освещению улиц в населенных пунктах поселения;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строительство нового жилья;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сельского хозяйства (создания новых КФХ)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спортивной инфраструктуры;</a:t>
            </a:r>
          </a:p>
          <a:p>
            <a:pPr marL="285750" marR="0" lvl="0" indent="45720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1300" b="0" i="0" u="none" strike="noStrike" kern="1200" cap="none" spc="0" normalizeH="0" baseline="0" noProof="0" dirty="0">
                <a:ln>
                  <a:noFill/>
                </a:ln>
                <a:solidFill>
                  <a:srgbClr val="663300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индивидуального жилищного строительства.</a:t>
            </a:r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pic>
        <p:nvPicPr>
          <p:cNvPr id="9" name="Picture 4" descr="Картинки по запросу сельские поселения асиновский райо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769" y="6876256"/>
            <a:ext cx="5918591" cy="17439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Картинки по запросу сельские поселения асиновский райо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09" y="5292080"/>
            <a:ext cx="5918591" cy="15841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3165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2"/>
          <p:cNvSpPr txBox="1">
            <a:spLocks/>
          </p:cNvSpPr>
          <p:nvPr/>
        </p:nvSpPr>
        <p:spPr bwMode="auto">
          <a:xfrm rot="-5400000">
            <a:off x="-3943102" y="4770685"/>
            <a:ext cx="8316417" cy="430213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 smtClean="0">
                <a:solidFill>
                  <a:prstClr val="white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РАЗВИТИЕ ПОСЕЛЕНИЙ РАЙОНА</a:t>
            </a:r>
            <a:endParaRPr lang="ru-RU" altLang="ru-RU" sz="2000" b="1" dirty="0">
              <a:solidFill>
                <a:prstClr val="white"/>
              </a:solidFill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F7608AB-A483-4121-8493-825845676913}"/>
              </a:ext>
            </a:extLst>
          </p:cNvPr>
          <p:cNvSpPr txBox="1"/>
          <p:nvPr/>
        </p:nvSpPr>
        <p:spPr>
          <a:xfrm>
            <a:off x="1628800" y="1198657"/>
            <a:ext cx="461970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0DD16A"/>
                </a:solidFill>
                <a:latin typeface="Times New Roman" panose="02020603050405020304" pitchFamily="18" charset="0"/>
              </a:rPr>
              <a:t>ПЕРСПЕКТИВЫ РАЗВИТИЯ ПОСЕЛЕНИЙ РАЙОНА</a:t>
            </a:r>
            <a:endParaRPr lang="ru-RU" sz="1200" b="1" dirty="0">
              <a:solidFill>
                <a:srgbClr val="0DD16A"/>
              </a:solidFill>
            </a:endParaRPr>
          </a:p>
        </p:txBody>
      </p:sp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3802256635"/>
              </p:ext>
            </p:extLst>
          </p:nvPr>
        </p:nvGraphicFramePr>
        <p:xfrm>
          <a:off x="548680" y="1337156"/>
          <a:ext cx="6237287" cy="7921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32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Рисунок 4" descr="Рисунок1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8" t="661" r="39885"/>
          <a:stretch>
            <a:fillRect/>
          </a:stretch>
        </p:blipFill>
        <p:spPr bwMode="auto">
          <a:xfrm>
            <a:off x="-20638" y="0"/>
            <a:ext cx="6878638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43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/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 rot="-5400000">
            <a:off x="-3685583" y="4847229"/>
            <a:ext cx="7982354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5328395"/>
              </p:ext>
            </p:extLst>
          </p:nvPr>
        </p:nvGraphicFramePr>
        <p:xfrm>
          <a:off x="764704" y="1259631"/>
          <a:ext cx="5959409" cy="7076691"/>
        </p:xfrm>
        <a:graphic>
          <a:graphicData uri="http://schemas.openxmlformats.org/drawingml/2006/table">
            <a:tbl>
              <a:tblPr firstRow="1" firstCol="1" bandRow="1">
                <a:effectLst/>
              </a:tblPr>
              <a:tblGrid>
                <a:gridCol w="30238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8451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483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9619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72412">
                <a:tc gridSpan="4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НАСЕЛЕНИЕ 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kern="120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  <a:tileRect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2192"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ДЕМОГРАФИЯ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01.01.2021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01.01.2022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01.01.2023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6843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Родившихся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</a:t>
                      </a:r>
                      <a:r>
                        <a:rPr lang="ru-RU" sz="1200" b="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  <a:endParaRPr lang="ru-RU" sz="1200" b="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394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337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0450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периоду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105,6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(-21</a:t>
                      </a:r>
                      <a:r>
                        <a:rPr lang="ru-RU" sz="1200" b="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чел.)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85,5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(-57 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чел.)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89,32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(-36</a:t>
                      </a:r>
                      <a:r>
                        <a:rPr lang="ru-RU" sz="1200" b="0" baseline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</a:t>
                      </a: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.)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0853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Умерших, </a:t>
                      </a:r>
                      <a:r>
                        <a:rPr lang="ru-RU" sz="1200" b="0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635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670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525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17188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125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105,5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strike="noStrike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78,36</a:t>
                      </a:r>
                      <a:endParaRPr lang="ru-RU" sz="1200" b="0" strike="noStrike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12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Естественная</a:t>
                      </a:r>
                      <a:r>
                        <a:rPr lang="ru-RU" sz="1200" b="1" i="0" strike="noStrike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</a:t>
                      </a:r>
                      <a:r>
                        <a:rPr lang="ru-RU" sz="1200" b="1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убыль, </a:t>
                      </a:r>
                      <a:r>
                        <a:rPr lang="ru-RU" sz="1200" b="0" i="1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 </a:t>
                      </a: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241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-333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-224</a:t>
                      </a:r>
                      <a:endParaRPr lang="ru-RU" sz="1200" b="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16579">
                <a:tc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178,5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138,2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67,3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794">
                <a:tc gridSpan="2"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kern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РЫНОК ТРУДА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kern="1200" noProof="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01.01.2022</a:t>
                      </a:r>
                      <a:endParaRPr lang="ru-RU" sz="1200" b="1" kern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01.01.2023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96932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Численность экономически активного населения (ЭАН), </a:t>
                      </a:r>
                      <a:r>
                        <a:rPr lang="ru-RU" sz="1200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</a:t>
                      </a: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19 </a:t>
                      </a: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07383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99,45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98,98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9753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Численность безработных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граждан, состоявших в органах службы занятости, </a:t>
                      </a:r>
                      <a:r>
                        <a:rPr lang="ru-RU" sz="120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чел.</a:t>
                      </a:r>
                      <a:endParaRPr lang="ru-RU" sz="120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185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68711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12,05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148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  <a:tr h="329685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Уровень регистрируемой безработицы от ЭАН, </a:t>
                      </a:r>
                      <a:r>
                        <a:rPr lang="ru-RU" sz="1200" b="1" i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0,7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0,8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  <a:tr h="260890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12,9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114,3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4"/>
                  </a:ext>
                </a:extLst>
              </a:tr>
              <a:tr h="3071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УРОВЕНЬ ЖИЗНИ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0">
                          <a:srgbClr val="8488C4"/>
                        </a:gs>
                        <a:gs pos="53000">
                          <a:srgbClr val="D4DEFF"/>
                        </a:gs>
                        <a:gs pos="83000">
                          <a:srgbClr val="D4DEFF"/>
                        </a:gs>
                        <a:gs pos="100000">
                          <a:srgbClr val="96AB94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663300"/>
                          </a:solidFill>
                          <a:effectLst/>
                          <a:uLnTx/>
                          <a:uFillTx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01.01.2022</a:t>
                      </a:r>
                      <a:endParaRPr kumimoji="0" lang="ru-RU" sz="1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663300"/>
                        </a:solidFill>
                        <a:effectLst/>
                        <a:uLnTx/>
                        <a:uFillTx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 </a:t>
                      </a:r>
                      <a:r>
                        <a:rPr lang="ru-RU" sz="1200" b="1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01.2023</a:t>
                      </a:r>
                      <a:endParaRPr lang="ru-RU" sz="1200" b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00B050"/>
                        </a:gs>
                        <a:gs pos="39999">
                          <a:srgbClr val="92D050"/>
                        </a:gs>
                        <a:gs pos="7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40000"/>
                            <a:lumOff val="6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15"/>
                  </a:ext>
                </a:extLst>
              </a:tr>
              <a:tr h="388772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Среднемесячная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начисленная заработная плата, </a:t>
                      </a:r>
                      <a:r>
                        <a:rPr lang="ru-RU" sz="1200" b="1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рублей</a:t>
                      </a:r>
                      <a:endParaRPr lang="ru-RU" sz="1200" b="1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1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36 828,5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40 229,6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6"/>
                  </a:ext>
                </a:extLst>
              </a:tr>
              <a:tr h="23941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108,54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109,23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7"/>
                  </a:ext>
                </a:extLst>
              </a:tr>
              <a:tr h="469449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b="1" i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Величина</a:t>
                      </a:r>
                      <a:r>
                        <a:rPr lang="ru-RU" sz="1200" b="1" i="0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прожиточного минимума трудоспособного населения, </a:t>
                      </a:r>
                      <a:r>
                        <a:rPr lang="ru-RU" sz="1200" b="0" i="1" baseline="0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руб.</a:t>
                      </a:r>
                      <a:endParaRPr lang="ru-RU" sz="1200" b="0" i="1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endParaRPr lang="ru-RU" sz="1400" b="0" i="1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13 641,0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15 500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8"/>
                  </a:ext>
                </a:extLst>
              </a:tr>
              <a:tr h="414056">
                <a:tc gridSpan="2">
                  <a:txBody>
                    <a:bodyPr/>
                    <a:lstStyle/>
                    <a:p>
                      <a:pPr>
                        <a:lnSpc>
                          <a:spcPct val="114000"/>
                        </a:lnSpc>
                        <a:spcAft>
                          <a:spcPts val="0"/>
                        </a:spcAft>
                      </a:pPr>
                      <a:r>
                        <a:rPr lang="ru-RU" sz="1200" i="0" strike="noStrike" dirty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в % к аналогичному уровню прошлого года</a:t>
                      </a: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4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400" i="0" dirty="0">
                        <a:solidFill>
                          <a:srgbClr val="663300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3283" marR="4328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107,3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rgbClr val="6633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113,63</a:t>
                      </a:r>
                      <a:endParaRPr lang="ru-RU" sz="1200" dirty="0">
                        <a:solidFill>
                          <a:srgbClr val="663300"/>
                        </a:solidFill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43283" marR="43283" marT="0" marB="0" anchor="ctr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9"/>
                  </a:ext>
                </a:extLst>
              </a:tr>
            </a:tbl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2"/>
          <p:cNvSpPr txBox="1">
            <a:spLocks/>
          </p:cNvSpPr>
          <p:nvPr/>
        </p:nvSpPr>
        <p:spPr bwMode="auto">
          <a:xfrm rot="-5400000">
            <a:off x="-3698481" y="4834331"/>
            <a:ext cx="8008150" cy="611188"/>
          </a:xfrm>
          <a:prstGeom prst="rect">
            <a:avLst/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КАЧЕСТВО ЖИЗНИ</a:t>
            </a:r>
          </a:p>
        </p:txBody>
      </p:sp>
      <p:sp>
        <p:nvSpPr>
          <p:cNvPr id="8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Times New Roman" panose="02020603050405020304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1043003669"/>
              </p:ext>
            </p:extLst>
          </p:nvPr>
        </p:nvGraphicFramePr>
        <p:xfrm>
          <a:off x="620713" y="1522209"/>
          <a:ext cx="6154546" cy="3422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F7608AB-A483-4121-8493-825845676913}"/>
              </a:ext>
            </a:extLst>
          </p:cNvPr>
          <p:cNvSpPr txBox="1"/>
          <p:nvPr/>
        </p:nvSpPr>
        <p:spPr>
          <a:xfrm>
            <a:off x="2215939" y="1135850"/>
            <a:ext cx="34318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Динамика численности населения Асиновского района </a:t>
            </a:r>
            <a:r>
              <a:rPr lang="ru-RU" sz="12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по состоянию на 01.01.2016-01.01.2023 </a:t>
            </a:r>
            <a:r>
              <a:rPr lang="ru-RU" sz="1200" b="1" i="0" dirty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гг.</a:t>
            </a:r>
            <a:endParaRPr lang="ru-RU" sz="1200" b="1" dirty="0">
              <a:solidFill>
                <a:srgbClr val="0DD16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F7608AB-A483-4121-8493-825845676913}"/>
              </a:ext>
            </a:extLst>
          </p:cNvPr>
          <p:cNvSpPr txBox="1"/>
          <p:nvPr/>
        </p:nvSpPr>
        <p:spPr>
          <a:xfrm>
            <a:off x="1196752" y="4967365"/>
            <a:ext cx="532859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200" b="1" i="0" dirty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Динамика показателей «Миграционный прирост (убыль)» и «Естественный прирост (убыль)» за период </a:t>
            </a:r>
            <a:r>
              <a:rPr lang="ru-RU" sz="1200" b="1" i="0" dirty="0" smtClean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01.01.2016-01.01.20223гг</a:t>
            </a:r>
            <a:r>
              <a:rPr lang="ru-RU" sz="1200" b="1" i="0" dirty="0">
                <a:solidFill>
                  <a:srgbClr val="0DD16A"/>
                </a:solidFill>
                <a:effectLst/>
                <a:latin typeface="PT Astra Serif" panose="020A0603040505020204" pitchFamily="18" charset="-52"/>
                <a:ea typeface="PT Astra Serif" panose="020A0603040505020204" pitchFamily="18" charset="-52"/>
              </a:rPr>
              <a:t>.</a:t>
            </a:r>
            <a:endParaRPr lang="ru-RU" sz="1200" b="1" dirty="0">
              <a:solidFill>
                <a:srgbClr val="0DD16A"/>
              </a:solidFill>
              <a:latin typeface="PT Astra Serif" panose="020A0603040505020204" pitchFamily="18" charset="-52"/>
              <a:ea typeface="PT Astra Serif" panose="020A0603040505020204" pitchFamily="18" charset="-52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40233404"/>
              </p:ext>
            </p:extLst>
          </p:nvPr>
        </p:nvGraphicFramePr>
        <p:xfrm>
          <a:off x="809353" y="5431037"/>
          <a:ext cx="5932015" cy="320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7463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61741" y="1187624"/>
            <a:ext cx="6381750" cy="123110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400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Georgia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Основные параметры консолидированного бюджета </a:t>
            </a:r>
            <a:r>
              <a:rPr lang="ru-RU" sz="2000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муниципального образования </a:t>
            </a:r>
            <a:r>
              <a:rPr lang="ru-RU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«Асиновский район» (млн. рублей)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1561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8" name="Заголовок 2"/>
          <p:cNvSpPr txBox="1">
            <a:spLocks/>
          </p:cNvSpPr>
          <p:nvPr/>
        </p:nvSpPr>
        <p:spPr bwMode="auto">
          <a:xfrm rot="-5400000">
            <a:off x="-3775556" y="4819165"/>
            <a:ext cx="8100390" cy="5492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БЮДЖЕТ МО «АСИНОВСКИЙ РАЙОН»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8695647"/>
              </p:ext>
            </p:extLst>
          </p:nvPr>
        </p:nvGraphicFramePr>
        <p:xfrm>
          <a:off x="561741" y="2411760"/>
          <a:ext cx="6074621" cy="4712880"/>
        </p:xfrm>
        <a:graphic>
          <a:graphicData uri="http://schemas.openxmlformats.org/drawingml/2006/table">
            <a:tbl>
              <a:tblPr/>
              <a:tblGrid>
                <a:gridCol w="189620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3568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3568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3568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3568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35683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365898"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Показатель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2021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Темп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роста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2022 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года к </a:t>
                      </a:r>
                      <a:r>
                        <a:rPr lang="ru-RU" sz="1300" b="1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20201году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, %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  <a:p>
                      <a:pPr algn="ctr"/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300" b="1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2023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1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742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План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Исполнено </a:t>
                      </a:r>
                      <a:r>
                        <a:rPr lang="ru-RU" sz="130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 </a:t>
                      </a:r>
                      <a:r>
                        <a:rPr lang="ru-RU" sz="130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01.04.2023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9392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ДОХОДЫ, всего</a:t>
                      </a:r>
                    </a:p>
                  </a:txBody>
                  <a:tcPr marL="91486" marR="91486" marT="45684" marB="45684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856,88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039,4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109,83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890,12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308,55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1467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налоговые и неналоговые доходы</a:t>
                      </a:r>
                    </a:p>
                  </a:txBody>
                  <a:tcPr marL="91486" marR="91486" marT="45684" marB="45684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332,52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344,43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103,58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336,19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48,92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5286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безвозмездные поступления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1524,37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694,96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111,19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553,93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259,62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3204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РАСХОДЫ, всего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880,66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044,71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108,72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980,63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305,58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1130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программные расходы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658,12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771,02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106,81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624,88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245,23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4480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непрограммные расходы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222,54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273,69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122,98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295,75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60,35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7672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ДЕФИЦИТ (-),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ПРОФИЦИТ (+)</a:t>
                      </a:r>
                    </a:p>
                  </a:txBody>
                  <a:tcPr marL="68613" marR="68613" marT="0" marB="0" anchor="ctr" horzOverflow="overflow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</a:t>
                      </a:r>
                      <a:r>
                        <a:rPr lang="ru-RU" sz="1300" baseline="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23,78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5,31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х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-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30,51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+ </a:t>
                      </a:r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2,97</a:t>
                      </a:r>
                      <a:endParaRPr lang="ru-RU" sz="1300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</a:tbl>
          </a:graphicData>
        </a:graphic>
      </p:graphicFrame>
      <p:sp>
        <p:nvSpPr>
          <p:cNvPr id="13" name="Скругленная прямоугольная выноска 6"/>
          <p:cNvSpPr>
            <a:spLocks noChangeArrowheads="1"/>
          </p:cNvSpPr>
          <p:nvPr/>
        </p:nvSpPr>
        <p:spPr bwMode="auto">
          <a:xfrm>
            <a:off x="566592" y="7308304"/>
            <a:ext cx="6049962" cy="1223963"/>
          </a:xfrm>
          <a:prstGeom prst="wedgeRoundRectCallout">
            <a:avLst>
              <a:gd name="adj1" fmla="val -20657"/>
              <a:gd name="adj2" fmla="val 50681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25400" cap="flat" cmpd="sng" algn="ctr">
            <a:solidFill>
              <a:srgbClr val="33CC33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Доходы бюджета за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2022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на одного жителя Асиновского района  составили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60 852,18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рублей.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Расходы бюджета за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2022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год на одного жителя Асиновского района </a:t>
            </a:r>
            <a:r>
              <a:rPr lang="ru-RU" altLang="ru-RU" sz="1550" b="1" kern="0" dirty="0" smtClean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61 010,62 </a:t>
            </a:r>
            <a:r>
              <a:rPr lang="ru-RU" altLang="ru-RU" sz="1550" b="1" kern="0" dirty="0">
                <a:solidFill>
                  <a:schemeClr val="accent2">
                    <a:lumMod val="50000"/>
                  </a:schemeClr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рублей.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4405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Заголовок 2"/>
          <p:cNvSpPr txBox="1">
            <a:spLocks/>
          </p:cNvSpPr>
          <p:nvPr/>
        </p:nvSpPr>
        <p:spPr bwMode="auto">
          <a:xfrm rot="-5400000">
            <a:off x="-3775556" y="4819165"/>
            <a:ext cx="8100390" cy="549275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altLang="ru-RU" sz="2000" b="1" dirty="0">
                <a:solidFill>
                  <a:srgbClr val="FFFFFF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          БЮДЖЕТ МО «АСИНОВСКИЙ РАЙОН»</a:t>
            </a:r>
          </a:p>
        </p:txBody>
      </p:sp>
      <p:sp>
        <p:nvSpPr>
          <p:cNvPr id="12" name="Заголовок 2"/>
          <p:cNvSpPr>
            <a:spLocks noGrp="1"/>
          </p:cNvSpPr>
          <p:nvPr>
            <p:ph type="title"/>
          </p:nvPr>
        </p:nvSpPr>
        <p:spPr>
          <a:xfrm>
            <a:off x="0" y="-1"/>
            <a:ext cx="6858000" cy="111561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Times New Roman" panose="02020603050405020304" pitchFamily="18" charset="0"/>
              </a:rPr>
              <a:t>«А С И Н О В С К И Й  Р А Й О Н»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652023" y="1331640"/>
            <a:ext cx="611981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Экономическая структура расходов консолидированного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бюджета 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муниципального образования 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«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Асиновский район» по действующим расходным обязательствам за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2022 </a:t>
            </a: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год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5048" y="7654784"/>
            <a:ext cx="54000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Всего расходов –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2 044 714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,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53</a:t>
            </a:r>
            <a:r>
              <a:rPr lang="en-US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 </a:t>
            </a:r>
            <a:r>
              <a:rPr lang="ru-RU" b="1" dirty="0" smtClean="0">
                <a:solidFill>
                  <a:srgbClr val="66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PT Astra Serif" panose="020A0603040505020204" pitchFamily="18" charset="-52"/>
                <a:ea typeface="PT Astra Serif" panose="020A0603040505020204" pitchFamily="18" charset="-52"/>
                <a:cs typeface="+mn-cs"/>
              </a:rPr>
              <a:t>тыс. руб.</a:t>
            </a:r>
            <a:endParaRPr lang="ru-RU" b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PT Astra Serif" panose="020A0603040505020204" pitchFamily="18" charset="-52"/>
              <a:ea typeface="PT Astra Serif" panose="020A0603040505020204" pitchFamily="18" charset="-52"/>
              <a:cs typeface="+mn-cs"/>
            </a:endParaRPr>
          </a:p>
        </p:txBody>
      </p:sp>
      <p:graphicFrame>
        <p:nvGraphicFramePr>
          <p:cNvPr id="10" name="Содержимое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3695197"/>
              </p:ext>
            </p:extLst>
          </p:nvPr>
        </p:nvGraphicFramePr>
        <p:xfrm>
          <a:off x="652022" y="2433165"/>
          <a:ext cx="6119813" cy="50911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0403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Заголовок 2"/>
          <p:cNvSpPr txBox="1">
            <a:spLocks/>
          </p:cNvSpPr>
          <p:nvPr/>
        </p:nvSpPr>
        <p:spPr bwMode="auto">
          <a:xfrm rot="-5400000">
            <a:off x="-3843337" y="4679950"/>
            <a:ext cx="8307387" cy="620713"/>
          </a:xfrm>
          <a:prstGeom prst="rect">
            <a:avLst/>
          </a:prstGeom>
          <a:gradFill rotWithShape="0">
            <a:gsLst>
              <a:gs pos="0">
                <a:srgbClr val="E6DCAC"/>
              </a:gs>
              <a:gs pos="12000">
                <a:srgbClr val="E6D78A"/>
              </a:gs>
              <a:gs pos="30000">
                <a:srgbClr val="C7AC4C"/>
              </a:gs>
              <a:gs pos="45000">
                <a:srgbClr val="E6D78A"/>
              </a:gs>
              <a:gs pos="77000">
                <a:srgbClr val="C7AC4C"/>
              </a:gs>
              <a:gs pos="100000">
                <a:srgbClr val="E6DCAC"/>
              </a:gs>
            </a:gsLst>
            <a:lin ang="540000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Бюджет МО «Асиновский район»</a:t>
            </a:r>
          </a:p>
        </p:txBody>
      </p:sp>
      <p:sp>
        <p:nvSpPr>
          <p:cNvPr id="1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6858000" cy="1154367"/>
          </a:xfrm>
          <a:gradFill flip="none" rotWithShape="1">
            <a:gsLst>
              <a:gs pos="0">
                <a:srgbClr val="FF3399"/>
              </a:gs>
              <a:gs pos="0">
                <a:srgbClr val="FF6633"/>
              </a:gs>
              <a:gs pos="0">
                <a:srgbClr val="FFFF00"/>
              </a:gs>
              <a:gs pos="100000">
                <a:srgbClr val="01A78F"/>
              </a:gs>
              <a:gs pos="100000">
                <a:srgbClr val="3366FF"/>
              </a:gs>
            </a:gsLst>
            <a:lin ang="2700000" scaled="1"/>
            <a:tileRect/>
          </a:gradFill>
          <a:ln>
            <a:miter lim="800000"/>
            <a:headEnd/>
            <a:tailEnd/>
          </a:ln>
        </p:spPr>
        <p:txBody>
          <a:bodyPr rtlCol="0">
            <a:no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180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М У Н И Ц И П А Л Ь Н О Е  О Б Р А З О В А Н И Е  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«А С И Н О В С К И Й  Р А Й О Н»</a:t>
            </a:r>
            <a:br>
              <a:rPr lang="ru-RU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endParaRPr lang="ru-RU" sz="2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80728" y="1691680"/>
            <a:ext cx="5508360" cy="864096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glow rad="228600">
              <a:srgbClr val="419D41">
                <a:alpha val="40000"/>
              </a:srgbClr>
            </a:glow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177800" algn="just" defTabSz="914400" rtl="0" eaLnBrk="1" fontAlgn="base" latinLnBrk="0" hangingPunct="1">
              <a:lnSpc>
                <a:spcPct val="11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В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2022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году в рамках инициативного бюджетирования реализовано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5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проектов на общую сумму </a:t>
            </a:r>
            <a:r>
              <a:rPr kumimoji="0" lang="ru-RU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4,84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млн. </a:t>
            </a:r>
            <a:r>
              <a:rPr kumimoji="0" lang="ru-RU" sz="1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руб</a:t>
            </a:r>
            <a:r>
              <a:rPr lang="ru-RU" sz="1400" dirty="0" smtClean="0">
                <a:solidFill>
                  <a:prstClr val="black"/>
                </a:solidFill>
                <a:latin typeface="PT Astra Serif" panose="020A0603040505020204" pitchFamily="18" charset="-52"/>
                <a:ea typeface="PT Astra Serif" panose="020A0603040505020204" pitchFamily="18" charset="-52"/>
                <a:cs typeface="Times New Roman" pitchFamily="18" charset="0"/>
              </a:rPr>
              <a:t>.</a:t>
            </a:r>
            <a:endParaRPr kumimoji="0" lang="ru-RU" sz="14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PT Astra Serif" panose="020A0603040505020204" pitchFamily="18" charset="-52"/>
              <a:ea typeface="PT Astra Serif" panose="020A0603040505020204" pitchFamily="18" charset="-52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0728" y="1187624"/>
            <a:ext cx="550835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0DD16A"/>
                </a:solidFill>
                <a:effectLst/>
                <a:uLnTx/>
                <a:uFillTx/>
                <a:latin typeface="PT Astra Serif" panose="020A0603040505020204"/>
              </a:rPr>
              <a:t>ИНИЦИАТИВНОЕ БЮДЖЕТИРОВАНИЕ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2769471"/>
              </p:ext>
            </p:extLst>
          </p:nvPr>
        </p:nvGraphicFramePr>
        <p:xfrm>
          <a:off x="836712" y="2847176"/>
          <a:ext cx="5760640" cy="3566160"/>
        </p:xfrm>
        <a:graphic>
          <a:graphicData uri="http://schemas.openxmlformats.org/drawingml/2006/table">
            <a:tbl>
              <a:tblPr/>
              <a:tblGrid>
                <a:gridCol w="417646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Наименование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реализованного проекта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300" b="1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Стоимость</a:t>
                      </a:r>
                      <a:r>
                        <a:rPr lang="ru-RU" sz="1300" b="1" baseline="0" dirty="0">
                          <a:solidFill>
                            <a:schemeClr val="tx1"/>
                          </a:solidFill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 проекта, млн. руб.</a:t>
                      </a:r>
                      <a:endParaRPr lang="ru-RU" sz="1300" b="1" dirty="0">
                        <a:solidFill>
                          <a:schemeClr val="tx1"/>
                        </a:solidFill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0">
                          <a:srgbClr val="00B050"/>
                        </a:gs>
                        <a:gs pos="50000">
                          <a:schemeClr val="accent3">
                            <a:lumMod val="60000"/>
                            <a:lumOff val="40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</a:schemeClr>
                        </a:gs>
                      </a:gsLst>
                      <a:lin ang="5400000" scaled="0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Ремонт водонапорной башни по ул. Сельская 11/1 в с. Ново - Кусково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Асиновского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0,56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Оборудование спортивной площадки по ул. Центральная, 70  в  д. Мало-Жирово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Асиновского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0,83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Благоустройство территории кладбища в д. Ново-Троица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Асиновского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1,2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Благоустройство детской площадки в микрорайоне «Перевалка» города Асино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1,45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Благоустройство сельского кладбища по ул. Центральная, 59/1 в  с.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Филимоновка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 </a:t>
                      </a:r>
                      <a:r>
                        <a:rPr lang="ru-RU" sz="1400" dirty="0" err="1" smtClean="0">
                          <a:effectLst/>
                          <a:latin typeface="Times New Roman"/>
                          <a:ea typeface="Times New Roman"/>
                        </a:rPr>
                        <a:t>Асиновского</a:t>
                      </a:r>
                      <a:r>
                        <a:rPr lang="ru-RU" sz="1400" dirty="0" smtClean="0">
                          <a:effectLst/>
                          <a:latin typeface="Times New Roman"/>
                          <a:ea typeface="Times New Roman"/>
                        </a:rPr>
                        <a:t> района Томской области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  <a:latin typeface="PT Astra Serif" panose="020A0603040505020204" pitchFamily="18" charset="-52"/>
                          <a:ea typeface="PT Astra Serif" panose="020A0603040505020204" pitchFamily="18" charset="-52"/>
                          <a:cs typeface="Times New Roman" pitchFamily="18" charset="0"/>
                        </a:rPr>
                        <a:t>0,8</a:t>
                      </a:r>
                      <a:endParaRPr lang="ru-RU" sz="1300" dirty="0">
                        <a:effectLst/>
                        <a:latin typeface="PT Astra Serif" panose="020A0603040505020204" pitchFamily="18" charset="-52"/>
                        <a:ea typeface="PT Astra Serif" panose="020A0603040505020204" pitchFamily="18" charset="-52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1026" name="Picture 2" descr="https://static.wixstatic.com/media/b04e3e_ae015a983eb34e69855ae2355885a656~mv2.jpg/v1/fit/w_945%2Ch_709%2Cal_c%2Cq_80/fil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3449" y="7380312"/>
            <a:ext cx="3404021" cy="15458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B2CE1F7-2A22-4DBD-A03C-AED1E05F656C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04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9962</TotalTime>
  <Words>7775</Words>
  <Application>Microsoft Office PowerPoint</Application>
  <PresentationFormat>Экран (4:3)</PresentationFormat>
  <Paragraphs>1196</Paragraphs>
  <Slides>43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43</vt:i4>
      </vt:variant>
    </vt:vector>
  </HeadingPairs>
  <TitlesOfParts>
    <vt:vector size="46" baseType="lpstr">
      <vt:lpstr>Тема Office</vt:lpstr>
      <vt:lpstr>1_Тема Office</vt:lpstr>
      <vt:lpstr>2_Тема Office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Презентация PowerPoint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 М У Н И Ц И П А Л Ь Н О Е  О Б Р А З О В А Н И Е   «А С И Н О В С К И Й  Р А Й О Н» 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Тихонова Екатерина Игоревна</cp:lastModifiedBy>
  <cp:revision>865</cp:revision>
  <cp:lastPrinted>2022-06-01T06:04:40Z</cp:lastPrinted>
  <dcterms:created xsi:type="dcterms:W3CDTF">2014-04-22T08:22:10Z</dcterms:created>
  <dcterms:modified xsi:type="dcterms:W3CDTF">2023-06-19T06:01:25Z</dcterms:modified>
</cp:coreProperties>
</file>