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79" r:id="rId3"/>
    <p:sldId id="258" r:id="rId4"/>
    <p:sldId id="281" r:id="rId5"/>
    <p:sldId id="269" r:id="rId6"/>
    <p:sldId id="322" r:id="rId7"/>
    <p:sldId id="323" r:id="rId8"/>
    <p:sldId id="259" r:id="rId9"/>
    <p:sldId id="260" r:id="rId10"/>
    <p:sldId id="301" r:id="rId11"/>
    <p:sldId id="261" r:id="rId12"/>
    <p:sldId id="262" r:id="rId13"/>
    <p:sldId id="263" r:id="rId14"/>
    <p:sldId id="331" r:id="rId15"/>
    <p:sldId id="306" r:id="rId16"/>
    <p:sldId id="332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6" r:id="rId25"/>
    <p:sldId id="314" r:id="rId26"/>
    <p:sldId id="317" r:id="rId27"/>
    <p:sldId id="315" r:id="rId28"/>
    <p:sldId id="337" r:id="rId29"/>
    <p:sldId id="316" r:id="rId30"/>
    <p:sldId id="318" r:id="rId31"/>
    <p:sldId id="319" r:id="rId32"/>
    <p:sldId id="320" r:id="rId33"/>
    <p:sldId id="321" r:id="rId34"/>
    <p:sldId id="257" r:id="rId35"/>
  </p:sldIdLst>
  <p:sldSz cx="6858000" cy="9144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18"/>
    <a:srgbClr val="ABE7BB"/>
    <a:srgbClr val="CCFFCC"/>
    <a:srgbClr val="419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6" autoAdjust="0"/>
    <p:restoredTop sz="94676" autoAdjust="0"/>
  </p:normalViewPr>
  <p:slideViewPr>
    <p:cSldViewPr>
      <p:cViewPr>
        <p:scale>
          <a:sx n="75" d="100"/>
          <a:sy n="75" d="100"/>
        </p:scale>
        <p:origin x="-2472" y="6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396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419D41"/>
              </a:solidFill>
            </c:spPr>
          </c:dPt>
          <c:dPt>
            <c:idx val="1"/>
            <c:invertIfNegative val="0"/>
            <c:bubble3D val="0"/>
            <c:spPr>
              <a:solidFill>
                <a:srgbClr val="ABE7BB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FFCC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2.3481833095769573E-2"/>
                  <c:y val="-4.9843495650241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616545195384987E-2"/>
                  <c:y val="-3.4507035450167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942984697307909E-2"/>
                  <c:y val="-5.3677610700260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34487</c:v>
                </c:pt>
                <c:pt idx="1">
                  <c:v>34344</c:v>
                </c:pt>
                <c:pt idx="2">
                  <c:v>34117</c:v>
                </c:pt>
                <c:pt idx="3" formatCode="General">
                  <c:v>33726</c:v>
                </c:pt>
                <c:pt idx="4" formatCode="General">
                  <c:v>33713</c:v>
                </c:pt>
                <c:pt idx="5" formatCode="General">
                  <c:v>33267</c:v>
                </c:pt>
                <c:pt idx="6" formatCode="General">
                  <c:v>33389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7155072"/>
        <c:axId val="47590016"/>
        <c:axId val="0"/>
      </c:bar3DChart>
      <c:catAx>
        <c:axId val="47155072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crossAx val="47590016"/>
        <c:crosses val="autoZero"/>
        <c:auto val="1"/>
        <c:lblAlgn val="ctr"/>
        <c:lblOffset val="100"/>
        <c:noMultiLvlLbl val="0"/>
      </c:catAx>
      <c:valAx>
        <c:axId val="47590016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47155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-263</c:v>
                </c:pt>
                <c:pt idx="1">
                  <c:v>-118</c:v>
                </c:pt>
                <c:pt idx="2">
                  <c:v>-155</c:v>
                </c:pt>
                <c:pt idx="3">
                  <c:v>-257</c:v>
                </c:pt>
                <c:pt idx="4">
                  <c:v>-290</c:v>
                </c:pt>
                <c:pt idx="5">
                  <c:v>275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Естественный прирост (убыль)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3.2652174478951156E-2"/>
                  <c:y val="1.2826857621880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1019022623361186E-2"/>
                  <c:y val="7.40767692478613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8570652669082264E-2"/>
                  <c:y val="2.7774691700922122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-4</c:v>
                </c:pt>
                <c:pt idx="1">
                  <c:v>4</c:v>
                </c:pt>
                <c:pt idx="2">
                  <c:v>-25</c:v>
                </c:pt>
                <c:pt idx="3">
                  <c:v>-153</c:v>
                </c:pt>
                <c:pt idx="4">
                  <c:v>-151</c:v>
                </c:pt>
                <c:pt idx="5">
                  <c:v>-158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658112"/>
        <c:axId val="47662208"/>
      </c:barChart>
      <c:catAx>
        <c:axId val="4765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7662208"/>
        <c:crosses val="autoZero"/>
        <c:auto val="1"/>
        <c:lblAlgn val="ctr"/>
        <c:lblOffset val="100"/>
        <c:noMultiLvlLbl val="0"/>
      </c:catAx>
      <c:valAx>
        <c:axId val="47662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76581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95692956631192"/>
          <c:y val="0.16179369330953336"/>
          <c:w val="0.4143799818719951"/>
          <c:h val="0.726235932001080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4.6020523829731395E-2"/>
                  <c:y val="-3.784524034194770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Образование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57,7%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Нац. </a:t>
                    </a:r>
                    <a:r>
                      <a:rPr lang="ru-RU"/>
                      <a:t>Экономика
</a:t>
                    </a:r>
                    <a:r>
                      <a:rPr lang="ru-RU" smtClean="0"/>
                      <a:t>12,6%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3268027960985088E-2"/>
                  <c:y val="-3.5871804263549793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Общегос. </a:t>
                    </a:r>
                    <a:r>
                      <a:rPr lang="ru-RU" dirty="0"/>
                      <a:t>вопросы
</a:t>
                    </a:r>
                    <a:r>
                      <a:rPr lang="ru-RU" dirty="0" smtClean="0"/>
                      <a:t>7,6%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9.7167869641294841E-2"/>
                  <c:y val="-0.1288641732283464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ЖКХ
</a:t>
                    </a:r>
                    <a:r>
                      <a:rPr lang="ru-RU" dirty="0" smtClean="0"/>
                      <a:t>5,9</a:t>
                    </a:r>
                    <a:r>
                      <a:rPr lang="ru-RU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6.1480636744946297E-4"/>
                  <c:y val="2.636832490472894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Культура, кинематография
</a:t>
                    </a:r>
                    <a:r>
                      <a:rPr lang="ru-RU" dirty="0" smtClean="0"/>
                      <a:t>10%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21701443569553805"/>
                  <c:y val="-3.333333333333333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Соц</a:t>
                    </a:r>
                    <a:r>
                      <a:rPr lang="ru-RU" dirty="0"/>
                      <a:t>. Политика
</a:t>
                    </a:r>
                    <a:r>
                      <a:rPr lang="ru-RU" dirty="0" smtClean="0"/>
                      <a:t>6,3%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Образование</c:v>
                </c:pt>
                <c:pt idx="1">
                  <c:v>Нац. Экономика</c:v>
                </c:pt>
                <c:pt idx="2">
                  <c:v>Общегос. вопросы</c:v>
                </c:pt>
                <c:pt idx="3">
                  <c:v>ЖКХ</c:v>
                </c:pt>
                <c:pt idx="4">
                  <c:v>Культура, кинематография</c:v>
                </c:pt>
                <c:pt idx="5">
                  <c:v>Соц. Политика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50.6</c:v>
                </c:pt>
                <c:pt idx="1">
                  <c:v>11.8</c:v>
                </c:pt>
                <c:pt idx="2">
                  <c:v>11.3</c:v>
                </c:pt>
                <c:pt idx="3">
                  <c:v>8.9</c:v>
                </c:pt>
                <c:pt idx="4">
                  <c:v>8.9</c:v>
                </c:pt>
                <c:pt idx="5">
                  <c:v>6.8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Ремонт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0203681072473429"/>
                  <c:y val="-5.1461845377391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7927267340665846E-2"/>
                  <c:y val="2.8564794730635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203681072473429"/>
                  <c:y val="-4.2376102112267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6124567474048443E-2"/>
                  <c:y val="-5.6140350877192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304498269896185E-2"/>
                  <c:y val="-2.807017543859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19.7</c:v>
                </c:pt>
                <c:pt idx="1">
                  <c:v>23.4</c:v>
                </c:pt>
                <c:pt idx="2">
                  <c:v>29.8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Строительство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912528237603233E-2"/>
                  <c:y val="-1.272940941650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4164537273636264E-2"/>
                  <c:y val="-2.500952159824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3615709365626132E-2"/>
                  <c:y val="-7.080321555065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68166089965398E-2"/>
                  <c:y val="-0.294736842105263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06805074971165E-2"/>
                  <c:y val="-0.17309941520467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89.2</c:v>
                </c:pt>
                <c:pt idx="1">
                  <c:v>2.5</c:v>
                </c:pt>
                <c:pt idx="2">
                  <c:v>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Приобретения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8766803688479052E-2"/>
                  <c:y val="-5.1736393279686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465726030441062E-2"/>
                  <c:y val="-2.5866159934336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406362256045625E-2"/>
                  <c:y val="-5.6905551855540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29.9</c:v>
                </c:pt>
                <c:pt idx="1">
                  <c:v>36.1</c:v>
                </c:pt>
                <c:pt idx="2">
                  <c:v>32.4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05406464"/>
        <c:axId val="105408000"/>
        <c:axId val="0"/>
      </c:bar3DChart>
      <c:catAx>
        <c:axId val="105406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5408000"/>
        <c:crosses val="autoZero"/>
        <c:auto val="1"/>
        <c:lblAlgn val="ctr"/>
        <c:lblOffset val="100"/>
        <c:noMultiLvlLbl val="0"/>
      </c:catAx>
      <c:valAx>
        <c:axId val="105408000"/>
        <c:scaling>
          <c:orientation val="minMax"/>
          <c:min val="0"/>
        </c:scaling>
        <c:delete val="1"/>
        <c:axPos val="l"/>
        <c:majorGridlines/>
        <c:numFmt formatCode="General" sourceLinked="0"/>
        <c:majorTickMark val="out"/>
        <c:minorTickMark val="none"/>
        <c:tickLblPos val="nextTo"/>
        <c:crossAx val="1054064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986754966887409E-2"/>
                  <c:y val="-1.7486338797814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282560706401765E-2"/>
                  <c:y val="-2.622950819672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14440</c:v>
                </c:pt>
                <c:pt idx="1">
                  <c:v>3905</c:v>
                </c:pt>
                <c:pt idx="2">
                  <c:v>8909</c:v>
                </c:pt>
                <c:pt idx="3">
                  <c:v>6094</c:v>
                </c:pt>
                <c:pt idx="4">
                  <c:v>4382</c:v>
                </c:pt>
                <c:pt idx="5">
                  <c:v>3898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4720896"/>
        <c:axId val="134740224"/>
        <c:axId val="105365504"/>
      </c:bar3DChart>
      <c:catAx>
        <c:axId val="134720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740224"/>
        <c:crosses val="autoZero"/>
        <c:auto val="1"/>
        <c:lblAlgn val="ctr"/>
        <c:lblOffset val="100"/>
        <c:noMultiLvlLbl val="0"/>
      </c:catAx>
      <c:valAx>
        <c:axId val="134740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720896"/>
        <c:crosses val="autoZero"/>
        <c:crossBetween val="between"/>
      </c:valAx>
      <c:serAx>
        <c:axId val="105365504"/>
        <c:scaling>
          <c:orientation val="minMax"/>
        </c:scaling>
        <c:delete val="1"/>
        <c:axPos val="b"/>
        <c:majorTickMark val="out"/>
        <c:minorTickMark val="none"/>
        <c:tickLblPos val="nextTo"/>
        <c:crossAx val="134740224"/>
        <c:crosses val="autoZero"/>
      </c:serAx>
    </c:plotArea>
    <c:plotVisOnly val="1"/>
    <c:dispBlanksAs val="gap"/>
    <c:showDLblsOverMax val="0"/>
  </c:chart>
  <c:spPr>
    <a:solidFill>
      <a:sysClr val="window" lastClr="FFFFFF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68032269900232"/>
          <c:y val="0.27982946520956359"/>
          <c:w val="0.68796083506274885"/>
          <c:h val="0.576674300529995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0.22881175229861248"/>
                  <c:y val="-7.72957847628946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8226801126718714E-4"/>
                  <c:y val="-2.55053425637462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2146995939688917E-3"/>
                  <c:y val="-4.920909874923530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"/>
                  <c:y val="8.14242972088830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24228726588858446"/>
                  <c:y val="0.279298758064769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0.1098977083783696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9.6974264632903942E-3"/>
                  <c:y val="0.314327442416932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0"/>
                  <c:y val="2.74777482075719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2455934322979466E-2"/>
                  <c:y val="-3.52668651820017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4.0929517328198779E-2"/>
                  <c:y val="-0.149212976735704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2732606647999015"/>
                  <c:y val="-0.1148946750951817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45120326976384123"/>
                  <c:y val="-9.50494483530701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-8.3469776263476472E-2"/>
                  <c:y val="0.252106692666620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Лист1!$A$2:$A$14</c:f>
              <c:strCache>
                <c:ptCount val="13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Строительство</c:v>
                </c:pt>
                <c:pt idx="3">
                  <c:v>Торговля оптовая и розничная; ремонт автотранспортных средств и мотоциклов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предприятий общественного питания</c:v>
                </c:pt>
                <c:pt idx="6">
                  <c:v>Деятельность в области информации и связи</c:v>
                </c:pt>
                <c:pt idx="7">
                  <c:v>Деятельность по операциям с недвижимым имуществом</c:v>
                </c:pt>
                <c:pt idx="8">
                  <c:v>Деятельность профессиональная, научная и техническая</c:v>
                </c:pt>
                <c:pt idx="9">
                  <c:v>Деятельность административная и сопутствующие дополнительные услуги</c:v>
                </c:pt>
                <c:pt idx="10">
                  <c:v>Деятельность в области культуры, спорта, организации досуга и развлечений</c:v>
                </c:pt>
                <c:pt idx="11">
                  <c:v>Деятельность в области здравоохранения и социальных услуг</c:v>
                </c:pt>
                <c:pt idx="12">
                  <c:v>Предоставление прочих видов услуг</c:v>
                </c:pt>
              </c:strCache>
            </c:strRef>
          </c:cat>
          <c:val>
            <c:numRef>
              <c:f>Лист1!$B$2:$B$14</c:f>
              <c:numCache>
                <c:formatCode>0.0</c:formatCode>
                <c:ptCount val="13"/>
                <c:pt idx="0">
                  <c:v>7.9460269865067463</c:v>
                </c:pt>
                <c:pt idx="1">
                  <c:v>6.746626686656672</c:v>
                </c:pt>
                <c:pt idx="2">
                  <c:v>5.0974512743628182</c:v>
                </c:pt>
                <c:pt idx="3">
                  <c:v>40.929535232383806</c:v>
                </c:pt>
                <c:pt idx="4">
                  <c:v>11.544227886056973</c:v>
                </c:pt>
                <c:pt idx="5">
                  <c:v>2.5487256371814091</c:v>
                </c:pt>
                <c:pt idx="6">
                  <c:v>1.0494752623688157</c:v>
                </c:pt>
                <c:pt idx="7">
                  <c:v>2.5487256371814091</c:v>
                </c:pt>
                <c:pt idx="8">
                  <c:v>4.497751124437781</c:v>
                </c:pt>
                <c:pt idx="9">
                  <c:v>1.199400299850075</c:v>
                </c:pt>
                <c:pt idx="10">
                  <c:v>1.199400299850075</c:v>
                </c:pt>
                <c:pt idx="11">
                  <c:v>1.3493253373313343</c:v>
                </c:pt>
                <c:pt idx="12">
                  <c:v>12.743628185907047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5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48" y="1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r">
              <a:defRPr sz="1200"/>
            </a:lvl1pPr>
          </a:lstStyle>
          <a:p>
            <a:pPr>
              <a:defRPr/>
            </a:pPr>
            <a:fld id="{D708C9CE-0A53-45D5-8D79-51B4C45A5C7E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1" tIns="45851" rIns="91701" bIns="45851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978" y="4715390"/>
            <a:ext cx="5439719" cy="4467461"/>
          </a:xfrm>
          <a:prstGeom prst="rect">
            <a:avLst/>
          </a:prstGeom>
        </p:spPr>
        <p:txBody>
          <a:bodyPr vert="horz" lIns="91701" tIns="45851" rIns="91701" bIns="45851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48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r">
              <a:defRPr sz="1200"/>
            </a:lvl1pPr>
          </a:lstStyle>
          <a:p>
            <a:pPr>
              <a:defRPr/>
            </a:pPr>
            <a:fld id="{DAF835A8-838C-4244-9CFE-03A87E948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461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B2D69E-7D70-4509-885A-0D30F7CEFF33}" type="slidenum">
              <a:rPr lang="ru-RU" altLang="ru-RU" smtClean="0"/>
              <a:pPr eaLnBrk="1" hangingPunct="1"/>
              <a:t>3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8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18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B388-8AA1-428A-95BD-6015AC625B79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3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10CF4-2725-402F-A9F6-790B9C28365B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6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48D7B-BD6B-4F00-8447-C434586F2C64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8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D3F71-AE1A-48BB-8F5A-DF912D3FCFBD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8BFFA-42F0-46F6-8D27-A9EF435BF8AD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0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79AC7-A02D-498A-83D3-C9B801EC215C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4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13BB-9036-4EE2-A573-598BF5C07959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30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51957-8461-4285-AF42-95BF5167E609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5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A3507-11FE-4DD3-BB61-6499D86485AB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FDB57-1F50-4C18-82F8-2D4DD6481E80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1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DB188-B176-43CD-9133-EAE486037AEC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3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A15A15-6D20-43AA-8815-B8C79AE08686}" type="datetime1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968530" cy="9144000"/>
          </a:xfrm>
          <a:prstGeom prst="rect">
            <a:avLst/>
          </a:prstGeom>
          <a:gradFill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«А С И Н О В С К И Й  Р А Й О Н»</a:t>
            </a:r>
          </a:p>
        </p:txBody>
      </p:sp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50825"/>
            <a:ext cx="1373187" cy="2513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23" descr="slid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508625"/>
            <a:ext cx="5165725" cy="298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852862" y="4679950"/>
            <a:ext cx="8316912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64045"/>
              </p:ext>
            </p:extLst>
          </p:nvPr>
        </p:nvGraphicFramePr>
        <p:xfrm>
          <a:off x="611188" y="1115613"/>
          <a:ext cx="6246812" cy="8039415"/>
        </p:xfrm>
        <a:graphic>
          <a:graphicData uri="http://schemas.openxmlformats.org/drawingml/2006/table">
            <a:tbl>
              <a:tblPr firstRow="1" firstCol="1" bandRow="1"/>
              <a:tblGrid>
                <a:gridCol w="2925266"/>
                <a:gridCol w="1107182"/>
                <a:gridCol w="1107182"/>
                <a:gridCol w="1107182"/>
              </a:tblGrid>
              <a:tr h="61154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начисленная заработная плата</a:t>
                      </a:r>
                      <a:endParaRPr lang="ru-RU" sz="1200" b="1" i="1" baseline="0" dirty="0" smtClean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(по статистическим данным)</a:t>
                      </a:r>
                      <a:endParaRPr lang="ru-RU" sz="12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01.01.2018,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01.01.2019,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01.07.2020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04125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А. </a:t>
                      </a:r>
                      <a:r>
                        <a:rPr lang="ru-RU" sz="12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Сельское , лесное хозяйство, охота</a:t>
                      </a:r>
                      <a:r>
                        <a:rPr lang="ru-RU" sz="12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рыболовство и рыбоводство</a:t>
                      </a:r>
                      <a:endParaRPr lang="ru-RU" sz="12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647,6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33 418,1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33787,0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56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прошлого года</a:t>
                      </a:r>
                      <a:endParaRPr lang="ru-RU" sz="12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120,2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108,9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98,4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С.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Обрабатывающие производства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21 919,8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25 041,0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24037,4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106,9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114,2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94,3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6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</a:t>
                      </a:r>
                      <a:r>
                        <a:rPr kumimoji="0" lang="en-US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Обеспечение электрической энергией, газом и паром; кондиционирование воздуха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35 885,1</a:t>
                      </a:r>
                      <a:endParaRPr lang="ru-RU" sz="1200" b="1" strike="noStrike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37 241,5</a:t>
                      </a:r>
                      <a:endParaRPr lang="ru-RU" sz="1200" b="1" strike="noStrike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40462,1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39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100,1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110,4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106,1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6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</a:t>
                      </a:r>
                      <a:r>
                        <a:rPr kumimoji="0" lang="en-US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Торговля оптовая и розничная; ремонт автотранспортных средств и мотоциклов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28</a:t>
                      </a:r>
                      <a:r>
                        <a:rPr lang="ru-RU" sz="1200" b="1" kern="1200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233,8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31 214,9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31334,9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14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109,4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110,7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115,9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6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</a:t>
                      </a:r>
                      <a:r>
                        <a:rPr kumimoji="0" lang="en-US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Транспортировка и хранение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262,4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33 621,9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35736,5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115,4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114,9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101,5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4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К.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Деятельность финансовая и страховая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38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745,6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42 067,1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38030,9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4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101,2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109,2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104,6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71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</a:t>
                      </a:r>
                      <a:r>
                        <a:rPr kumimoji="0" lang="en-US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Деятельность  по операциям  с недвижимым имуществом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087,3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26 775,0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32316,3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100,2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111,1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121,4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61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О.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Государственное управление и обеспечение военной безопасности; социальное обеспечение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009,0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43 100,1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42518,9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105,5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105,0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110,1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5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Р.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26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062,3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27 327,3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30591,2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5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107,7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104,8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102,7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67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Раздел </a:t>
                      </a:r>
                      <a:r>
                        <a:rPr kumimoji="0" lang="en-US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</a:t>
                      </a:r>
                      <a:r>
                        <a:rPr kumimoji="0" lang="ru-RU" sz="1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Деятельность в области здравоохранения и социальных услуг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31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 124,7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32 572,4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34860,8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1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</a:t>
                      </a:r>
                      <a:r>
                        <a:rPr lang="ru-RU" sz="12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прошлого года</a:t>
                      </a:r>
                      <a:endParaRPr kumimoji="0" lang="ru-RU" sz="1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132,3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104,7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107,0</a:t>
                      </a:r>
                      <a:endParaRPr lang="ru-RU" sz="1200" b="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92850" y="8783638"/>
            <a:ext cx="565150" cy="357187"/>
          </a:xfrm>
        </p:spPr>
        <p:txBody>
          <a:bodyPr/>
          <a:lstStyle/>
          <a:p>
            <a:pPr>
              <a:defRPr/>
            </a:pPr>
            <a:fld id="{1E81FC6A-B1F4-47E8-B17A-11673BA9851E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10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11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1187624"/>
            <a:ext cx="624681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1600" b="1" dirty="0">
                <a:solidFill>
                  <a:srgbClr val="5BD07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 итогам комплексной оценки социально-экономического развития муниципальных районов (городских округов) Томской области МО «Асиновский район» входит в группу районов со средним уровнем развития</a:t>
            </a:r>
            <a:endParaRPr lang="ru-RU" sz="1600" dirty="0">
              <a:solidFill>
                <a:srgbClr val="6633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62639"/>
              </p:ext>
            </p:extLst>
          </p:nvPr>
        </p:nvGraphicFramePr>
        <p:xfrm>
          <a:off x="701030" y="2412576"/>
          <a:ext cx="6156971" cy="6731423"/>
        </p:xfrm>
        <a:graphic>
          <a:graphicData uri="http://schemas.openxmlformats.org/drawingml/2006/table">
            <a:tbl>
              <a:tblPr/>
              <a:tblGrid>
                <a:gridCol w="2655962"/>
                <a:gridCol w="576064"/>
                <a:gridCol w="576064"/>
                <a:gridCol w="668467"/>
                <a:gridCol w="560138"/>
                <a:gridCol w="560138"/>
                <a:gridCol w="560138"/>
              </a:tblGrid>
              <a:tr h="287992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социально – экономического развития района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50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 мес. 2020 года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650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Оборот организаций в т. ч. стоимость отгруженных товаров собственного производства, выполненных собственными силами работ и услуг, а так же выручка от продажи приобретенных на стороне товаров без НДС, акцизов и др. аналогичных обязательных платежей, всего, млн. руб.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3 350,7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4 319,8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4 656,0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5 968,4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7 085,5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5 087,8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00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«чистым» видам деятельности (разделы С,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 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491,4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621,9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475,4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1 820,5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2 434,0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1 578,6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розничного товарооборота по крупным и средним предприятиям и организациям,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1 151,8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1 227,1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1 423,9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1 966,2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по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крупным и средним предприятиям и организациям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474,0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487,0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514,7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814,2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293,5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16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(по крупным и средним предприятиям и организациям),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руб.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858,1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479,6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1 468,4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1 403,5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1 876,9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1 586,0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(6 мес.)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5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начисленная заработная плата, 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23 996,2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25 022,2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26 905,3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29 937,6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32 188,5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33 587,8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8" marR="43288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Зарегистрировано хозяйствующих субъектов (ЮЛ, ИП) – всего,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единиц, в т. ч.: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1 203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1 218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1 167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1041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9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ЮЛ –  всего, единиц</a:t>
                      </a:r>
                      <a:endParaRPr kumimoji="0" lang="ru-RU" sz="1200" b="1" i="1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670" marR="26670" marT="9525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374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327031" y="8748464"/>
            <a:ext cx="566737" cy="285750"/>
          </a:xfrm>
        </p:spPr>
        <p:txBody>
          <a:bodyPr/>
          <a:lstStyle/>
          <a:p>
            <a:pPr>
              <a:defRPr/>
            </a:pPr>
            <a:fld id="{E1BD4DE9-79D6-42D4-9FC7-A43750014279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11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2"/>
          <p:cNvSpPr txBox="1">
            <a:spLocks/>
          </p:cNvSpPr>
          <p:nvPr/>
        </p:nvSpPr>
        <p:spPr bwMode="auto">
          <a:xfrm rot="-5400000">
            <a:off x="-3883818" y="4710906"/>
            <a:ext cx="8316912" cy="54927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5163" y="1331640"/>
            <a:ext cx="6192837" cy="73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Ведущие отрасли экономики – сферы эффективного приложения капитала</a:t>
            </a:r>
            <a:endParaRPr lang="ru-RU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35725" y="8809038"/>
            <a:ext cx="422275" cy="355600"/>
          </a:xfrm>
        </p:spPr>
        <p:txBody>
          <a:bodyPr/>
          <a:lstStyle/>
          <a:p>
            <a:pPr>
              <a:defRPr/>
            </a:pPr>
            <a:fld id="{239A78EF-3870-4605-BA9E-5C32753E73A8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12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88296" y="2382951"/>
            <a:ext cx="2879725" cy="31202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kern="0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kern="0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продуктивности дойного стада МО «Асиновский район» занимает 3 место в Томской области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kern="0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Среднесписочная численность работающих, в т.ч. занятых в ЛПХ – порядка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тыс.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человек.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kern="0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Средняя заработная плата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растениеводство, животноводство, охота и предоставление услуг в этих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областях - 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34 615,5 рублей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100" kern="0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02811" y="2379776"/>
            <a:ext cx="2735262" cy="312340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</a:rPr>
              <a:t>По объему заготовки древесины МО «Асиновский район» занимает 3 место в Томской области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kern="0" dirty="0">
              <a:solidFill>
                <a:srgbClr val="073E87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</a:rPr>
              <a:t>Среднесписочная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</a:rPr>
              <a:t>численность работающих – 2,9 тыс. человек или 16,3 % занятых в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</a:rPr>
              <a:t>экономике.</a:t>
            </a:r>
            <a:endParaRPr lang="ru-RU" sz="1100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100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</a:rPr>
              <a:t>Средняя заработная плата по отрасли -  около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</a:rPr>
              <a:t>20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</a:rPr>
              <a:t>000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</a:rPr>
              <a:t>рублей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86708" y="5779294"/>
            <a:ext cx="2881313" cy="31503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Объем производства за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2020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 –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188,658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млн.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рублей.</a:t>
            </a:r>
            <a:endParaRPr lang="ru-RU" sz="1100" kern="0" dirty="0">
              <a:solidFill>
                <a:srgbClr val="073E87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Среднесписочная численность работающих –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719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человек.</a:t>
            </a:r>
            <a:endParaRPr lang="ru-RU" sz="1100" kern="0" dirty="0">
              <a:solidFill>
                <a:srgbClr val="073E87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Среднемесячная заработная плата по отрасли –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40 462,1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рублей.</a:t>
            </a:r>
            <a:endParaRPr lang="ru-RU" sz="1100" kern="0" dirty="0">
              <a:solidFill>
                <a:srgbClr val="073E87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2006" y="5779294"/>
            <a:ext cx="2682875" cy="31503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2019 году в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заготовительной отрасли занято более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55 человек.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Объем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денежных средств, направленных на закуп дикорастущего сырья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Асиновском районе: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2016 </a:t>
            </a:r>
            <a:r>
              <a:rPr lang="ru-RU" sz="1100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 – </a:t>
            </a: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64,2  млн. рублей, в 2017 году – 778 тыс. рублей, в 2018 году – 1,0 млн. рублей, в 2019 году – 39,3 млн. рублей, в 2020 году – 12,28 млн. рублей.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100" kern="0" dirty="0" smtClean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Объем инвестиций в 2020 году –  0,7 млн. рублей.</a:t>
            </a: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692103" y="2332945"/>
            <a:ext cx="283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Деревообрабатывающее производство</a:t>
            </a:r>
            <a:r>
              <a:rPr lang="en-US" sz="1200" b="1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Wood processing</a:t>
            </a:r>
            <a:endParaRPr lang="ru-RU" sz="1200" b="1" kern="0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4028759" y="2379776"/>
            <a:ext cx="2439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Сельское хозяйство</a:t>
            </a:r>
            <a:r>
              <a:rPr lang="en-US" sz="1200" b="1" kern="0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 Agriculture</a:t>
            </a:r>
            <a:endParaRPr lang="ru-RU" sz="1200" b="1" kern="0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52" name="Прямоугольник 14"/>
          <p:cNvSpPr>
            <a:spLocks noChangeArrowheads="1"/>
          </p:cNvSpPr>
          <p:nvPr/>
        </p:nvSpPr>
        <p:spPr bwMode="auto">
          <a:xfrm>
            <a:off x="681750" y="5516973"/>
            <a:ext cx="3005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1200" b="1" dirty="0" smtClean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Переработка </a:t>
            </a:r>
            <a:r>
              <a:rPr lang="ru-RU" sz="1200" b="1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дикорастущих ресурсов</a:t>
            </a:r>
            <a:r>
              <a:rPr lang="en-US" sz="1200" b="1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</a:t>
            </a:r>
            <a:r>
              <a:rPr lang="ru-RU" sz="1200" b="1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073E87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Processing of wild-growing resources</a:t>
            </a:r>
            <a:endParaRPr lang="ru-RU" sz="1200" b="1" dirty="0">
              <a:solidFill>
                <a:srgbClr val="073E87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53" name="Прямоугольник 16"/>
          <p:cNvSpPr>
            <a:spLocks noChangeArrowheads="1"/>
          </p:cNvSpPr>
          <p:nvPr/>
        </p:nvSpPr>
        <p:spPr bwMode="auto">
          <a:xfrm>
            <a:off x="3697957" y="5773171"/>
            <a:ext cx="290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200" b="1" dirty="0" smtClean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Производство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распределение электроэнергии,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газа </a:t>
            </a:r>
            <a:r>
              <a:rPr lang="en-US" sz="1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Generation and </a:t>
            </a:r>
            <a:r>
              <a:rPr lang="en-US" sz="1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distribution </a:t>
            </a:r>
            <a:r>
              <a:rPr lang="en-US" sz="1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electric </a:t>
            </a:r>
            <a:r>
              <a:rPr lang="en-US" sz="12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energy</a:t>
            </a:r>
            <a:endParaRPr lang="ru-RU" sz="1200" b="1" dirty="0">
              <a:solidFill>
                <a:schemeClr val="tx2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2"/>
          <p:cNvSpPr txBox="1">
            <a:spLocks/>
          </p:cNvSpPr>
          <p:nvPr/>
        </p:nvSpPr>
        <p:spPr bwMode="auto">
          <a:xfrm rot="-5400000">
            <a:off x="-3924300" y="4781550"/>
            <a:ext cx="8307388" cy="4587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19850" y="8780463"/>
            <a:ext cx="422275" cy="355600"/>
          </a:xfrm>
        </p:spPr>
        <p:txBody>
          <a:bodyPr/>
          <a:lstStyle/>
          <a:p>
            <a:pPr>
              <a:defRPr/>
            </a:pPr>
            <a:fld id="{B01B4610-1615-4986-8762-AE13B1FE81E0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13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32071" y="1331640"/>
            <a:ext cx="2882840" cy="36793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rgbClr val="073E87"/>
                </a:solidFill>
                <a:latin typeface="Times New Roman" pitchFamily="18" charset="0"/>
              </a:rPr>
              <a:t>Строительство/</a:t>
            </a:r>
            <a:r>
              <a:rPr lang="en-US" sz="1200" b="1" kern="0" dirty="0" smtClean="0">
                <a:solidFill>
                  <a:srgbClr val="073E87"/>
                </a:solidFill>
                <a:latin typeface="Times New Roman" pitchFamily="18" charset="0"/>
              </a:rPr>
              <a:t>Construction</a:t>
            </a:r>
            <a:endParaRPr lang="ru-RU" sz="1200" b="1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200" b="1" kern="0" dirty="0" smtClean="0">
              <a:solidFill>
                <a:srgbClr val="073E87"/>
              </a:solidFill>
              <a:latin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В рамках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Региональной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программы капитального ремонта общего имущества в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МКД в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г. Асино в 2019 году проведен капитальный ремонт 5-ти МКД (ремонт крыш), стоимость ремонта – 21,63 млн. руб.).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В рамках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Региональной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адресной программы по переселению граждан из аварийного жилищного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фонда,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на территории МО «Асиновский район» в 2019 году  расселено 3 МКД - 10 квартир, площадью 383,4 м , число жителей - 25 чел. Освоено на переселение 18,21 млн. руб., в том числе 15,95 млн. руб., - средства федерального бюджета, 0,49 млн. руб., - средства областного бюджета.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1217" y="4055244"/>
            <a:ext cx="2903251" cy="4896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 smtClean="0">
                <a:solidFill>
                  <a:srgbClr val="073E87"/>
                </a:solidFill>
                <a:latin typeface="Times New Roman" pitchFamily="18" charset="0"/>
              </a:rPr>
              <a:t>Энергетика </a:t>
            </a:r>
            <a:r>
              <a:rPr lang="en-US" sz="1200" b="1" kern="0" dirty="0">
                <a:solidFill>
                  <a:srgbClr val="073E87"/>
                </a:solidFill>
                <a:latin typeface="Times New Roman" pitchFamily="18" charset="0"/>
              </a:rPr>
              <a:t>/</a:t>
            </a:r>
            <a:r>
              <a:rPr lang="ru-RU" sz="1200" b="1" kern="0" dirty="0">
                <a:solidFill>
                  <a:srgbClr val="073E87"/>
                </a:solidFill>
                <a:latin typeface="Times New Roman" pitchFamily="18" charset="0"/>
              </a:rPr>
              <a:t> </a:t>
            </a:r>
            <a:r>
              <a:rPr lang="en-US" sz="1200" b="1" kern="0" dirty="0">
                <a:solidFill>
                  <a:srgbClr val="073E87"/>
                </a:solidFill>
                <a:latin typeface="Times New Roman" pitchFamily="18" charset="0"/>
              </a:rPr>
              <a:t>Power </a:t>
            </a:r>
            <a:r>
              <a:rPr lang="en-US" sz="1200" b="1" kern="0" dirty="0" smtClean="0">
                <a:solidFill>
                  <a:srgbClr val="073E87"/>
                </a:solidFill>
                <a:latin typeface="Times New Roman" pitchFamily="18" charset="0"/>
              </a:rPr>
              <a:t>industry</a:t>
            </a:r>
            <a:endParaRPr lang="ru-RU" sz="1200" b="1" kern="0" dirty="0" smtClean="0">
              <a:solidFill>
                <a:srgbClr val="073E87"/>
              </a:solidFill>
              <a:latin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1200" b="1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Присоединенная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мощность по району в настоящее время составляет 50 Гкал</a:t>
            </a:r>
            <a:r>
              <a:rPr lang="en-US" sz="1200" kern="0" dirty="0">
                <a:solidFill>
                  <a:srgbClr val="073E87"/>
                </a:solidFill>
                <a:latin typeface="Times New Roman" pitchFamily="18" charset="0"/>
              </a:rPr>
              <a:t>/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час, в т.ч. 38,7 Гкал</a:t>
            </a:r>
            <a:r>
              <a:rPr lang="en-US" sz="1200" kern="0" dirty="0">
                <a:solidFill>
                  <a:srgbClr val="073E87"/>
                </a:solidFill>
                <a:latin typeface="Times New Roman" pitchFamily="18" charset="0"/>
              </a:rPr>
              <a:t>/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час – по г. Асино.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Источниками электроснабжения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являются:</a:t>
            </a:r>
            <a:endParaRPr lang="ru-RU" sz="1200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- Томская ПС (220 кВ) и Восточная ПС С7А (110 кВ).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- Установленная электрическая мощность – 125 МВт.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На территории района 7 ПС, загруженность подстанций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составляет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от 6 % до 51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%.. 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Эксплуатацию систем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хозяйства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района обеспечивают: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- ООО «Асиновский тепло-энергетический комплекс»;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- Филиал ВЭС ОАО «Томская энергосбытовая компания»;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- ООО «Асиновская водяная компания»;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Муниципальные унитарные предприятия ЖКХ в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сельских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поселениях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.</a:t>
            </a:r>
            <a:endParaRPr lang="ru-RU" sz="1200" kern="0" dirty="0">
              <a:solidFill>
                <a:srgbClr val="073E87"/>
              </a:solidFill>
              <a:latin typeface="Times New Roman" pitchFamily="18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котельная ас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53" y="6948264"/>
            <a:ext cx="2664180" cy="1829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строительство аси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7" y="1547664"/>
            <a:ext cx="3082458" cy="2106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76" y="5044909"/>
            <a:ext cx="2866535" cy="1734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dn1.vtomske.ru/a/f8fa62da64ac9d9f4b37c7f58cbcd9fc_lgfcad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32" y="5727187"/>
            <a:ext cx="1680784" cy="1243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n1.vtomske.ru/a/d6ce1de5ab41ed2369edb2dc65536d12_lgade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68" y="5843418"/>
            <a:ext cx="1720320" cy="1179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n1.vtomske.ru/a/7e1467a30a6b1fddb7ec941e12893e16_lg0e87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95" y="5800732"/>
            <a:ext cx="1702975" cy="1222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Заголовок 2"/>
          <p:cNvSpPr txBox="1">
            <a:spLocks/>
          </p:cNvSpPr>
          <p:nvPr/>
        </p:nvSpPr>
        <p:spPr bwMode="auto">
          <a:xfrm rot="-5400000">
            <a:off x="-3924300" y="4781550"/>
            <a:ext cx="8307388" cy="4587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19850" y="8780463"/>
            <a:ext cx="422275" cy="355600"/>
          </a:xfrm>
        </p:spPr>
        <p:txBody>
          <a:bodyPr/>
          <a:lstStyle/>
          <a:p>
            <a:pPr>
              <a:defRPr/>
            </a:pPr>
            <a:fld id="{B01B4610-1615-4986-8762-AE13B1FE81E0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14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1509" y="7092280"/>
            <a:ext cx="5975656" cy="19184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rgbClr val="073E87"/>
                </a:solidFill>
                <a:latin typeface="Times New Roman" pitchFamily="18" charset="0"/>
              </a:rPr>
              <a:t>Газификация /</a:t>
            </a:r>
            <a:r>
              <a:rPr lang="en-US" sz="1200" b="1" kern="0" dirty="0" smtClean="0">
                <a:solidFill>
                  <a:srgbClr val="073E87"/>
                </a:solidFill>
                <a:latin typeface="Times New Roman" pitchFamily="18" charset="0"/>
              </a:rPr>
              <a:t>Gasification</a:t>
            </a:r>
            <a:endParaRPr lang="ru-RU" sz="1200" b="1" kern="0" dirty="0" smtClean="0">
              <a:solidFill>
                <a:srgbClr val="073E87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 smtClean="0">
                <a:solidFill>
                  <a:srgbClr val="073E87"/>
                </a:solidFill>
                <a:latin typeface="Times New Roman" pitchFamily="18" charset="0"/>
              </a:rPr>
              <a:t> 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В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2019 году в рамках государственной программы «Повышение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энергоэффективности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в Томской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области» были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выделены средства на строительство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газопровода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высокого давления в г. Асино в размере 80 млн.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По итогам конкурсных процедур  был заключен  контракт на строительство объекта. Контрактом предусмотрено строительство 6 этапов газопроводов высокого давления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протяженностью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20,6 км.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По состоянию на 31.12.2019 выполнены работы по строительству газопроводов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высокого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давления 13,18,19,22,23,24 этапов общей протяженностью – 15,13 км.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Оставшиеся виды работ, планируется выполнить до 30.09.2020.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b="1" kern="0" dirty="0" smtClean="0">
              <a:solidFill>
                <a:srgbClr val="073E87"/>
              </a:solidFill>
              <a:latin typeface="Times New Roman" pitchFamily="18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0700" y="1264228"/>
            <a:ext cx="5975656" cy="45365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 smtClean="0">
                <a:solidFill>
                  <a:srgbClr val="073E87"/>
                </a:solidFill>
                <a:latin typeface="Times New Roman" pitchFamily="18" charset="0"/>
              </a:rPr>
              <a:t>Дорожное хозяйство /</a:t>
            </a:r>
            <a:r>
              <a:rPr lang="en-US" sz="1200" b="1" kern="0" dirty="0" smtClean="0">
                <a:solidFill>
                  <a:srgbClr val="073E87"/>
                </a:solidFill>
                <a:latin typeface="Times New Roman" pitchFamily="18" charset="0"/>
              </a:rPr>
              <a:t>Road economy</a:t>
            </a:r>
            <a:endParaRPr lang="ru-RU" sz="1200" b="1" kern="0" dirty="0" smtClean="0">
              <a:solidFill>
                <a:srgbClr val="073E87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700" b="1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Протяженность дорог  – 708,818 км. В общей протяженности дорог муниципальные дороги – 452,765 км, в т. ч. с твердым покрытием остались на прежнем уровне – 156,177 км, или 63,9% протяженности дорог, дороги областного значения 256,053 км. Доля протяженности дорог общего пользования местного значения, не отвечающих нормативным требованиям, в общей протяженности автодорог общего пользования местного значения – 45,7%. Населения, проживающего в населенных пунктах, не имеющих регулярного сообщения с г. Асино нет. </a:t>
            </a:r>
            <a:endParaRPr lang="ru-RU" sz="1200" kern="0" dirty="0" smtClean="0">
              <a:solidFill>
                <a:srgbClr val="073E87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В рамках муниципальной программы «Развитие транспортной системы в Асиновском районе на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2016-2021 годы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», соглашения между администрацией Асиновского района и Департаментом транспорта, дорожной деятельности и связи Томской области на предоставление в 2019 году субсидии из областного бюджета на ремонт и (или) капитальный ремонт автомобильных дорог было отремонтировано 8,36 км автомобильных дорог, в том числе 6,47 км с асфальтобетонным покрытием, проведен ремонт пешеходных дорожек протяженностью 0,28 км. Освоено на ремонт 41,645 млн. руб., в том числе 37,281 млн. руб. - средства областного бюджета. Работы по ремонту автомобильных дорог местного значения были проведены во всех поселениях Асиновского района.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</a:rPr>
              <a:t>Также за счет средств бюджета администрации Асиновского района проводились ремонтные работы на участках автомобильных дорог местного значения (отсыпка ЩПС) в сельских поселениях Асиновского района общей протяженностью порядка 3 км, освоено на эти цели  - 2,4 млн. руб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</a:rPr>
              <a:t>.</a:t>
            </a:r>
            <a:endParaRPr lang="ru-RU" sz="1200" kern="0" dirty="0">
              <a:solidFill>
                <a:srgbClr val="073E87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60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4705" y="1313449"/>
            <a:ext cx="3024335" cy="48427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5000"/>
              </a:lnSpc>
              <a:defRPr/>
            </a:pPr>
            <a:r>
              <a:rPr lang="ru-RU" sz="1200" b="1" kern="0" dirty="0" smtClean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Жилищно-коммунальное хозяйство/ </a:t>
            </a:r>
            <a:r>
              <a:rPr lang="en-US" sz="1200" b="1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Housing and communal services</a:t>
            </a:r>
            <a:endParaRPr lang="ru-RU" sz="1200" b="1" kern="0" dirty="0">
              <a:solidFill>
                <a:srgbClr val="073E87"/>
              </a:solidFill>
              <a:latin typeface="Times New Roman" pitchFamily="18" charset="0"/>
              <a:cs typeface="Arial" charset="0"/>
            </a:endParaRPr>
          </a:p>
          <a:p>
            <a:pPr algn="just">
              <a:lnSpc>
                <a:spcPct val="115000"/>
              </a:lnSpc>
              <a:defRPr/>
            </a:pPr>
            <a:endParaRPr lang="ru-RU" sz="1200" kern="0" dirty="0">
              <a:solidFill>
                <a:srgbClr val="073E87"/>
              </a:solidFill>
              <a:latin typeface="Times New Roman" pitchFamily="18" charset="0"/>
              <a:cs typeface="Arial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В Асиновском районе услуги в сфере ЖКХ оказывают 15 организаций, из них 5 частной формы собственности. Кроме этого 7 управляющих компаний частной формы собственности. </a:t>
            </a:r>
          </a:p>
          <a:p>
            <a:pPr algn="ctr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Услуги по теплоснабжению в г. Асино оказывают 4 организаций (ООО «АТГК №1», МУП АГП Энергия-Т1, МУП АГП Энергия-Т2, МУП АГП Энергия-Т3);</a:t>
            </a:r>
          </a:p>
          <a:p>
            <a:pPr algn="ctr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- по водоснабжению и водоотведению – 2 организации (ООО «Асиновский водоканал», ООО «АКОС»);</a:t>
            </a:r>
          </a:p>
          <a:p>
            <a:pPr algn="ctr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- утилизация и вывоз ТКО – МУП «</a:t>
            </a:r>
            <a:r>
              <a:rPr lang="ru-RU" sz="1200" kern="0" dirty="0" err="1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Спецавтохозяйство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».</a:t>
            </a:r>
          </a:p>
          <a:p>
            <a:pPr algn="ctr">
              <a:lnSpc>
                <a:spcPct val="115000"/>
              </a:lnSpc>
              <a:defRPr/>
            </a:pP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В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сельских поселениях района услуги по теплоснабжению, водоснабжению и водоотведению оказывают муниципальные унитарные предприятия – 6 организаций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.</a:t>
            </a:r>
            <a:endParaRPr lang="ru-RU" sz="1200" kern="0" dirty="0">
              <a:solidFill>
                <a:srgbClr val="073E87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81750" y="8645525"/>
            <a:ext cx="487363" cy="485775"/>
          </a:xfrm>
        </p:spPr>
        <p:txBody>
          <a:bodyPr/>
          <a:lstStyle/>
          <a:p>
            <a:pPr>
              <a:defRPr/>
            </a:pPr>
            <a:fld id="{8EC5CF55-517B-4624-9262-9EED76C4AD73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15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-2435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05064" y="5508104"/>
            <a:ext cx="2592289" cy="34842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Источниками теплоснабжения являются котельные – 35 ед., в том числе 9 котельных, отапливающих социальную сферу (школы, Центр культурного развития). Протяженность тепловых сетей в районе –  66,252 км.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Протяженность водопроводных сетей – 184,964 км. Источниками водоснабжения являются Орловский водозабор г. Асино и 64 водозаборных скважин на территории района, производительностью 15760 куб. м/</a:t>
            </a:r>
            <a:r>
              <a:rPr lang="ru-RU" sz="1200" kern="0" dirty="0" err="1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сут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.</a:t>
            </a:r>
          </a:p>
        </p:txBody>
      </p:sp>
      <p:pic>
        <p:nvPicPr>
          <p:cNvPr id="3074" name="Picture 2" descr="Картинки по запросу ЖКХ Ас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73" y="1407021"/>
            <a:ext cx="2761701" cy="1924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ЖКХ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73" y="3331104"/>
            <a:ext cx="2761701" cy="1843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утилизация отходов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Картинки по запросу утилизация отходов Аси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Картинки по запросу утилизация отходов Асин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 descr="C:\Users\kakorina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3" y="6538345"/>
            <a:ext cx="3258067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6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-2435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6712" y="1411666"/>
            <a:ext cx="2880320" cy="558241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Установлены станции очистки питьевой воды в населенных пунктах Асиновского района – 5 шт. 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В рамках ГП «Развитие коммунальной и коммуникационной инфраструктуры в Томской области» выполнен кап. ремонт тепловых сетей в г. Асино протяженностью 80 п. м. в 4-х трубном исполнении. Общая сумма, направленная на проведение ремонта – 1782,8 тыс. руб. (в т. ч. ОБ - 1522,6 тыс. руб., МБ – 260,2 тыс. руб.).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В рамках МП за счет средств местного бюджета выполнено: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  -  подготовка площадок  и присоединение станций водоочистки к инженерным се-</a:t>
            </a:r>
            <a:r>
              <a:rPr lang="ru-RU" sz="1200" kern="0" dirty="0" err="1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тям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 - 849,7 тыс. руб.;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- благоустройство территории станций очистки питьевой воды, установленных в 2018 году – 377,9 тыс. руб.;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- капитальный ремонт объектов электроснабжения в п. Первопашенск – 1193,9 тыс. 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0499" y="7236296"/>
            <a:ext cx="2880320" cy="17289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На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01.01.2020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г. общая площадь жилищного фонда - 1072,3 тыс. кв. м, в том числе муниципального 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жилищного –  25,4 </a:t>
            </a: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тыс. кв. м</a:t>
            </a:r>
            <a:r>
              <a:rPr lang="ru-RU" sz="1200" kern="0" dirty="0" smtClean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.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200" kern="0" dirty="0">
                <a:solidFill>
                  <a:srgbClr val="073E87"/>
                </a:solidFill>
                <a:latin typeface="Times New Roman" pitchFamily="18" charset="0"/>
                <a:cs typeface="Arial" charset="0"/>
              </a:rPr>
              <a:t>Количество жилых домов в районе: 10335 ед.: 1867 МКД, в т. ч. дома блокированной застройки 1605 ед.; ИЖС- 8468 ед.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81750" y="8645525"/>
            <a:ext cx="487363" cy="485775"/>
          </a:xfrm>
        </p:spPr>
        <p:txBody>
          <a:bodyPr/>
          <a:lstStyle/>
          <a:p>
            <a:pPr>
              <a:defRPr/>
            </a:pPr>
            <a:fld id="{8EC5CF55-517B-4624-9262-9EED76C4AD73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16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Картинки по запросу ЖКХ Ас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38" y="5014936"/>
            <a:ext cx="2877956" cy="200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ЖКХ Аси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38" y="6994081"/>
            <a:ext cx="2877956" cy="1962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ЖКХ Аси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39" y="3131840"/>
            <a:ext cx="2877956" cy="188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ЖКХ Асин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40" y="1331186"/>
            <a:ext cx="2877955" cy="1816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7233" y="1619672"/>
            <a:ext cx="5901630" cy="453650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Асиновский район относится к районам Томской области с развитым секторам малого и среднего предпринимательства. 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 состоянию на </a:t>
            </a: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01.01.2020 </a:t>
            </a: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г.: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количество малых предприятий </a:t>
            </a: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– 237 ед</a:t>
            </a: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индивидуальных предпринимателей – </a:t>
            </a: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682 </a:t>
            </a: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ед.</a:t>
            </a:r>
          </a:p>
          <a:p>
            <a:pPr algn="just">
              <a:lnSpc>
                <a:spcPct val="115000"/>
              </a:lnSpc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— </a:t>
            </a: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около 40 % (более 7 тыс. человек),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Число субъектов малого и среднего предпринимательства в расчете на 10 тыс. человек населения — </a:t>
            </a: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279,1 </a:t>
            </a: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Малый бизнес активно развивается в промышленном секторе (пищевая промышленность, деревообработка, прочие производства), сельском и лесном хозяйстве, в сфере торговли и общественного питания, в сфере услуг (бытовые услуги, транспортные услуги и др.).  В сельской местности малый бизнес в основном представлен в сельском хозяйстве, лесопромышленном комплексе и в сфере торговли.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81750" y="8645525"/>
            <a:ext cx="487363" cy="485775"/>
          </a:xfrm>
        </p:spPr>
        <p:txBody>
          <a:bodyPr/>
          <a:lstStyle/>
          <a:p>
            <a:pPr>
              <a:defRPr/>
            </a:pPr>
            <a:fld id="{8EC5CF55-517B-4624-9262-9EED76C4AD73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17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Картинки по запросу бизнес ас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99" y="6310878"/>
            <a:ext cx="2016224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85078" y="1177148"/>
            <a:ext cx="4394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Малое и среднее предпринимательство</a:t>
            </a:r>
            <a:endParaRPr lang="ru-RU" alt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4" descr="Картинки по запросу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2" y="6310878"/>
            <a:ext cx="1901891" cy="1426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7538795"/>
            <a:ext cx="2264846" cy="1511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42" y="7763439"/>
            <a:ext cx="1826821" cy="1370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21" y="6427737"/>
            <a:ext cx="1984869" cy="1323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5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81750" y="8645525"/>
            <a:ext cx="487363" cy="485775"/>
          </a:xfrm>
        </p:spPr>
        <p:txBody>
          <a:bodyPr/>
          <a:lstStyle/>
          <a:p>
            <a:pPr>
              <a:defRPr/>
            </a:pPr>
            <a:fld id="{8EC5CF55-517B-4624-9262-9EED76C4AD73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18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764704" y="1187624"/>
            <a:ext cx="59766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Распределение субъектов МСП по видам экономической деятельности в </a:t>
            </a:r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9 мес. 2020 года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90475456"/>
              </p:ext>
            </p:extLst>
          </p:nvPr>
        </p:nvGraphicFramePr>
        <p:xfrm>
          <a:off x="611188" y="1691680"/>
          <a:ext cx="6246812" cy="745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916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Экономический потенциал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060316"/>
              </p:ext>
            </p:extLst>
          </p:nvPr>
        </p:nvGraphicFramePr>
        <p:xfrm>
          <a:off x="611188" y="1115616"/>
          <a:ext cx="6246812" cy="8028384"/>
        </p:xfrm>
        <a:graphic>
          <a:graphicData uri="http://schemas.openxmlformats.org/drawingml/2006/table">
            <a:tbl>
              <a:tblPr/>
              <a:tblGrid>
                <a:gridCol w="2722201"/>
                <a:gridCol w="3524611"/>
              </a:tblGrid>
              <a:tr h="6383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Асиновском районе созданы условия успешной работы предпринимателей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9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 разработана и действует: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17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малого и среднего предпринимательства в Асиновском районе Томской области на 2016-2021 годы» по поддержке и развитию малого и среднего предпринимательства (Постановление администрации Асиновского района от 10.12.2015 № 1883)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разработана в целях создания условий, обеспечивающих благоприятные возможности для становления и развития субъектов малого и среднего предпринимательства (далее – МСП) на территории Асиновского района.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11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Сформирована базовая инфраструктура поддержки предпринимательства: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078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2003 года действует Центр поддержки предпринимательства НП «Асиновский Бизнес-центр» С мая 2016 года полное фирменное наименование Ассоциация бизнес-консультантов «Асиновский бизнес-центр» (далее – АБК «Асиновский Бизнес-центр»)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Деятельность АБК «Асиновский Бизнес-центр» направлена на: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оказание информационной и практической помощи предприятиям малого и среднего бизнеса;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проведение обучающих семинаров по различным темам. 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07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2008 года работает Асиновский производственно-технологический бизнес-инкубатор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объект инфраструктуры  поддержки субъектов малого предпринимательства, осуществляющий поддержку предпринимателей на начальной стадии их деятельности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4861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АБК «Асиновский Бизнес-центр» в качестве управляющей компании деятельностью бизнес-инкубатора оказывает следующие услуги: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 консультационных услуг по всем ключевым вопросам ведения бизнеса;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бизнес-планов и сопровождение предпринимательских проектов, оценка их эффективности;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обучающих семинаров;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выставок и конференций;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помощь в подготовке предпринимательских кадров;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содействие в продвижении товаров местных производителей на новые рынки.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64288" y="8855075"/>
            <a:ext cx="493712" cy="284163"/>
          </a:xfrm>
        </p:spPr>
        <p:txBody>
          <a:bodyPr/>
          <a:lstStyle/>
          <a:p>
            <a:pPr>
              <a:defRPr/>
            </a:pPr>
            <a:fld id="{4FF3F610-513D-4508-8B24-75B36F43CA57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19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2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2"/>
          <p:cNvSpPr txBox="1">
            <a:spLocks/>
          </p:cNvSpPr>
          <p:nvPr/>
        </p:nvSpPr>
        <p:spPr bwMode="auto">
          <a:xfrm rot="-5400000">
            <a:off x="-3703835" y="4819452"/>
            <a:ext cx="8028383" cy="62071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Содержание</a:t>
            </a: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auto">
          <a:xfrm>
            <a:off x="765175" y="1341438"/>
            <a:ext cx="5184104" cy="750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Характеристика территории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Местная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власть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Качество жизни (население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«Майские» Указы Президента Российской Федерации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Бюджет МО «Асиновский район»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Экономический потенциал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Экономический потенциал (ведущие отрасли)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Экономический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потенциал (строительство, энергетика)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Экономический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потенциал (дорожное хозяйство, газификация)</a:t>
            </a:r>
          </a:p>
          <a:p>
            <a:pPr>
              <a:lnSpc>
                <a:spcPct val="115000"/>
              </a:lnSpc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Экономический потенциал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(ЖКХ)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Экономический потенциал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(МСП)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Инвестиционная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деятельность (сильные стороны)</a:t>
            </a:r>
          </a:p>
          <a:p>
            <a:pPr>
              <a:lnSpc>
                <a:spcPct val="115000"/>
              </a:lnSpc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Инвестиционная деятельность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(инв. Привлекательные отрасли)</a:t>
            </a:r>
          </a:p>
          <a:p>
            <a:pPr>
              <a:lnSpc>
                <a:spcPct val="115000"/>
              </a:lnSpc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жизни (образование)</a:t>
            </a:r>
          </a:p>
          <a:p>
            <a:pPr>
              <a:lnSpc>
                <a:spcPct val="115000"/>
              </a:lnSpc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Качество жизни (здравоохранение)</a:t>
            </a:r>
          </a:p>
          <a:p>
            <a:pPr>
              <a:lnSpc>
                <a:spcPct val="115000"/>
              </a:lnSpc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Качество жизни (культура)</a:t>
            </a:r>
          </a:p>
          <a:p>
            <a:pPr>
              <a:lnSpc>
                <a:spcPct val="115000"/>
              </a:lnSpc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Качество  жизни (физическая культура и спорт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Асиновского района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Асиновское городское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Большедороховское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Ягодное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Новиковское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Новокусковское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Новониколаевское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Батуринское сельское </a:t>
            </a: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Развитие поселений района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Прямоугольник 17"/>
          <p:cNvSpPr>
            <a:spLocks noChangeArrowheads="1"/>
          </p:cNvSpPr>
          <p:nvPr/>
        </p:nvSpPr>
        <p:spPr bwMode="auto">
          <a:xfrm>
            <a:off x="5949279" y="1353957"/>
            <a:ext cx="908833" cy="752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5-6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7-12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13-14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16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  <a:cs typeface="Times New Roman" pitchFamily="18" charset="0"/>
              </a:rPr>
              <a:t>21-23</a:t>
            </a:r>
            <a:endParaRPr lang="ru-RU" altLang="ru-RU" sz="15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24-25</a:t>
            </a:r>
            <a:endParaRPr lang="ru-RU" altLang="ru-RU" sz="1500" b="1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1500" b="1" dirty="0" smtClean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26-28</a:t>
            </a:r>
            <a:endParaRPr lang="ru-RU" altLang="ru-RU" sz="1500" b="1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29-36</a:t>
            </a:r>
            <a:endParaRPr lang="ru-RU" altLang="ru-RU" sz="1500" b="1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37-38</a:t>
            </a:r>
            <a:endParaRPr lang="ru-RU" altLang="ru-RU" sz="1500" b="1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39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41-42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43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45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46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47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49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500" b="1" dirty="0" smtClean="0">
                <a:latin typeface="Times New Roman" pitchFamily="18" charset="0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Инвестиционная деятельность </a:t>
            </a:r>
            <a:r>
              <a:rPr lang="en-US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Сильные стороны и возможности Асиновского района</a:t>
            </a:r>
          </a:p>
        </p:txBody>
      </p:sp>
      <p:sp>
        <p:nvSpPr>
          <p:cNvPr id="14340" name="Прямоугольник 7"/>
          <p:cNvSpPr>
            <a:spLocks noChangeArrowheads="1"/>
          </p:cNvSpPr>
          <p:nvPr/>
        </p:nvSpPr>
        <p:spPr bwMode="auto">
          <a:xfrm>
            <a:off x="755651" y="1159089"/>
            <a:ext cx="5841702" cy="796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155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Выгодное географическое положение: </a:t>
            </a:r>
            <a:r>
              <a:rPr lang="ru-RU" altLang="ru-RU" sz="155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г. Асино расположен в 100 км от областного центра (г. Томск), является транспортным узлом юго-восточной группы районов.</a:t>
            </a:r>
            <a:endParaRPr lang="ru-RU" altLang="ru-RU" sz="1550" dirty="0">
              <a:solidFill>
                <a:srgbClr val="6633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altLang="ru-RU" sz="155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 Развитая транспортная сеть – </a:t>
            </a:r>
            <a:r>
              <a:rPr lang="ru-RU" altLang="ru-RU" sz="155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железнодорожное и автомобильное транспортные сообщения.</a:t>
            </a:r>
          </a:p>
          <a:p>
            <a:pPr algn="just"/>
            <a:endParaRPr lang="ru-RU" altLang="ru-RU" sz="155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 Разнообразие минерально-сырьевых ресурсов: </a:t>
            </a:r>
            <a:r>
              <a:rPr lang="ru-RU" altLang="ru-RU" sz="155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недрах Асиновского района находятся полезные ископаемые строительного направления: глина кирпичная, строительные и формовочные пески, песчано-гравийные смеси; имеются месторождения торфа с общим объемом запаса 207,4 млн. тонн.</a:t>
            </a:r>
          </a:p>
          <a:p>
            <a:pPr algn="just"/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 Наличие древесных ресурсов </a:t>
            </a:r>
            <a:r>
              <a:rPr lang="ru-RU" altLang="ru-RU" sz="155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(запасы древесины в Асиновском районе составляют 40,8 млн. куб. м.), </a:t>
            </a:r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сельхозугодий</a:t>
            </a:r>
            <a:r>
              <a:rPr lang="ru-RU" altLang="ru-RU" sz="155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(сельскохозяйственные угодья занимают 16,7 % территории района), </a:t>
            </a:r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дикоросов</a:t>
            </a:r>
            <a:r>
              <a:rPr lang="ru-RU" altLang="ru-RU" sz="155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(тайга в районе богата ягодами, грибами, кедровыми орехами, лекарственными растениями).</a:t>
            </a:r>
          </a:p>
          <a:p>
            <a:pPr algn="just"/>
            <a:endParaRPr lang="ru-RU" altLang="ru-RU" sz="155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 Наличие свободных производственных площадей, существенно меньшая в сравнении с Томском стоимость объектов недвижимости и ставка арендной платы, относительно недорогое жилье, устойчивое энергоснабжение.</a:t>
            </a:r>
          </a:p>
          <a:p>
            <a:pPr algn="just"/>
            <a:endParaRPr lang="ru-RU" altLang="ru-RU" sz="155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  Наличие квалифицированных трудовых ресурсов и реальная возможность повышения их квалификации через систему высшего и специального образования.</a:t>
            </a:r>
          </a:p>
          <a:p>
            <a:pPr algn="just"/>
            <a:endParaRPr lang="ru-RU" altLang="ru-RU" sz="155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            Возможность де-факто стать центром глубокой переработки древесины, базовой площадкой для развития лесопромышленного комплекса Томской области благодаря </a:t>
            </a:r>
            <a:r>
              <a:rPr lang="ru-RU" altLang="ru-RU" sz="155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реализации инвестиционного </a:t>
            </a:r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проекта по созданию на </a:t>
            </a:r>
            <a:r>
              <a:rPr lang="ru-RU" altLang="ru-RU" sz="155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территории района </a:t>
            </a:r>
            <a:r>
              <a:rPr lang="ru-RU" altLang="ru-RU" sz="155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крупного современного деревообрабатывающего производства</a:t>
            </a:r>
            <a:r>
              <a:rPr lang="ru-RU" altLang="ru-RU" sz="155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55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011322" y="1186695"/>
            <a:ext cx="393621" cy="23096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011322" y="2133129"/>
            <a:ext cx="384175" cy="2254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011323" y="2871475"/>
            <a:ext cx="384176" cy="22542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001876" y="4055353"/>
            <a:ext cx="393621" cy="23096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020769" y="7587985"/>
            <a:ext cx="384174" cy="2254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011324" y="5381241"/>
            <a:ext cx="384175" cy="2254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020769" y="6627616"/>
            <a:ext cx="384174" cy="22542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64288" y="8715375"/>
            <a:ext cx="493712" cy="428625"/>
          </a:xfrm>
        </p:spPr>
        <p:txBody>
          <a:bodyPr/>
          <a:lstStyle/>
          <a:p>
            <a:pPr>
              <a:defRPr/>
            </a:pPr>
            <a:fld id="{59FED5F6-3B3B-4A0C-861F-7D5CEC0843AC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20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482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Инвестиционная деятельность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92150" y="1475656"/>
            <a:ext cx="5976938" cy="6049962"/>
            <a:chOff x="692150" y="1042988"/>
            <a:chExt cx="5976938" cy="6049962"/>
          </a:xfrm>
        </p:grpSpPr>
        <p:cxnSp>
          <p:nvCxnSpPr>
            <p:cNvPr id="4" name="Прямая соединительная линия 3"/>
            <p:cNvCxnSpPr>
              <a:endCxn id="10" idx="1"/>
            </p:cNvCxnSpPr>
            <p:nvPr/>
          </p:nvCxnSpPr>
          <p:spPr>
            <a:xfrm flipH="1">
              <a:off x="4868863" y="2195513"/>
              <a:ext cx="0" cy="40147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5229225" y="2987675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Переработка дикорастущих ресурсов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229225" y="3779838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Processing of wild-growing resources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229225" y="5508625"/>
              <a:ext cx="1439863" cy="71913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Строительство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229225" y="6372225"/>
              <a:ext cx="1439863" cy="7207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Construction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Двойная стрелка влево/вправо 9"/>
            <p:cNvSpPr/>
            <p:nvPr/>
          </p:nvSpPr>
          <p:spPr>
            <a:xfrm>
              <a:off x="4508500" y="6156325"/>
              <a:ext cx="720725" cy="214313"/>
            </a:xfrm>
            <a:prstGeom prst="leftRightArrow">
              <a:avLst/>
            </a:prstGeom>
            <a:solidFill>
              <a:srgbClr val="4584D3"/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92150" y="1042988"/>
              <a:ext cx="5976938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Отрасли промышленности, привлекательные для инвестиционной деятельности на территории </a:t>
              </a:r>
              <a:endParaRPr lang="en-US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Асиновского района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92150" y="1763713"/>
              <a:ext cx="5976938" cy="4318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Industries in District Asinovskij offering a potential for investment</a:t>
              </a:r>
              <a:endPara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92150" y="2987675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Деревообрабатывающая промышленность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92150" y="3779838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Wood processing</a:t>
              </a:r>
              <a:endPara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997200" y="2987675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Сельское хозяйство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997200" y="3779838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Agriculture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>
              <a:endCxn id="27" idx="1"/>
            </p:cNvCxnSpPr>
            <p:nvPr/>
          </p:nvCxnSpPr>
          <p:spPr>
            <a:xfrm>
              <a:off x="2565400" y="2268538"/>
              <a:ext cx="0" cy="401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Двойная стрелка влево/вправо 19"/>
            <p:cNvSpPr/>
            <p:nvPr/>
          </p:nvSpPr>
          <p:spPr>
            <a:xfrm>
              <a:off x="2205038" y="3348038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215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Пищевая промышленность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92150" y="6372225"/>
              <a:ext cx="1439863" cy="7207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Food  industry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99720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Туризм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997200" y="6372225"/>
              <a:ext cx="1439863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Tourism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Двойная стрелка влево/вправо 25"/>
            <p:cNvSpPr/>
            <p:nvPr/>
          </p:nvSpPr>
          <p:spPr>
            <a:xfrm>
              <a:off x="4508500" y="3348038"/>
              <a:ext cx="720725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Двойная стрелка влево/вправо 26"/>
            <p:cNvSpPr/>
            <p:nvPr/>
          </p:nvSpPr>
          <p:spPr>
            <a:xfrm>
              <a:off x="2205038" y="6227763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08725" y="8770938"/>
            <a:ext cx="566738" cy="357187"/>
          </a:xfrm>
        </p:spPr>
        <p:txBody>
          <a:bodyPr/>
          <a:lstStyle/>
          <a:p>
            <a:pPr>
              <a:defRPr/>
            </a:pPr>
            <a:fld id="{536D90DF-63DB-4F25-BDBF-407BA4C4778A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21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0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Инвестиционная деятельность </a:t>
            </a:r>
            <a:r>
              <a:rPr lang="en-US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Инвестиционно-привлекательные отрасли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822773"/>
              </p:ext>
            </p:extLst>
          </p:nvPr>
        </p:nvGraphicFramePr>
        <p:xfrm>
          <a:off x="605782" y="1093291"/>
          <a:ext cx="6252218" cy="80507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2230143"/>
                <a:gridCol w="4022075"/>
              </a:tblGrid>
              <a:tr h="67735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Сферы эффективного приложения капитала – действующие и планируемые инвестиционные проекты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ndar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ndar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Деревообрабатывающая промышленность</a:t>
                      </a: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</a:tr>
              <a:tr h="3074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Заявитель АО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РусКитИнвест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- инвестиционный проект «Создание индустриального лесопромышленного парка», включающего следующие производственные объекты: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завод лесопиления – 450 тыс. куб. м. / год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завод шпона - 200 тыс. куб. м. /  год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завод ДСП – 200 тыс. куб. м. /  год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завод МДФ – 200 тыс. куб. м. /  год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завод OSB  - 200 тыс. куб. м. /  год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Планируемый объем  инвестиционных вложений на период 2008 – 2022 гг. составит 32 млрд. рублей. Количество создаваемых рабочих мест – 5 000.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на 01.01.2020: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Численность работников – 2 390 человек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Среднемесячная заработная плата – 20 000 рублей.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др.</a:t>
                      </a: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</a:tr>
              <a:tr h="395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</a:tr>
              <a:tr h="3508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Строительство МТФ на 400 голов (1й этап строительства) и расширение МТФ до 802 фуражных коров (2й этап строительства) со строительством Родильного отделения (3й этап строительства).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2019 году было построено родильное отделение. Цель реализации проекта: увеличение объемов производства молока к 2020 году до 11 тыс. тонн. За 2019 год было произведено 7196 (12360 тонны по всему Сибирскому молоку – с. Большедорохово - 741,3 + с. Ягодное новый комплекс 7196 + с. Ягодное старая ферма - 4411,7) тонны молока.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Реконструкция  молочной  фермы на 400 коров в с. Новониколаевка (ООО «КФХ Нива») общий объем инвестиций 366,2 млн. руб. Проектная мощность фермы составит 2792 тонн молока в год.  По ходу реализации проекта к 2020 году дойное стадо составило 343 головы, произведено 1860 тонн молока.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настоящий момент продолжается реконструкция фермы, общий объем инвестиций 241,4 млн. руб.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В 2019 году была открыта новая семейная ферма КФХ </a:t>
                      </a:r>
                      <a:r>
                        <a:rPr kumimoji="0" lang="ru-RU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Мезина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С.В. из с. Ягодное. Животноводческий комплекс с роботизированным доением, общей площадью около тысячи квадратных метров, рассчитанного на беспривязное содержание 55 дойных коров. Племенные животные джерсейской породы прибыли в село из Дании. Эта порода относится к видам молочной направленности и характеризуется высокими надоями и большой жирностью молока. </a:t>
                      </a:r>
                    </a:p>
                  </a:txBody>
                  <a:tcPr marL="91436" marR="91436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85185" y="8892480"/>
            <a:ext cx="565150" cy="251520"/>
          </a:xfrm>
        </p:spPr>
        <p:txBody>
          <a:bodyPr/>
          <a:lstStyle/>
          <a:p>
            <a:pPr>
              <a:defRPr/>
            </a:pPr>
            <a:fld id="{FC57CAD9-E083-4DF6-8E61-D011986BE710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22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9" y="3203848"/>
            <a:ext cx="2209172" cy="1448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8" y="1691680"/>
            <a:ext cx="2187742" cy="1324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6" y="5580112"/>
            <a:ext cx="2295698" cy="1717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" y="7524328"/>
            <a:ext cx="2267867" cy="892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2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Инвестиционная деятельность </a:t>
            </a:r>
            <a:r>
              <a:rPr lang="en-US" alt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Инвестиционно-привлекательные отрасли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93875"/>
              </p:ext>
            </p:extLst>
          </p:nvPr>
        </p:nvGraphicFramePr>
        <p:xfrm>
          <a:off x="611188" y="1115615"/>
          <a:ext cx="6246812" cy="803337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246812"/>
              </a:tblGrid>
              <a:tr h="545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Сферы эффективного приложения капитала – действующие и планируемые инвестиционные проекты 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Candara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</a:tr>
              <a:tr h="3637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Туризм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</a:tr>
              <a:tr h="3501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территории района сохранились археологические памятники, памятники времен Гражданской войны, традиционная застройка рубежа 19-20 веков, исторические места, связанные с жизнью и творчеством писателя Г. М. Маркова, библиотека им. Г. М. Маркова. В центре города Асино располагается здание, где жил и работал Советский писатель Виль Липатов. Здание отреставрировано одним из предпринимателей города. В 2016 году  завершено строительства многофункционального культурного центра в г. Асино. Главным в центре стал 3D-кинотеатр на 120 посадочных мест. Кроме того,  в городе  появился дополнительный хореографический зал, выставочный зал, кружковые комнаты для занятий прикладным, художественным и вокальным искусством. Уличная территория центра благоустроена и дает возможность для проведения массовых мероприятий, оборудованы  места для отдыха и парковки автотранспорта. 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</a:tr>
              <a:tr h="155297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</a:tr>
              <a:tr h="20647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селе Ново – Кусково Асиновского района в первозданном виде сохранились строения первой земской больницы Причулымья (культурно – туристический комплекс  «Сибирская усадьба Н. А. Лампсакова»), Комплекс создан на базе бывшей земской больницы, построенной врачом Николаем Лампсаковым в 1903 году. Площадь территории усадьбы около 3,5 Га. На территории усадьбы находятся музей Бересты, музей Гражданской войны, музей Первого земского доктора, два гостевых дома, экологическая тропа, амбар, конюшня. 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257800" y="8884518"/>
            <a:ext cx="1600200" cy="270910"/>
          </a:xfrm>
        </p:spPr>
        <p:txBody>
          <a:bodyPr/>
          <a:lstStyle/>
          <a:p>
            <a:pPr>
              <a:defRPr/>
            </a:pPr>
            <a:fld id="{621DF571-0EFF-4064-8F01-7089633CE8C1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23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31" y="5292080"/>
            <a:ext cx="2487614" cy="185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2" descr="Картинки по запросу марков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45" y="5292081"/>
            <a:ext cx="1224136" cy="1859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4" y="5292080"/>
            <a:ext cx="2567477" cy="1859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198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50" y="5364088"/>
            <a:ext cx="311475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Инвестиционная деятельность </a:t>
            </a:r>
            <a:r>
              <a:rPr lang="en-US" alt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1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Инвестиционно-привлекательные отрасли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990264"/>
              </p:ext>
            </p:extLst>
          </p:nvPr>
        </p:nvGraphicFramePr>
        <p:xfrm>
          <a:off x="611188" y="1115613"/>
          <a:ext cx="3177852" cy="802838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177852"/>
              </a:tblGrid>
              <a:tr h="802838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усадьбе Лампсакова проводятся фольклорные праздники и народные свадебные обряды, а отдыхающие и туристы могут пройти по экологической тропе деда Фишки, героя романа «Строговы». Здесь можно весело провести праздники и просто отдохнуть на природе. Здесь предлагаются катание на лошадях, экскурсии по селу и усадьбе Н. А. Лампсакова. Для туристов школьников организованы игровые – интерактивные  программы, мастер-классы по декоративно-прикладному творчеству. В усадьбе Лампсакова отмечают Рождество, масленицу, Пасху, Егорьев день, Троицу, Покров, Кузьминки, а также проводят величание молодых, серебряные и золотые свадьбы. Для туристов устраиваются музейные праздники и </a:t>
                      </a:r>
                      <a:r>
                        <a:rPr kumimoji="0" lang="ru-RU" sz="148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квесты</a:t>
                      </a:r>
                      <a:r>
                        <a:rPr kumimoji="0" lang="ru-RU" sz="148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вечера отдыха и народной песни, молодецкие забавы. В корпусах бывшей земской больницы оборудованы уютные гостевые комнаты с удобными кроватями, цветными плазменными телевизорами, душевыми кабинами и санузлами. Для гостей всегда есть горячий чай, в том числе из местных пищевых и лечебных трав,  выпечка. Возможно и приготовление горячих блюд. Посещение усадьбы может быть как с однодневной, так и с многодневными программами. 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</a:tr>
            </a:tbl>
          </a:graphicData>
        </a:graphic>
      </p:graphicFrame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5" descr="C:\Users\pikulina.RAION\Desktop\Арина\ПРЕДПРИНИМАТЕЛЬСТВО\МОЛОДЕЖНОЕ ПРЕДПРИНИМАТЕЛЬСТВО\Фото\Лампсако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1700" r="20906"/>
          <a:stretch>
            <a:fillRect/>
          </a:stretch>
        </p:blipFill>
        <p:spPr bwMode="auto">
          <a:xfrm>
            <a:off x="3772949" y="1120687"/>
            <a:ext cx="3085051" cy="377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7370597"/>
            <a:ext cx="3125155" cy="1773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5290580" y="8750448"/>
            <a:ext cx="1600200" cy="395537"/>
          </a:xfrm>
        </p:spPr>
        <p:txBody>
          <a:bodyPr/>
          <a:lstStyle/>
          <a:p>
            <a:pPr>
              <a:defRPr/>
            </a:pPr>
            <a:fld id="{621DF571-0EFF-4064-8F01-7089633CE8C1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24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4639687"/>
            <a:ext cx="3063229" cy="92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85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2"/>
          <p:cNvSpPr txBox="1">
            <a:spLocks/>
          </p:cNvSpPr>
          <p:nvPr/>
        </p:nvSpPr>
        <p:spPr bwMode="auto">
          <a:xfrm rot="-5400000">
            <a:off x="-3862387" y="4670425"/>
            <a:ext cx="8335962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76327" y="1691680"/>
            <a:ext cx="5766324" cy="4176464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Общеобразовательные программы реализует 20 школ, из них 1 гимназия, 8 средних школ, 6 основных школ (из них 3 филиала), 3 начальные школы, являющиеся филиалами средних школ, 1 вечерняя, 1 школа для обучающихся с ОВЗ. На 1 сентября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учебного года к занятиям приступили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4558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обучающихся.</a:t>
            </a:r>
          </a:p>
          <a:p>
            <a:pPr algn="just">
              <a:defRPr/>
            </a:pP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МАОУ СОШ №4 г. Асино, МАОУ гимназия №2 г. Асино – присвоен статус – «Базовая образовательная организация регионального проекта «Формирование предпринимательской компетенции детей и молодёжи Томской области»;</a:t>
            </a:r>
          </a:p>
          <a:p>
            <a:pPr algn="just">
              <a:defRPr/>
            </a:pP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МАОУ гимназия №2 г. Асино, МАОУ СОШ №4 г. Асино, МАОУ СОШ с. Ново-Кусково – принимают участие в реализации регионального проекта «Развитие гражданского образования в образовательных организациях Томской области»;</a:t>
            </a:r>
          </a:p>
          <a:p>
            <a:pPr algn="just">
              <a:defRPr/>
            </a:pP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МАОУ СОШ №4 г. Асино – присвоен статус –«Центр экологического образования»;</a:t>
            </a:r>
          </a:p>
          <a:p>
            <a:pPr algn="just">
              <a:defRPr/>
            </a:pP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МКОУ «ОШ ОВЗ № 10 г. Асино – присвоен статус стажировочной площадки ТГПУ, функционирует бесплатный консультационный пункт для родителей, имеющих детей с ОВЗ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720557" y="1130109"/>
            <a:ext cx="400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Общее образование </a:t>
            </a:r>
            <a:endParaRPr lang="ru-RU" alt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-1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92850" y="8796338"/>
            <a:ext cx="565150" cy="357187"/>
          </a:xfrm>
        </p:spPr>
        <p:txBody>
          <a:bodyPr/>
          <a:lstStyle/>
          <a:p>
            <a:pPr>
              <a:defRPr/>
            </a:pPr>
            <a:fld id="{CE1B2823-DE13-4338-A4C5-E52644F8B8FA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25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школа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49" y="6098480"/>
            <a:ext cx="2841356" cy="197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школа аси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65" y="6084168"/>
            <a:ext cx="2844530" cy="197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99064" y="8244408"/>
            <a:ext cx="5843587" cy="593388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01.07.2020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плата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работников </a:t>
            </a:r>
          </a:p>
          <a:p>
            <a:pPr algn="ctr">
              <a:defRPr/>
            </a:pP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30 591,2 рублей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94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36274" y="1530979"/>
            <a:ext cx="5871007" cy="1888893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Функционирует 8 детских садов и 9 групп дошкольного образования при общеобразовательных организациях, общий охват детей от 3 до 7 лет, пользующихся услугами дошкольного образования составляет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более 2 тыс. воспитанников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что составляет 100 % охвата детей, нуждающихся в получении услуги дошкольного образования от 3 до 7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лет.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районе ведется электронная очередь в детский сад АИС –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«АИС Комплектование ДОО». Все дошкольные образовательные организации работают с 1.08.2016 ФГОС ДОО.</a:t>
            </a:r>
            <a:endParaRPr lang="ru-RU" sz="15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1689187" y="1161647"/>
            <a:ext cx="400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 </a:t>
            </a:r>
            <a:endParaRPr lang="ru-RU" alt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1501" y="3646661"/>
            <a:ext cx="5865621" cy="720080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Программа Робототехника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детском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саду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с использованием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ЛЕГО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ВЕДУ реализуется во всех дошкольных организациях и группах дошкольного образования.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67425" y="8701088"/>
            <a:ext cx="769938" cy="428625"/>
          </a:xfrm>
        </p:spPr>
        <p:txBody>
          <a:bodyPr/>
          <a:lstStyle/>
          <a:p>
            <a:pPr>
              <a:defRPr/>
            </a:pPr>
            <a:fld id="{F69EDADA-5B78-423C-9B69-4393C56ABE65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26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2" y="4742241"/>
            <a:ext cx="2849020" cy="2134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90" y="4590615"/>
            <a:ext cx="2763850" cy="214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1" y="6876256"/>
            <a:ext cx="3124116" cy="1775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83" y="6732240"/>
            <a:ext cx="2592369" cy="181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13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1716829" y="1348791"/>
            <a:ext cx="400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 </a:t>
            </a:r>
            <a:endParaRPr lang="ru-RU" alt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1854" y="2051720"/>
            <a:ext cx="5879427" cy="3605592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  <a:alpha val="62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территории Асиновского района Всего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трех площадках техникума (две в Асино, одна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п. Белый яр)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обучается более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700 человек. Среднесписочная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ОГБПОУ «</a:t>
            </a:r>
            <a:r>
              <a:rPr lang="ru-RU" sz="150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АТпромИС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 – 123 чел. На базе данного техникума в 2014 году открылся Центр молодежного инновационного творчества, деятельность которого направлена на вовлечение в малое предпринимательство в научно-технической сфере и в инновационное научно-техническое творчество - детей, студентов, учащихся и менеджеров, в том числе  и на поддержку проектов, направленных на создание и обеспечение деятельности организаций в области инноваций. Крупные мероприятия проведенные в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году:  </a:t>
            </a:r>
            <a:r>
              <a:rPr lang="en-US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межрегиональный фестиваль экологического образования и воспитания детей и молодежи «Я живу на красивой планете», фестиваль субкультур «</a:t>
            </a:r>
            <a:r>
              <a:rPr lang="ru-RU" sz="150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В_месте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 и многие др.</a:t>
            </a: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67425" y="8701088"/>
            <a:ext cx="769938" cy="428625"/>
          </a:xfrm>
        </p:spPr>
        <p:txBody>
          <a:bodyPr/>
          <a:lstStyle/>
          <a:p>
            <a:pPr>
              <a:defRPr/>
            </a:pPr>
            <a:fld id="{F69EDADA-5B78-423C-9B69-4393C56ABE65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27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akorina.RAION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5" y="6012160"/>
            <a:ext cx="361591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528808" y="6012160"/>
            <a:ext cx="2088232" cy="2304257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  <a:alpha val="62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01.09.2017 Организован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филиал ОГБПОУ 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500" dirty="0" err="1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АТпромИС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 в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селе Зырянское Зырянского района Томской области.</a:t>
            </a:r>
            <a:endParaRPr lang="ru-RU" sz="1500" dirty="0" smtClean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25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8667" y="1317899"/>
            <a:ext cx="5948738" cy="4478237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  <a:alpha val="62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программы подготовки квалифицированных рабочих (служащих) в получением среднего общего образования: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автомеханик,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сварщик (электросварочные и газосварочные работы),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повар, кондитер,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машинист дорожных и строительных машин,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электромонтер по ремонту и обслуживанию электрооборудованию,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оператор линий и установок в деревообработке,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портной.</a:t>
            </a:r>
          </a:p>
          <a:p>
            <a:pPr algn="just"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программы подготовки специалистов среднего звена: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Право и организация социального обеспечения,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 и ремонт автомобильного транспорта,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Технология комплексной переработки древесины,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Технология деревообработки,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Технология продукции общественного питания</a:t>
            </a: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Очно-заочная форма обучения на бюджетной основе: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образование.</a:t>
            </a:r>
          </a:p>
          <a:p>
            <a:pPr algn="just">
              <a:defRPr/>
            </a:pP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Заочная форма обучения на бюджетной основе: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Техническое обслуживание и ремонт автомобильного транспорта,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Садово-парковое и ландшафтное строительство,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4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Технология деревообработки.</a:t>
            </a: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67425" y="8701088"/>
            <a:ext cx="769938" cy="428625"/>
          </a:xfrm>
        </p:spPr>
        <p:txBody>
          <a:bodyPr/>
          <a:lstStyle/>
          <a:p>
            <a:pPr>
              <a:defRPr/>
            </a:pPr>
            <a:fld id="{F69EDADA-5B78-423C-9B69-4393C56ABE65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28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асино технику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28" y="5929928"/>
            <a:ext cx="1368153" cy="1005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асино технику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7" y="6839297"/>
            <a:ext cx="2813828" cy="2199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асино технику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25" y="5929928"/>
            <a:ext cx="1530001" cy="1015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асино технику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49" y="5872675"/>
            <a:ext cx="1451559" cy="100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асино техникум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95" y="6839297"/>
            <a:ext cx="3134909" cy="2199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019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8592" y="1691680"/>
            <a:ext cx="5842000" cy="729760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структуре дополнительного образования 3 организации  сферы Управления образования, 1 организация сферы Управления Культуры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67425" y="8701088"/>
            <a:ext cx="769938" cy="428625"/>
          </a:xfrm>
        </p:spPr>
        <p:txBody>
          <a:bodyPr/>
          <a:lstStyle/>
          <a:p>
            <a:pPr>
              <a:defRPr/>
            </a:pPr>
            <a:fld id="{F69EDADA-5B78-423C-9B69-4393C56ABE65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29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utoShape 6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1739291" y="1168652"/>
            <a:ext cx="400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  <a:endParaRPr lang="ru-RU" alt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8592" y="2722039"/>
            <a:ext cx="5842000" cy="2311838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Центр творчества детей и молодежи: направления – вокал, декоративно-прикладное искусство, социально-педагогическое, хореографическое, научно-техническое, художественно-эстетическое, военно-спортивные клубы «Баграм», «Десант». Клуб «Десант» назван лучшим в области по военно-спортивной подготовке.</a:t>
            </a:r>
          </a:p>
          <a:p>
            <a:pPr algn="just">
              <a:defRPr/>
            </a:pP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Группы «Камертон», «Веснушки» занимают призовые места на Всероссийском уровне.</a:t>
            </a:r>
          </a:p>
          <a:p>
            <a:pPr algn="just">
              <a:defRPr/>
            </a:pP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5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воспитанников – 175 групп охватывает 2200 воспитанников</a:t>
            </a:r>
            <a:r>
              <a:rPr lang="ru-RU" sz="15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16" y="5364088"/>
            <a:ext cx="3744416" cy="3173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3" y="5364088"/>
            <a:ext cx="2281425" cy="1706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2" y="7156289"/>
            <a:ext cx="2281424" cy="1380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74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2"/>
          <p:cNvSpPr txBox="1">
            <a:spLocks/>
          </p:cNvSpPr>
          <p:nvPr/>
        </p:nvSpPr>
        <p:spPr bwMode="auto">
          <a:xfrm rot="-5400000">
            <a:off x="-3761581" y="4733132"/>
            <a:ext cx="8172451" cy="6492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Характеристика территории</a:t>
            </a:r>
          </a:p>
        </p:txBody>
      </p:sp>
      <p:sp>
        <p:nvSpPr>
          <p:cNvPr id="4101" name="Прямоугольник 18"/>
          <p:cNvSpPr>
            <a:spLocks noChangeArrowheads="1"/>
          </p:cNvSpPr>
          <p:nvPr/>
        </p:nvSpPr>
        <p:spPr bwMode="auto">
          <a:xfrm>
            <a:off x="584086" y="4693444"/>
            <a:ext cx="63373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1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 «Асиновский район» - производственная площадка для развития деревообрабатывающей промышленности, сельского хозяйства, индустрии дикоросов (позиционирование района в Томской области)</a:t>
            </a:r>
            <a:endParaRPr lang="ru-RU" altLang="ru-RU" sz="1200" dirty="0">
              <a:solidFill>
                <a:srgbClr val="00B05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32564" y="5369126"/>
            <a:ext cx="2027746" cy="1149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245" indent="-182245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05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Асиновский </a:t>
            </a:r>
            <a:r>
              <a:rPr lang="ru-RU" sz="1050" b="1" dirty="0">
                <a:latin typeface="Times New Roman" pitchFamily="18" charset="0"/>
                <a:ea typeface="Calibri"/>
                <a:cs typeface="Times New Roman" pitchFamily="18" charset="0"/>
              </a:rPr>
              <a:t>район:</a:t>
            </a:r>
            <a:endParaRPr lang="ru-RU" sz="105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Times New Roman" pitchFamily="18" charset="0"/>
                <a:ea typeface="Calibri"/>
                <a:cs typeface="Times New Roman" pitchFamily="18" charset="0"/>
              </a:rPr>
              <a:t>Лесопромышленный комплекс</a:t>
            </a:r>
            <a:endParaRPr lang="ru-RU" sz="105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Times New Roman" pitchFamily="18" charset="0"/>
                <a:ea typeface="Calibri"/>
                <a:cs typeface="Times New Roman" pitchFamily="18" charset="0"/>
              </a:rPr>
              <a:t>Сельское хозяйство</a:t>
            </a:r>
            <a:endParaRPr lang="ru-RU" sz="105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Times New Roman" pitchFamily="18" charset="0"/>
                <a:ea typeface="Calibri"/>
                <a:cs typeface="Times New Roman" pitchFamily="18" charset="0"/>
              </a:rPr>
              <a:t>Переработка дикоросов</a:t>
            </a:r>
            <a:endParaRPr lang="ru-RU" sz="105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984875" y="8774113"/>
            <a:ext cx="863600" cy="314325"/>
          </a:xfrm>
        </p:spPr>
        <p:txBody>
          <a:bodyPr/>
          <a:lstStyle/>
          <a:p>
            <a:pPr>
              <a:defRPr/>
            </a:pPr>
            <a:fld id="{599EFE02-19E7-4348-951E-84EE97E86E47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152400" y="1524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696552" y="5461205"/>
            <a:ext cx="5418275" cy="4089980"/>
            <a:chOff x="2279" y="9609"/>
            <a:chExt cx="8096" cy="6234"/>
          </a:xfrm>
        </p:grpSpPr>
        <p:sp>
          <p:nvSpPr>
            <p:cNvPr id="7" name="AutoShape 71"/>
            <p:cNvSpPr>
              <a:spLocks noChangeAspect="1" noChangeArrowheads="1" noTextEdit="1"/>
            </p:cNvSpPr>
            <p:nvPr/>
          </p:nvSpPr>
          <p:spPr bwMode="auto">
            <a:xfrm>
              <a:off x="2279" y="9609"/>
              <a:ext cx="8096" cy="6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69"/>
            <p:cNvSpPr>
              <a:spLocks noEditPoints="1"/>
            </p:cNvSpPr>
            <p:nvPr/>
          </p:nvSpPr>
          <p:spPr bwMode="auto">
            <a:xfrm>
              <a:off x="6604" y="13649"/>
              <a:ext cx="810" cy="742"/>
            </a:xfrm>
            <a:custGeom>
              <a:avLst/>
              <a:gdLst>
                <a:gd name="T0" fmla="*/ 10 w 78"/>
                <a:gd name="T1" fmla="*/ 60 h 70"/>
                <a:gd name="T2" fmla="*/ 6 w 78"/>
                <a:gd name="T3" fmla="*/ 57 h 70"/>
                <a:gd name="T4" fmla="*/ 6 w 78"/>
                <a:gd name="T5" fmla="*/ 50 h 70"/>
                <a:gd name="T6" fmla="*/ 5 w 78"/>
                <a:gd name="T7" fmla="*/ 37 h 70"/>
                <a:gd name="T8" fmla="*/ 6 w 78"/>
                <a:gd name="T9" fmla="*/ 27 h 70"/>
                <a:gd name="T10" fmla="*/ 2 w 78"/>
                <a:gd name="T11" fmla="*/ 19 h 70"/>
                <a:gd name="T12" fmla="*/ 3 w 78"/>
                <a:gd name="T13" fmla="*/ 11 h 70"/>
                <a:gd name="T14" fmla="*/ 10 w 78"/>
                <a:gd name="T15" fmla="*/ 11 h 70"/>
                <a:gd name="T16" fmla="*/ 18 w 78"/>
                <a:gd name="T17" fmla="*/ 12 h 70"/>
                <a:gd name="T18" fmla="*/ 27 w 78"/>
                <a:gd name="T19" fmla="*/ 7 h 70"/>
                <a:gd name="T20" fmla="*/ 36 w 78"/>
                <a:gd name="T21" fmla="*/ 4 h 70"/>
                <a:gd name="T22" fmla="*/ 41 w 78"/>
                <a:gd name="T23" fmla="*/ 9 h 70"/>
                <a:gd name="T24" fmla="*/ 48 w 78"/>
                <a:gd name="T25" fmla="*/ 8 h 70"/>
                <a:gd name="T26" fmla="*/ 55 w 78"/>
                <a:gd name="T27" fmla="*/ 2 h 70"/>
                <a:gd name="T28" fmla="*/ 65 w 78"/>
                <a:gd name="T29" fmla="*/ 1 h 70"/>
                <a:gd name="T30" fmla="*/ 69 w 78"/>
                <a:gd name="T31" fmla="*/ 7 h 70"/>
                <a:gd name="T32" fmla="*/ 72 w 78"/>
                <a:gd name="T33" fmla="*/ 11 h 70"/>
                <a:gd name="T34" fmla="*/ 72 w 78"/>
                <a:gd name="T35" fmla="*/ 17 h 70"/>
                <a:gd name="T36" fmla="*/ 75 w 78"/>
                <a:gd name="T37" fmla="*/ 28 h 70"/>
                <a:gd name="T38" fmla="*/ 78 w 78"/>
                <a:gd name="T39" fmla="*/ 39 h 70"/>
                <a:gd name="T40" fmla="*/ 78 w 78"/>
                <a:gd name="T41" fmla="*/ 50 h 70"/>
                <a:gd name="T42" fmla="*/ 75 w 78"/>
                <a:gd name="T43" fmla="*/ 56 h 70"/>
                <a:gd name="T44" fmla="*/ 70 w 78"/>
                <a:gd name="T45" fmla="*/ 60 h 70"/>
                <a:gd name="T46" fmla="*/ 66 w 78"/>
                <a:gd name="T47" fmla="*/ 67 h 70"/>
                <a:gd name="T48" fmla="*/ 66 w 78"/>
                <a:gd name="T49" fmla="*/ 68 h 70"/>
                <a:gd name="T50" fmla="*/ 59 w 78"/>
                <a:gd name="T51" fmla="*/ 70 h 70"/>
                <a:gd name="T52" fmla="*/ 47 w 78"/>
                <a:gd name="T53" fmla="*/ 68 h 70"/>
                <a:gd name="T54" fmla="*/ 39 w 78"/>
                <a:gd name="T55" fmla="*/ 62 h 70"/>
                <a:gd name="T56" fmla="*/ 32 w 78"/>
                <a:gd name="T57" fmla="*/ 64 h 70"/>
                <a:gd name="T58" fmla="*/ 26 w 78"/>
                <a:gd name="T59" fmla="*/ 66 h 70"/>
                <a:gd name="T60" fmla="*/ 19 w 78"/>
                <a:gd name="T61" fmla="*/ 59 h 70"/>
                <a:gd name="T62" fmla="*/ 10 w 78"/>
                <a:gd name="T63" fmla="*/ 60 h 70"/>
                <a:gd name="T64" fmla="*/ 10 w 78"/>
                <a:gd name="T65" fmla="*/ 60 h 70"/>
                <a:gd name="T66" fmla="*/ 66 w 78"/>
                <a:gd name="T67" fmla="*/ 68 h 70"/>
                <a:gd name="T68" fmla="*/ 66 w 78"/>
                <a:gd name="T69" fmla="*/ 68 h 70"/>
                <a:gd name="T70" fmla="*/ 66 w 78"/>
                <a:gd name="T71" fmla="*/ 68 h 70"/>
                <a:gd name="T72" fmla="*/ 66 w 78"/>
                <a:gd name="T73" fmla="*/ 68 h 70"/>
                <a:gd name="T74" fmla="*/ 72 w 78"/>
                <a:gd name="T75" fmla="*/ 11 h 70"/>
                <a:gd name="T76" fmla="*/ 72 w 78"/>
                <a:gd name="T77" fmla="*/ 11 h 70"/>
                <a:gd name="T78" fmla="*/ 72 w 78"/>
                <a:gd name="T79" fmla="*/ 11 h 70"/>
                <a:gd name="T80" fmla="*/ 72 w 78"/>
                <a:gd name="T81" fmla="*/ 11 h 70"/>
                <a:gd name="T82" fmla="*/ 72 w 78"/>
                <a:gd name="T83" fmla="*/ 11 h 70"/>
                <a:gd name="T84" fmla="*/ 72 w 78"/>
                <a:gd name="T85" fmla="*/ 11 h 70"/>
                <a:gd name="T86" fmla="*/ 72 w 78"/>
                <a:gd name="T87" fmla="*/ 11 h 70"/>
                <a:gd name="T88" fmla="*/ 72 w 78"/>
                <a:gd name="T89" fmla="*/ 11 h 70"/>
                <a:gd name="T90" fmla="*/ 72 w 78"/>
                <a:gd name="T91" fmla="*/ 11 h 70"/>
                <a:gd name="T92" fmla="*/ 72 w 78"/>
                <a:gd name="T93" fmla="*/ 11 h 70"/>
                <a:gd name="T94" fmla="*/ 72 w 78"/>
                <a:gd name="T95" fmla="*/ 11 h 70"/>
                <a:gd name="T96" fmla="*/ 72 w 78"/>
                <a:gd name="T97" fmla="*/ 11 h 70"/>
                <a:gd name="T98" fmla="*/ 72 w 78"/>
                <a:gd name="T99" fmla="*/ 11 h 70"/>
                <a:gd name="T100" fmla="*/ 6 w 78"/>
                <a:gd name="T101" fmla="*/ 8 h 70"/>
                <a:gd name="T102" fmla="*/ 6 w 78"/>
                <a:gd name="T10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0">
                  <a:moveTo>
                    <a:pt x="10" y="60"/>
                  </a:moveTo>
                  <a:cubicBezTo>
                    <a:pt x="11" y="62"/>
                    <a:pt x="11" y="62"/>
                    <a:pt x="10" y="60"/>
                  </a:cubicBezTo>
                  <a:close/>
                  <a:moveTo>
                    <a:pt x="10" y="60"/>
                  </a:moveTo>
                  <a:cubicBezTo>
                    <a:pt x="8" y="59"/>
                    <a:pt x="7" y="58"/>
                    <a:pt x="6" y="57"/>
                  </a:cubicBezTo>
                  <a:cubicBezTo>
                    <a:pt x="6" y="56"/>
                    <a:pt x="6" y="56"/>
                    <a:pt x="6" y="55"/>
                  </a:cubicBezTo>
                  <a:cubicBezTo>
                    <a:pt x="6" y="53"/>
                    <a:pt x="7" y="52"/>
                    <a:pt x="6" y="50"/>
                  </a:cubicBezTo>
                  <a:cubicBezTo>
                    <a:pt x="6" y="48"/>
                    <a:pt x="6" y="47"/>
                    <a:pt x="5" y="44"/>
                  </a:cubicBezTo>
                  <a:cubicBezTo>
                    <a:pt x="5" y="42"/>
                    <a:pt x="5" y="39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0"/>
                    <a:pt x="6" y="29"/>
                    <a:pt x="6" y="27"/>
                  </a:cubicBezTo>
                  <a:cubicBezTo>
                    <a:pt x="5" y="26"/>
                    <a:pt x="4" y="24"/>
                    <a:pt x="4" y="23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1" y="12"/>
                    <a:pt x="2" y="12"/>
                    <a:pt x="3" y="11"/>
                  </a:cubicBezTo>
                  <a:cubicBezTo>
                    <a:pt x="3" y="11"/>
                    <a:pt x="4" y="10"/>
                    <a:pt x="5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3"/>
                    <a:pt x="16" y="13"/>
                    <a:pt x="18" y="12"/>
                  </a:cubicBezTo>
                  <a:cubicBezTo>
                    <a:pt x="19" y="12"/>
                    <a:pt x="21" y="10"/>
                    <a:pt x="22" y="10"/>
                  </a:cubicBezTo>
                  <a:cubicBezTo>
                    <a:pt x="24" y="9"/>
                    <a:pt x="26" y="8"/>
                    <a:pt x="27" y="7"/>
                  </a:cubicBezTo>
                  <a:cubicBezTo>
                    <a:pt x="29" y="7"/>
                    <a:pt x="30" y="5"/>
                    <a:pt x="32" y="5"/>
                  </a:cubicBezTo>
                  <a:cubicBezTo>
                    <a:pt x="33" y="4"/>
                    <a:pt x="35" y="3"/>
                    <a:pt x="36" y="4"/>
                  </a:cubicBezTo>
                  <a:cubicBezTo>
                    <a:pt x="37" y="4"/>
                    <a:pt x="38" y="5"/>
                    <a:pt x="39" y="6"/>
                  </a:cubicBezTo>
                  <a:cubicBezTo>
                    <a:pt x="40" y="7"/>
                    <a:pt x="40" y="9"/>
                    <a:pt x="41" y="9"/>
                  </a:cubicBezTo>
                  <a:cubicBezTo>
                    <a:pt x="42" y="10"/>
                    <a:pt x="43" y="10"/>
                    <a:pt x="44" y="10"/>
                  </a:cubicBezTo>
                  <a:cubicBezTo>
                    <a:pt x="46" y="9"/>
                    <a:pt x="47" y="9"/>
                    <a:pt x="48" y="8"/>
                  </a:cubicBezTo>
                  <a:cubicBezTo>
                    <a:pt x="50" y="7"/>
                    <a:pt x="51" y="6"/>
                    <a:pt x="52" y="5"/>
                  </a:cubicBezTo>
                  <a:cubicBezTo>
                    <a:pt x="53" y="4"/>
                    <a:pt x="54" y="3"/>
                    <a:pt x="55" y="2"/>
                  </a:cubicBezTo>
                  <a:cubicBezTo>
                    <a:pt x="56" y="1"/>
                    <a:pt x="57" y="1"/>
                    <a:pt x="59" y="1"/>
                  </a:cubicBezTo>
                  <a:cubicBezTo>
                    <a:pt x="61" y="0"/>
                    <a:pt x="63" y="0"/>
                    <a:pt x="65" y="1"/>
                  </a:cubicBezTo>
                  <a:cubicBezTo>
                    <a:pt x="66" y="1"/>
                    <a:pt x="67" y="2"/>
                    <a:pt x="68" y="3"/>
                  </a:cubicBezTo>
                  <a:cubicBezTo>
                    <a:pt x="68" y="4"/>
                    <a:pt x="69" y="6"/>
                    <a:pt x="69" y="7"/>
                  </a:cubicBezTo>
                  <a:cubicBezTo>
                    <a:pt x="70" y="8"/>
                    <a:pt x="70" y="9"/>
                    <a:pt x="71" y="10"/>
                  </a:cubicBezTo>
                  <a:cubicBezTo>
                    <a:pt x="71" y="10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3"/>
                    <a:pt x="72" y="15"/>
                    <a:pt x="72" y="17"/>
                  </a:cubicBezTo>
                  <a:cubicBezTo>
                    <a:pt x="72" y="19"/>
                    <a:pt x="73" y="20"/>
                    <a:pt x="73" y="22"/>
                  </a:cubicBezTo>
                  <a:cubicBezTo>
                    <a:pt x="74" y="24"/>
                    <a:pt x="74" y="26"/>
                    <a:pt x="75" y="28"/>
                  </a:cubicBezTo>
                  <a:cubicBezTo>
                    <a:pt x="75" y="30"/>
                    <a:pt x="77" y="32"/>
                    <a:pt x="77" y="34"/>
                  </a:cubicBezTo>
                  <a:cubicBezTo>
                    <a:pt x="78" y="35"/>
                    <a:pt x="78" y="37"/>
                    <a:pt x="78" y="39"/>
                  </a:cubicBezTo>
                  <a:cubicBezTo>
                    <a:pt x="78" y="41"/>
                    <a:pt x="78" y="43"/>
                    <a:pt x="78" y="45"/>
                  </a:cubicBezTo>
                  <a:cubicBezTo>
                    <a:pt x="78" y="47"/>
                    <a:pt x="78" y="48"/>
                    <a:pt x="78" y="50"/>
                  </a:cubicBezTo>
                  <a:cubicBezTo>
                    <a:pt x="78" y="51"/>
                    <a:pt x="78" y="52"/>
                    <a:pt x="77" y="53"/>
                  </a:cubicBezTo>
                  <a:cubicBezTo>
                    <a:pt x="77" y="54"/>
                    <a:pt x="76" y="56"/>
                    <a:pt x="75" y="56"/>
                  </a:cubicBezTo>
                  <a:cubicBezTo>
                    <a:pt x="75" y="57"/>
                    <a:pt x="74" y="57"/>
                    <a:pt x="73" y="58"/>
                  </a:cubicBezTo>
                  <a:cubicBezTo>
                    <a:pt x="72" y="59"/>
                    <a:pt x="71" y="59"/>
                    <a:pt x="70" y="60"/>
                  </a:cubicBezTo>
                  <a:cubicBezTo>
                    <a:pt x="69" y="61"/>
                    <a:pt x="68" y="62"/>
                    <a:pt x="67" y="63"/>
                  </a:cubicBezTo>
                  <a:cubicBezTo>
                    <a:pt x="67" y="64"/>
                    <a:pt x="67" y="65"/>
                    <a:pt x="66" y="67"/>
                  </a:cubicBezTo>
                  <a:cubicBezTo>
                    <a:pt x="66" y="67"/>
                    <a:pt x="66" y="67"/>
                    <a:pt x="65" y="68"/>
                  </a:cubicBezTo>
                  <a:cubicBezTo>
                    <a:pt x="65" y="68"/>
                    <a:pt x="66" y="68"/>
                    <a:pt x="66" y="68"/>
                  </a:cubicBezTo>
                  <a:cubicBezTo>
                    <a:pt x="65" y="68"/>
                    <a:pt x="64" y="68"/>
                    <a:pt x="63" y="68"/>
                  </a:cubicBezTo>
                  <a:cubicBezTo>
                    <a:pt x="61" y="68"/>
                    <a:pt x="61" y="69"/>
                    <a:pt x="59" y="70"/>
                  </a:cubicBezTo>
                  <a:cubicBezTo>
                    <a:pt x="57" y="70"/>
                    <a:pt x="54" y="70"/>
                    <a:pt x="51" y="70"/>
                  </a:cubicBezTo>
                  <a:cubicBezTo>
                    <a:pt x="49" y="70"/>
                    <a:pt x="49" y="68"/>
                    <a:pt x="47" y="68"/>
                  </a:cubicBezTo>
                  <a:cubicBezTo>
                    <a:pt x="46" y="67"/>
                    <a:pt x="44" y="67"/>
                    <a:pt x="43" y="66"/>
                  </a:cubicBezTo>
                  <a:cubicBezTo>
                    <a:pt x="41" y="65"/>
                    <a:pt x="41" y="63"/>
                    <a:pt x="39" y="62"/>
                  </a:cubicBezTo>
                  <a:cubicBezTo>
                    <a:pt x="38" y="61"/>
                    <a:pt x="37" y="61"/>
                    <a:pt x="35" y="61"/>
                  </a:cubicBezTo>
                  <a:cubicBezTo>
                    <a:pt x="34" y="61"/>
                    <a:pt x="33" y="63"/>
                    <a:pt x="32" y="64"/>
                  </a:cubicBezTo>
                  <a:cubicBezTo>
                    <a:pt x="31" y="65"/>
                    <a:pt x="30" y="65"/>
                    <a:pt x="29" y="66"/>
                  </a:cubicBezTo>
                  <a:cubicBezTo>
                    <a:pt x="28" y="66"/>
                    <a:pt x="28" y="66"/>
                    <a:pt x="26" y="66"/>
                  </a:cubicBezTo>
                  <a:cubicBezTo>
                    <a:pt x="25" y="65"/>
                    <a:pt x="23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7" y="59"/>
                    <a:pt x="16" y="59"/>
                    <a:pt x="14" y="59"/>
                  </a:cubicBezTo>
                  <a:cubicBezTo>
                    <a:pt x="13" y="59"/>
                    <a:pt x="12" y="59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68"/>
            <p:cNvSpPr>
              <a:spLocks/>
            </p:cNvSpPr>
            <p:nvPr/>
          </p:nvSpPr>
          <p:spPr bwMode="auto">
            <a:xfrm>
              <a:off x="6646" y="13289"/>
              <a:ext cx="1051" cy="498"/>
            </a:xfrm>
            <a:custGeom>
              <a:avLst/>
              <a:gdLst>
                <a:gd name="T0" fmla="*/ 6 w 101"/>
                <a:gd name="T1" fmla="*/ 1 h 47"/>
                <a:gd name="T2" fmla="*/ 15 w 101"/>
                <a:gd name="T3" fmla="*/ 2 h 47"/>
                <a:gd name="T4" fmla="*/ 21 w 101"/>
                <a:gd name="T5" fmla="*/ 7 h 47"/>
                <a:gd name="T6" fmla="*/ 27 w 101"/>
                <a:gd name="T7" fmla="*/ 7 h 47"/>
                <a:gd name="T8" fmla="*/ 32 w 101"/>
                <a:gd name="T9" fmla="*/ 2 h 47"/>
                <a:gd name="T10" fmla="*/ 44 w 101"/>
                <a:gd name="T11" fmla="*/ 2 h 47"/>
                <a:gd name="T12" fmla="*/ 54 w 101"/>
                <a:gd name="T13" fmla="*/ 3 h 47"/>
                <a:gd name="T14" fmla="*/ 64 w 101"/>
                <a:gd name="T15" fmla="*/ 5 h 47"/>
                <a:gd name="T16" fmla="*/ 74 w 101"/>
                <a:gd name="T17" fmla="*/ 2 h 47"/>
                <a:gd name="T18" fmla="*/ 85 w 101"/>
                <a:gd name="T19" fmla="*/ 0 h 47"/>
                <a:gd name="T20" fmla="*/ 98 w 101"/>
                <a:gd name="T21" fmla="*/ 4 h 47"/>
                <a:gd name="T22" fmla="*/ 101 w 101"/>
                <a:gd name="T23" fmla="*/ 13 h 47"/>
                <a:gd name="T24" fmla="*/ 94 w 101"/>
                <a:gd name="T25" fmla="*/ 15 h 47"/>
                <a:gd name="T26" fmla="*/ 90 w 101"/>
                <a:gd name="T27" fmla="*/ 19 h 47"/>
                <a:gd name="T28" fmla="*/ 88 w 101"/>
                <a:gd name="T29" fmla="*/ 24 h 47"/>
                <a:gd name="T30" fmla="*/ 86 w 101"/>
                <a:gd name="T31" fmla="*/ 30 h 47"/>
                <a:gd name="T32" fmla="*/ 79 w 101"/>
                <a:gd name="T33" fmla="*/ 34 h 47"/>
                <a:gd name="T34" fmla="*/ 72 w 101"/>
                <a:gd name="T35" fmla="*/ 41 h 47"/>
                <a:gd name="T36" fmla="*/ 68 w 101"/>
                <a:gd name="T37" fmla="*/ 45 h 47"/>
                <a:gd name="T38" fmla="*/ 65 w 101"/>
                <a:gd name="T39" fmla="*/ 41 h 47"/>
                <a:gd name="T40" fmla="*/ 61 w 101"/>
                <a:gd name="T41" fmla="*/ 35 h 47"/>
                <a:gd name="T42" fmla="*/ 51 w 101"/>
                <a:gd name="T43" fmla="*/ 36 h 47"/>
                <a:gd name="T44" fmla="*/ 44 w 101"/>
                <a:gd name="T45" fmla="*/ 42 h 47"/>
                <a:gd name="T46" fmla="*/ 37 w 101"/>
                <a:gd name="T47" fmla="*/ 43 h 47"/>
                <a:gd name="T48" fmla="*/ 32 w 101"/>
                <a:gd name="T49" fmla="*/ 38 h 47"/>
                <a:gd name="T50" fmla="*/ 23 w 101"/>
                <a:gd name="T51" fmla="*/ 41 h 47"/>
                <a:gd name="T52" fmla="*/ 14 w 101"/>
                <a:gd name="T53" fmla="*/ 46 h 47"/>
                <a:gd name="T54" fmla="*/ 6 w 101"/>
                <a:gd name="T55" fmla="*/ 45 h 47"/>
                <a:gd name="T56" fmla="*/ 2 w 101"/>
                <a:gd name="T57" fmla="*/ 42 h 47"/>
                <a:gd name="T58" fmla="*/ 3 w 101"/>
                <a:gd name="T59" fmla="*/ 36 h 47"/>
                <a:gd name="T60" fmla="*/ 0 w 101"/>
                <a:gd name="T61" fmla="*/ 31 h 47"/>
                <a:gd name="T62" fmla="*/ 4 w 101"/>
                <a:gd name="T63" fmla="*/ 26 h 47"/>
                <a:gd name="T64" fmla="*/ 1 w 101"/>
                <a:gd name="T65" fmla="*/ 18 h 47"/>
                <a:gd name="T66" fmla="*/ 1 w 101"/>
                <a:gd name="T67" fmla="*/ 12 h 47"/>
                <a:gd name="T68" fmla="*/ 5 w 101"/>
                <a:gd name="T69" fmla="*/ 7 h 47"/>
                <a:gd name="T70" fmla="*/ 5 w 101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47">
                  <a:moveTo>
                    <a:pt x="5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1" y="1"/>
                    <a:pt x="12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5" y="3"/>
                    <a:pt x="18" y="5"/>
                    <a:pt x="18" y="5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5" y="9"/>
                    <a:pt x="26" y="8"/>
                    <a:pt x="27" y="7"/>
                  </a:cubicBezTo>
                  <a:cubicBezTo>
                    <a:pt x="28" y="6"/>
                    <a:pt x="29" y="5"/>
                    <a:pt x="30" y="4"/>
                  </a:cubicBezTo>
                  <a:cubicBezTo>
                    <a:pt x="31" y="4"/>
                    <a:pt x="31" y="3"/>
                    <a:pt x="32" y="2"/>
                  </a:cubicBezTo>
                  <a:cubicBezTo>
                    <a:pt x="34" y="2"/>
                    <a:pt x="35" y="2"/>
                    <a:pt x="37" y="2"/>
                  </a:cubicBezTo>
                  <a:cubicBezTo>
                    <a:pt x="39" y="2"/>
                    <a:pt x="42" y="2"/>
                    <a:pt x="44" y="2"/>
                  </a:cubicBezTo>
                  <a:cubicBezTo>
                    <a:pt x="47" y="2"/>
                    <a:pt x="49" y="2"/>
                    <a:pt x="51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6" y="3"/>
                    <a:pt x="57" y="3"/>
                    <a:pt x="59" y="3"/>
                  </a:cubicBezTo>
                  <a:cubicBezTo>
                    <a:pt x="61" y="4"/>
                    <a:pt x="63" y="5"/>
                    <a:pt x="64" y="5"/>
                  </a:cubicBezTo>
                  <a:cubicBezTo>
                    <a:pt x="66" y="5"/>
                    <a:pt x="68" y="4"/>
                    <a:pt x="69" y="4"/>
                  </a:cubicBezTo>
                  <a:cubicBezTo>
                    <a:pt x="71" y="3"/>
                    <a:pt x="72" y="2"/>
                    <a:pt x="74" y="2"/>
                  </a:cubicBezTo>
                  <a:cubicBezTo>
                    <a:pt x="76" y="1"/>
                    <a:pt x="79" y="2"/>
                    <a:pt x="81" y="2"/>
                  </a:cubicBezTo>
                  <a:cubicBezTo>
                    <a:pt x="83" y="2"/>
                    <a:pt x="84" y="1"/>
                    <a:pt x="85" y="0"/>
                  </a:cubicBezTo>
                  <a:cubicBezTo>
                    <a:pt x="86" y="0"/>
                    <a:pt x="87" y="0"/>
                    <a:pt x="89" y="1"/>
                  </a:cubicBezTo>
                  <a:cubicBezTo>
                    <a:pt x="92" y="1"/>
                    <a:pt x="96" y="2"/>
                    <a:pt x="98" y="4"/>
                  </a:cubicBezTo>
                  <a:cubicBezTo>
                    <a:pt x="100" y="5"/>
                    <a:pt x="99" y="6"/>
                    <a:pt x="100" y="8"/>
                  </a:cubicBezTo>
                  <a:cubicBezTo>
                    <a:pt x="100" y="10"/>
                    <a:pt x="101" y="11"/>
                    <a:pt x="101" y="13"/>
                  </a:cubicBezTo>
                  <a:cubicBezTo>
                    <a:pt x="99" y="13"/>
                    <a:pt x="98" y="13"/>
                    <a:pt x="97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8"/>
                    <a:pt x="91" y="18"/>
                    <a:pt x="90" y="19"/>
                  </a:cubicBezTo>
                  <a:cubicBezTo>
                    <a:pt x="90" y="20"/>
                    <a:pt x="90" y="21"/>
                    <a:pt x="89" y="22"/>
                  </a:cubicBezTo>
                  <a:cubicBezTo>
                    <a:pt x="89" y="23"/>
                    <a:pt x="88" y="23"/>
                    <a:pt x="88" y="24"/>
                  </a:cubicBezTo>
                  <a:cubicBezTo>
                    <a:pt x="87" y="25"/>
                    <a:pt x="86" y="25"/>
                    <a:pt x="86" y="26"/>
                  </a:cubicBezTo>
                  <a:cubicBezTo>
                    <a:pt x="85" y="27"/>
                    <a:pt x="86" y="29"/>
                    <a:pt x="86" y="30"/>
                  </a:cubicBezTo>
                  <a:cubicBezTo>
                    <a:pt x="85" y="31"/>
                    <a:pt x="85" y="32"/>
                    <a:pt x="84" y="33"/>
                  </a:cubicBezTo>
                  <a:cubicBezTo>
                    <a:pt x="83" y="33"/>
                    <a:pt x="81" y="33"/>
                    <a:pt x="79" y="34"/>
                  </a:cubicBezTo>
                  <a:cubicBezTo>
                    <a:pt x="78" y="34"/>
                    <a:pt x="76" y="35"/>
                    <a:pt x="75" y="36"/>
                  </a:cubicBezTo>
                  <a:cubicBezTo>
                    <a:pt x="73" y="37"/>
                    <a:pt x="74" y="39"/>
                    <a:pt x="72" y="41"/>
                  </a:cubicBezTo>
                  <a:cubicBezTo>
                    <a:pt x="71" y="42"/>
                    <a:pt x="69" y="43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7" y="44"/>
                    <a:pt x="67" y="44"/>
                  </a:cubicBezTo>
                  <a:cubicBezTo>
                    <a:pt x="66" y="43"/>
                    <a:pt x="66" y="42"/>
                    <a:pt x="65" y="41"/>
                  </a:cubicBezTo>
                  <a:cubicBezTo>
                    <a:pt x="65" y="40"/>
                    <a:pt x="64" y="38"/>
                    <a:pt x="64" y="37"/>
                  </a:cubicBezTo>
                  <a:cubicBezTo>
                    <a:pt x="63" y="36"/>
                    <a:pt x="62" y="35"/>
                    <a:pt x="61" y="35"/>
                  </a:cubicBezTo>
                  <a:cubicBezTo>
                    <a:pt x="59" y="34"/>
                    <a:pt x="57" y="34"/>
                    <a:pt x="55" y="35"/>
                  </a:cubicBezTo>
                  <a:cubicBezTo>
                    <a:pt x="53" y="35"/>
                    <a:pt x="52" y="35"/>
                    <a:pt x="51" y="36"/>
                  </a:cubicBezTo>
                  <a:cubicBezTo>
                    <a:pt x="50" y="37"/>
                    <a:pt x="49" y="38"/>
                    <a:pt x="48" y="39"/>
                  </a:cubicBezTo>
                  <a:cubicBezTo>
                    <a:pt x="47" y="40"/>
                    <a:pt x="46" y="41"/>
                    <a:pt x="44" y="42"/>
                  </a:cubicBezTo>
                  <a:cubicBezTo>
                    <a:pt x="43" y="43"/>
                    <a:pt x="42" y="43"/>
                    <a:pt x="40" y="44"/>
                  </a:cubicBezTo>
                  <a:cubicBezTo>
                    <a:pt x="39" y="44"/>
                    <a:pt x="38" y="44"/>
                    <a:pt x="37" y="43"/>
                  </a:cubicBezTo>
                  <a:cubicBezTo>
                    <a:pt x="36" y="43"/>
                    <a:pt x="36" y="41"/>
                    <a:pt x="35" y="40"/>
                  </a:cubicBezTo>
                  <a:cubicBezTo>
                    <a:pt x="34" y="39"/>
                    <a:pt x="33" y="38"/>
                    <a:pt x="32" y="38"/>
                  </a:cubicBezTo>
                  <a:cubicBezTo>
                    <a:pt x="31" y="37"/>
                    <a:pt x="29" y="38"/>
                    <a:pt x="28" y="39"/>
                  </a:cubicBezTo>
                  <a:cubicBezTo>
                    <a:pt x="26" y="39"/>
                    <a:pt x="25" y="41"/>
                    <a:pt x="23" y="41"/>
                  </a:cubicBezTo>
                  <a:cubicBezTo>
                    <a:pt x="22" y="42"/>
                    <a:pt x="20" y="43"/>
                    <a:pt x="18" y="44"/>
                  </a:cubicBezTo>
                  <a:cubicBezTo>
                    <a:pt x="17" y="44"/>
                    <a:pt x="15" y="46"/>
                    <a:pt x="14" y="46"/>
                  </a:cubicBezTo>
                  <a:cubicBezTo>
                    <a:pt x="12" y="47"/>
                    <a:pt x="11" y="47"/>
                    <a:pt x="9" y="46"/>
                  </a:cubicBezTo>
                  <a:cubicBezTo>
                    <a:pt x="8" y="46"/>
                    <a:pt x="7" y="46"/>
                    <a:pt x="6" y="45"/>
                  </a:cubicBezTo>
                  <a:cubicBezTo>
                    <a:pt x="4" y="44"/>
                    <a:pt x="2" y="44"/>
                    <a:pt x="1" y="43"/>
                  </a:cubicBezTo>
                  <a:cubicBezTo>
                    <a:pt x="1" y="43"/>
                    <a:pt x="1" y="43"/>
                    <a:pt x="2" y="42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36"/>
                    <a:pt x="3" y="34"/>
                    <a:pt x="2" y="33"/>
                  </a:cubicBezTo>
                  <a:cubicBezTo>
                    <a:pt x="2" y="32"/>
                    <a:pt x="0" y="32"/>
                    <a:pt x="0" y="31"/>
                  </a:cubicBezTo>
                  <a:cubicBezTo>
                    <a:pt x="0" y="30"/>
                    <a:pt x="2" y="30"/>
                    <a:pt x="3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3" y="23"/>
                    <a:pt x="2" y="22"/>
                  </a:cubicBezTo>
                  <a:cubicBezTo>
                    <a:pt x="2" y="21"/>
                    <a:pt x="1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2" y="11"/>
                    <a:pt x="4" y="11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7"/>
            <p:cNvSpPr>
              <a:spLocks noEditPoints="1"/>
            </p:cNvSpPr>
            <p:nvPr/>
          </p:nvSpPr>
          <p:spPr bwMode="auto">
            <a:xfrm>
              <a:off x="8726" y="12281"/>
              <a:ext cx="1330" cy="1696"/>
            </a:xfrm>
            <a:custGeom>
              <a:avLst/>
              <a:gdLst>
                <a:gd name="T0" fmla="*/ 45 w 128"/>
                <a:gd name="T1" fmla="*/ 3 h 160"/>
                <a:gd name="T2" fmla="*/ 49 w 128"/>
                <a:gd name="T3" fmla="*/ 13 h 160"/>
                <a:gd name="T4" fmla="*/ 56 w 128"/>
                <a:gd name="T5" fmla="*/ 22 h 160"/>
                <a:gd name="T6" fmla="*/ 85 w 128"/>
                <a:gd name="T7" fmla="*/ 27 h 160"/>
                <a:gd name="T8" fmla="*/ 112 w 128"/>
                <a:gd name="T9" fmla="*/ 31 h 160"/>
                <a:gd name="T10" fmla="*/ 124 w 128"/>
                <a:gd name="T11" fmla="*/ 34 h 160"/>
                <a:gd name="T12" fmla="*/ 126 w 128"/>
                <a:gd name="T13" fmla="*/ 50 h 160"/>
                <a:gd name="T14" fmla="*/ 125 w 128"/>
                <a:gd name="T15" fmla="*/ 64 h 160"/>
                <a:gd name="T16" fmla="*/ 113 w 128"/>
                <a:gd name="T17" fmla="*/ 63 h 160"/>
                <a:gd name="T18" fmla="*/ 118 w 128"/>
                <a:gd name="T19" fmla="*/ 80 h 160"/>
                <a:gd name="T20" fmla="*/ 106 w 128"/>
                <a:gd name="T21" fmla="*/ 83 h 160"/>
                <a:gd name="T22" fmla="*/ 98 w 128"/>
                <a:gd name="T23" fmla="*/ 101 h 160"/>
                <a:gd name="T24" fmla="*/ 90 w 128"/>
                <a:gd name="T25" fmla="*/ 105 h 160"/>
                <a:gd name="T26" fmla="*/ 87 w 128"/>
                <a:gd name="T27" fmla="*/ 117 h 160"/>
                <a:gd name="T28" fmla="*/ 96 w 128"/>
                <a:gd name="T29" fmla="*/ 117 h 160"/>
                <a:gd name="T30" fmla="*/ 90 w 128"/>
                <a:gd name="T31" fmla="*/ 149 h 160"/>
                <a:gd name="T32" fmla="*/ 78 w 128"/>
                <a:gd name="T33" fmla="*/ 144 h 160"/>
                <a:gd name="T34" fmla="*/ 65 w 128"/>
                <a:gd name="T35" fmla="*/ 158 h 160"/>
                <a:gd name="T36" fmla="*/ 60 w 128"/>
                <a:gd name="T37" fmla="*/ 152 h 160"/>
                <a:gd name="T38" fmla="*/ 53 w 128"/>
                <a:gd name="T39" fmla="*/ 148 h 160"/>
                <a:gd name="T40" fmla="*/ 47 w 128"/>
                <a:gd name="T41" fmla="*/ 144 h 160"/>
                <a:gd name="T42" fmla="*/ 41 w 128"/>
                <a:gd name="T43" fmla="*/ 137 h 160"/>
                <a:gd name="T44" fmla="*/ 32 w 128"/>
                <a:gd name="T45" fmla="*/ 137 h 160"/>
                <a:gd name="T46" fmla="*/ 20 w 128"/>
                <a:gd name="T47" fmla="*/ 137 h 160"/>
                <a:gd name="T48" fmla="*/ 15 w 128"/>
                <a:gd name="T49" fmla="*/ 132 h 160"/>
                <a:gd name="T50" fmla="*/ 11 w 128"/>
                <a:gd name="T51" fmla="*/ 123 h 160"/>
                <a:gd name="T52" fmla="*/ 4 w 128"/>
                <a:gd name="T53" fmla="*/ 118 h 160"/>
                <a:gd name="T54" fmla="*/ 1 w 128"/>
                <a:gd name="T55" fmla="*/ 114 h 160"/>
                <a:gd name="T56" fmla="*/ 1 w 128"/>
                <a:gd name="T57" fmla="*/ 107 h 160"/>
                <a:gd name="T58" fmla="*/ 5 w 128"/>
                <a:gd name="T59" fmla="*/ 105 h 160"/>
                <a:gd name="T60" fmla="*/ 11 w 128"/>
                <a:gd name="T61" fmla="*/ 106 h 160"/>
                <a:gd name="T62" fmla="*/ 17 w 128"/>
                <a:gd name="T63" fmla="*/ 109 h 160"/>
                <a:gd name="T64" fmla="*/ 22 w 128"/>
                <a:gd name="T65" fmla="*/ 105 h 160"/>
                <a:gd name="T66" fmla="*/ 27 w 128"/>
                <a:gd name="T67" fmla="*/ 102 h 160"/>
                <a:gd name="T68" fmla="*/ 31 w 128"/>
                <a:gd name="T69" fmla="*/ 100 h 160"/>
                <a:gd name="T70" fmla="*/ 30 w 128"/>
                <a:gd name="T71" fmla="*/ 92 h 160"/>
                <a:gd name="T72" fmla="*/ 32 w 128"/>
                <a:gd name="T73" fmla="*/ 87 h 160"/>
                <a:gd name="T74" fmla="*/ 33 w 128"/>
                <a:gd name="T75" fmla="*/ 79 h 160"/>
                <a:gd name="T76" fmla="*/ 34 w 128"/>
                <a:gd name="T77" fmla="*/ 71 h 160"/>
                <a:gd name="T78" fmla="*/ 34 w 128"/>
                <a:gd name="T79" fmla="*/ 65 h 160"/>
                <a:gd name="T80" fmla="*/ 32 w 128"/>
                <a:gd name="T81" fmla="*/ 58 h 160"/>
                <a:gd name="T82" fmla="*/ 32 w 128"/>
                <a:gd name="T83" fmla="*/ 49 h 160"/>
                <a:gd name="T84" fmla="*/ 31 w 128"/>
                <a:gd name="T85" fmla="*/ 40 h 160"/>
                <a:gd name="T86" fmla="*/ 31 w 128"/>
                <a:gd name="T87" fmla="*/ 32 h 160"/>
                <a:gd name="T88" fmla="*/ 32 w 128"/>
                <a:gd name="T89" fmla="*/ 23 h 160"/>
                <a:gd name="T90" fmla="*/ 33 w 128"/>
                <a:gd name="T91" fmla="*/ 17 h 160"/>
                <a:gd name="T92" fmla="*/ 36 w 128"/>
                <a:gd name="T93" fmla="*/ 10 h 160"/>
                <a:gd name="T94" fmla="*/ 38 w 128"/>
                <a:gd name="T95" fmla="*/ 8 h 160"/>
                <a:gd name="T96" fmla="*/ 46 w 128"/>
                <a:gd name="T97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60">
                  <a:moveTo>
                    <a:pt x="45" y="3"/>
                  </a:moveTo>
                  <a:cubicBezTo>
                    <a:pt x="44" y="0"/>
                    <a:pt x="44" y="0"/>
                    <a:pt x="45" y="3"/>
                  </a:cubicBezTo>
                  <a:close/>
                  <a:moveTo>
                    <a:pt x="46" y="4"/>
                  </a:moveTo>
                  <a:cubicBezTo>
                    <a:pt x="47" y="8"/>
                    <a:pt x="48" y="10"/>
                    <a:pt x="49" y="13"/>
                  </a:cubicBezTo>
                  <a:cubicBezTo>
                    <a:pt x="51" y="18"/>
                    <a:pt x="52" y="10"/>
                    <a:pt x="53" y="12"/>
                  </a:cubicBezTo>
                  <a:cubicBezTo>
                    <a:pt x="55" y="14"/>
                    <a:pt x="52" y="19"/>
                    <a:pt x="56" y="22"/>
                  </a:cubicBezTo>
                  <a:cubicBezTo>
                    <a:pt x="60" y="25"/>
                    <a:pt x="67" y="24"/>
                    <a:pt x="72" y="25"/>
                  </a:cubicBezTo>
                  <a:cubicBezTo>
                    <a:pt x="77" y="25"/>
                    <a:pt x="81" y="26"/>
                    <a:pt x="85" y="27"/>
                  </a:cubicBezTo>
                  <a:cubicBezTo>
                    <a:pt x="89" y="29"/>
                    <a:pt x="92" y="32"/>
                    <a:pt x="96" y="33"/>
                  </a:cubicBezTo>
                  <a:cubicBezTo>
                    <a:pt x="101" y="34"/>
                    <a:pt x="108" y="32"/>
                    <a:pt x="112" y="31"/>
                  </a:cubicBezTo>
                  <a:cubicBezTo>
                    <a:pt x="116" y="31"/>
                    <a:pt x="117" y="31"/>
                    <a:pt x="119" y="31"/>
                  </a:cubicBezTo>
                  <a:cubicBezTo>
                    <a:pt x="121" y="32"/>
                    <a:pt x="123" y="32"/>
                    <a:pt x="124" y="34"/>
                  </a:cubicBezTo>
                  <a:cubicBezTo>
                    <a:pt x="125" y="36"/>
                    <a:pt x="125" y="40"/>
                    <a:pt x="126" y="43"/>
                  </a:cubicBezTo>
                  <a:cubicBezTo>
                    <a:pt x="126" y="45"/>
                    <a:pt x="125" y="48"/>
                    <a:pt x="126" y="50"/>
                  </a:cubicBezTo>
                  <a:cubicBezTo>
                    <a:pt x="126" y="53"/>
                    <a:pt x="128" y="57"/>
                    <a:pt x="127" y="59"/>
                  </a:cubicBezTo>
                  <a:cubicBezTo>
                    <a:pt x="127" y="61"/>
                    <a:pt x="126" y="63"/>
                    <a:pt x="125" y="64"/>
                  </a:cubicBezTo>
                  <a:cubicBezTo>
                    <a:pt x="123" y="65"/>
                    <a:pt x="122" y="65"/>
                    <a:pt x="120" y="65"/>
                  </a:cubicBezTo>
                  <a:cubicBezTo>
                    <a:pt x="118" y="65"/>
                    <a:pt x="114" y="61"/>
                    <a:pt x="113" y="63"/>
                  </a:cubicBezTo>
                  <a:cubicBezTo>
                    <a:pt x="111" y="66"/>
                    <a:pt x="113" y="71"/>
                    <a:pt x="114" y="74"/>
                  </a:cubicBezTo>
                  <a:cubicBezTo>
                    <a:pt x="115" y="77"/>
                    <a:pt x="118" y="78"/>
                    <a:pt x="118" y="80"/>
                  </a:cubicBezTo>
                  <a:cubicBezTo>
                    <a:pt x="117" y="83"/>
                    <a:pt x="114" y="81"/>
                    <a:pt x="112" y="81"/>
                  </a:cubicBezTo>
                  <a:cubicBezTo>
                    <a:pt x="110" y="82"/>
                    <a:pt x="108" y="84"/>
                    <a:pt x="106" y="83"/>
                  </a:cubicBezTo>
                  <a:cubicBezTo>
                    <a:pt x="104" y="82"/>
                    <a:pt x="103" y="73"/>
                    <a:pt x="101" y="78"/>
                  </a:cubicBezTo>
                  <a:cubicBezTo>
                    <a:pt x="99" y="83"/>
                    <a:pt x="99" y="96"/>
                    <a:pt x="98" y="101"/>
                  </a:cubicBezTo>
                  <a:cubicBezTo>
                    <a:pt x="97" y="106"/>
                    <a:pt x="98" y="105"/>
                    <a:pt x="96" y="105"/>
                  </a:cubicBezTo>
                  <a:cubicBezTo>
                    <a:pt x="95" y="106"/>
                    <a:pt x="92" y="104"/>
                    <a:pt x="90" y="105"/>
                  </a:cubicBezTo>
                  <a:cubicBezTo>
                    <a:pt x="89" y="107"/>
                    <a:pt x="91" y="109"/>
                    <a:pt x="90" y="111"/>
                  </a:cubicBezTo>
                  <a:cubicBezTo>
                    <a:pt x="90" y="113"/>
                    <a:pt x="87" y="115"/>
                    <a:pt x="87" y="117"/>
                  </a:cubicBezTo>
                  <a:cubicBezTo>
                    <a:pt x="87" y="118"/>
                    <a:pt x="90" y="118"/>
                    <a:pt x="91" y="118"/>
                  </a:cubicBezTo>
                  <a:cubicBezTo>
                    <a:pt x="93" y="118"/>
                    <a:pt x="96" y="111"/>
                    <a:pt x="96" y="117"/>
                  </a:cubicBezTo>
                  <a:cubicBezTo>
                    <a:pt x="97" y="122"/>
                    <a:pt x="95" y="140"/>
                    <a:pt x="94" y="146"/>
                  </a:cubicBezTo>
                  <a:cubicBezTo>
                    <a:pt x="93" y="151"/>
                    <a:pt x="92" y="150"/>
                    <a:pt x="90" y="149"/>
                  </a:cubicBezTo>
                  <a:cubicBezTo>
                    <a:pt x="87" y="148"/>
                    <a:pt x="87" y="143"/>
                    <a:pt x="84" y="142"/>
                  </a:cubicBezTo>
                  <a:cubicBezTo>
                    <a:pt x="82" y="141"/>
                    <a:pt x="80" y="142"/>
                    <a:pt x="78" y="144"/>
                  </a:cubicBezTo>
                  <a:cubicBezTo>
                    <a:pt x="77" y="146"/>
                    <a:pt x="80" y="148"/>
                    <a:pt x="77" y="151"/>
                  </a:cubicBezTo>
                  <a:cubicBezTo>
                    <a:pt x="76" y="152"/>
                    <a:pt x="66" y="160"/>
                    <a:pt x="65" y="158"/>
                  </a:cubicBezTo>
                  <a:cubicBezTo>
                    <a:pt x="64" y="157"/>
                    <a:pt x="63" y="156"/>
                    <a:pt x="63" y="155"/>
                  </a:cubicBezTo>
                  <a:cubicBezTo>
                    <a:pt x="62" y="154"/>
                    <a:pt x="61" y="153"/>
                    <a:pt x="60" y="152"/>
                  </a:cubicBezTo>
                  <a:cubicBezTo>
                    <a:pt x="59" y="151"/>
                    <a:pt x="57" y="150"/>
                    <a:pt x="56" y="149"/>
                  </a:cubicBezTo>
                  <a:cubicBezTo>
                    <a:pt x="55" y="148"/>
                    <a:pt x="54" y="149"/>
                    <a:pt x="53" y="148"/>
                  </a:cubicBezTo>
                  <a:cubicBezTo>
                    <a:pt x="52" y="148"/>
                    <a:pt x="51" y="148"/>
                    <a:pt x="50" y="147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6" y="143"/>
                    <a:pt x="45" y="142"/>
                    <a:pt x="44" y="141"/>
                  </a:cubicBezTo>
                  <a:cubicBezTo>
                    <a:pt x="43" y="139"/>
                    <a:pt x="43" y="137"/>
                    <a:pt x="41" y="137"/>
                  </a:cubicBezTo>
                  <a:cubicBezTo>
                    <a:pt x="40" y="136"/>
                    <a:pt x="38" y="137"/>
                    <a:pt x="37" y="137"/>
                  </a:cubicBezTo>
                  <a:cubicBezTo>
                    <a:pt x="35" y="137"/>
                    <a:pt x="34" y="137"/>
                    <a:pt x="32" y="137"/>
                  </a:cubicBezTo>
                  <a:cubicBezTo>
                    <a:pt x="30" y="137"/>
                    <a:pt x="27" y="137"/>
                    <a:pt x="25" y="137"/>
                  </a:cubicBezTo>
                  <a:cubicBezTo>
                    <a:pt x="23" y="137"/>
                    <a:pt x="22" y="137"/>
                    <a:pt x="20" y="137"/>
                  </a:cubicBezTo>
                  <a:cubicBezTo>
                    <a:pt x="18" y="137"/>
                    <a:pt x="16" y="138"/>
                    <a:pt x="15" y="137"/>
                  </a:cubicBezTo>
                  <a:cubicBezTo>
                    <a:pt x="13" y="136"/>
                    <a:pt x="14" y="134"/>
                    <a:pt x="15" y="132"/>
                  </a:cubicBezTo>
                  <a:cubicBezTo>
                    <a:pt x="15" y="130"/>
                    <a:pt x="15" y="127"/>
                    <a:pt x="15" y="125"/>
                  </a:cubicBezTo>
                  <a:cubicBezTo>
                    <a:pt x="14" y="123"/>
                    <a:pt x="13" y="123"/>
                    <a:pt x="11" y="123"/>
                  </a:cubicBezTo>
                  <a:cubicBezTo>
                    <a:pt x="10" y="122"/>
                    <a:pt x="9" y="121"/>
                    <a:pt x="7" y="121"/>
                  </a:cubicBezTo>
                  <a:cubicBezTo>
                    <a:pt x="6" y="120"/>
                    <a:pt x="5" y="117"/>
                    <a:pt x="4" y="118"/>
                  </a:cubicBezTo>
                  <a:cubicBezTo>
                    <a:pt x="3" y="118"/>
                    <a:pt x="3" y="118"/>
                    <a:pt x="3" y="117"/>
                  </a:cubicBezTo>
                  <a:cubicBezTo>
                    <a:pt x="2" y="116"/>
                    <a:pt x="2" y="115"/>
                    <a:pt x="1" y="114"/>
                  </a:cubicBezTo>
                  <a:cubicBezTo>
                    <a:pt x="1" y="113"/>
                    <a:pt x="1" y="111"/>
                    <a:pt x="1" y="110"/>
                  </a:cubicBezTo>
                  <a:cubicBezTo>
                    <a:pt x="1" y="109"/>
                    <a:pt x="1" y="108"/>
                    <a:pt x="1" y="107"/>
                  </a:cubicBezTo>
                  <a:cubicBezTo>
                    <a:pt x="1" y="106"/>
                    <a:pt x="0" y="106"/>
                    <a:pt x="1" y="105"/>
                  </a:cubicBezTo>
                  <a:cubicBezTo>
                    <a:pt x="2" y="105"/>
                    <a:pt x="4" y="105"/>
                    <a:pt x="5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9" y="105"/>
                    <a:pt x="10" y="106"/>
                    <a:pt x="11" y="106"/>
                  </a:cubicBezTo>
                  <a:cubicBezTo>
                    <a:pt x="12" y="107"/>
                    <a:pt x="13" y="107"/>
                    <a:pt x="14" y="107"/>
                  </a:cubicBezTo>
                  <a:cubicBezTo>
                    <a:pt x="15" y="108"/>
                    <a:pt x="16" y="109"/>
                    <a:pt x="17" y="109"/>
                  </a:cubicBezTo>
                  <a:cubicBezTo>
                    <a:pt x="18" y="108"/>
                    <a:pt x="19" y="107"/>
                    <a:pt x="20" y="107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3" y="105"/>
                    <a:pt x="24" y="105"/>
                    <a:pt x="24" y="104"/>
                  </a:cubicBezTo>
                  <a:cubicBezTo>
                    <a:pt x="25" y="104"/>
                    <a:pt x="26" y="103"/>
                    <a:pt x="27" y="102"/>
                  </a:cubicBezTo>
                  <a:cubicBezTo>
                    <a:pt x="28" y="102"/>
                    <a:pt x="28" y="102"/>
                    <a:pt x="29" y="101"/>
                  </a:cubicBezTo>
                  <a:cubicBezTo>
                    <a:pt x="30" y="101"/>
                    <a:pt x="31" y="101"/>
                    <a:pt x="31" y="100"/>
                  </a:cubicBezTo>
                  <a:cubicBezTo>
                    <a:pt x="32" y="99"/>
                    <a:pt x="32" y="97"/>
                    <a:pt x="31" y="96"/>
                  </a:cubicBezTo>
                  <a:cubicBezTo>
                    <a:pt x="31" y="94"/>
                    <a:pt x="30" y="93"/>
                    <a:pt x="30" y="92"/>
                  </a:cubicBezTo>
                  <a:cubicBezTo>
                    <a:pt x="30" y="91"/>
                    <a:pt x="31" y="90"/>
                    <a:pt x="32" y="90"/>
                  </a:cubicBezTo>
                  <a:cubicBezTo>
                    <a:pt x="32" y="89"/>
                    <a:pt x="32" y="88"/>
                    <a:pt x="32" y="87"/>
                  </a:cubicBezTo>
                  <a:cubicBezTo>
                    <a:pt x="32" y="86"/>
                    <a:pt x="32" y="84"/>
                    <a:pt x="33" y="82"/>
                  </a:cubicBezTo>
                  <a:cubicBezTo>
                    <a:pt x="33" y="81"/>
                    <a:pt x="33" y="80"/>
                    <a:pt x="33" y="79"/>
                  </a:cubicBezTo>
                  <a:cubicBezTo>
                    <a:pt x="33" y="77"/>
                    <a:pt x="33" y="77"/>
                    <a:pt x="33" y="75"/>
                  </a:cubicBezTo>
                  <a:cubicBezTo>
                    <a:pt x="33" y="74"/>
                    <a:pt x="34" y="72"/>
                    <a:pt x="34" y="71"/>
                  </a:cubicBezTo>
                  <a:cubicBezTo>
                    <a:pt x="34" y="70"/>
                    <a:pt x="34" y="70"/>
                    <a:pt x="34" y="69"/>
                  </a:cubicBezTo>
                  <a:cubicBezTo>
                    <a:pt x="34" y="68"/>
                    <a:pt x="34" y="66"/>
                    <a:pt x="34" y="65"/>
                  </a:cubicBezTo>
                  <a:cubicBezTo>
                    <a:pt x="33" y="63"/>
                    <a:pt x="34" y="62"/>
                    <a:pt x="33" y="61"/>
                  </a:cubicBezTo>
                  <a:cubicBezTo>
                    <a:pt x="33" y="60"/>
                    <a:pt x="32" y="59"/>
                    <a:pt x="32" y="58"/>
                  </a:cubicBezTo>
                  <a:cubicBezTo>
                    <a:pt x="32" y="57"/>
                    <a:pt x="32" y="55"/>
                    <a:pt x="32" y="54"/>
                  </a:cubicBezTo>
                  <a:cubicBezTo>
                    <a:pt x="32" y="52"/>
                    <a:pt x="32" y="51"/>
                    <a:pt x="32" y="49"/>
                  </a:cubicBezTo>
                  <a:cubicBezTo>
                    <a:pt x="31" y="48"/>
                    <a:pt x="30" y="47"/>
                    <a:pt x="30" y="45"/>
                  </a:cubicBezTo>
                  <a:cubicBezTo>
                    <a:pt x="30" y="43"/>
                    <a:pt x="30" y="42"/>
                    <a:pt x="31" y="40"/>
                  </a:cubicBezTo>
                  <a:cubicBezTo>
                    <a:pt x="31" y="38"/>
                    <a:pt x="31" y="36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1" y="30"/>
                    <a:pt x="31" y="28"/>
                    <a:pt x="31" y="27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2" y="22"/>
                    <a:pt x="31" y="21"/>
                    <a:pt x="32" y="20"/>
                  </a:cubicBezTo>
                  <a:cubicBezTo>
                    <a:pt x="32" y="19"/>
                    <a:pt x="32" y="18"/>
                    <a:pt x="33" y="17"/>
                  </a:cubicBezTo>
                  <a:cubicBezTo>
                    <a:pt x="33" y="16"/>
                    <a:pt x="34" y="15"/>
                    <a:pt x="35" y="14"/>
                  </a:cubicBezTo>
                  <a:cubicBezTo>
                    <a:pt x="35" y="13"/>
                    <a:pt x="36" y="12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2"/>
                    <a:pt x="38" y="9"/>
                    <a:pt x="38" y="8"/>
                  </a:cubicBezTo>
                  <a:cubicBezTo>
                    <a:pt x="39" y="7"/>
                    <a:pt x="40" y="6"/>
                    <a:pt x="41" y="5"/>
                  </a:cubicBezTo>
                  <a:cubicBezTo>
                    <a:pt x="43" y="4"/>
                    <a:pt x="43" y="5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Freeform 66"/>
            <p:cNvSpPr>
              <a:spLocks noEditPoints="1"/>
            </p:cNvSpPr>
            <p:nvPr/>
          </p:nvSpPr>
          <p:spPr bwMode="auto">
            <a:xfrm>
              <a:off x="7489" y="12875"/>
              <a:ext cx="1018" cy="1198"/>
            </a:xfrm>
            <a:custGeom>
              <a:avLst/>
              <a:gdLst>
                <a:gd name="T0" fmla="*/ 4 w 98"/>
                <a:gd name="T1" fmla="*/ 37 h 113"/>
                <a:gd name="T2" fmla="*/ 3 w 98"/>
                <a:gd name="T3" fmla="*/ 27 h 113"/>
                <a:gd name="T4" fmla="*/ 1 w 98"/>
                <a:gd name="T5" fmla="*/ 15 h 113"/>
                <a:gd name="T6" fmla="*/ 7 w 98"/>
                <a:gd name="T7" fmla="*/ 8 h 113"/>
                <a:gd name="T8" fmla="*/ 16 w 98"/>
                <a:gd name="T9" fmla="*/ 4 h 113"/>
                <a:gd name="T10" fmla="*/ 23 w 98"/>
                <a:gd name="T11" fmla="*/ 2 h 113"/>
                <a:gd name="T12" fmla="*/ 30 w 98"/>
                <a:gd name="T13" fmla="*/ 2 h 113"/>
                <a:gd name="T14" fmla="*/ 33 w 98"/>
                <a:gd name="T15" fmla="*/ 10 h 113"/>
                <a:gd name="T16" fmla="*/ 40 w 98"/>
                <a:gd name="T17" fmla="*/ 17 h 113"/>
                <a:gd name="T18" fmla="*/ 47 w 98"/>
                <a:gd name="T19" fmla="*/ 25 h 113"/>
                <a:gd name="T20" fmla="*/ 52 w 98"/>
                <a:gd name="T21" fmla="*/ 34 h 113"/>
                <a:gd name="T22" fmla="*/ 58 w 98"/>
                <a:gd name="T23" fmla="*/ 44 h 113"/>
                <a:gd name="T24" fmla="*/ 66 w 98"/>
                <a:gd name="T25" fmla="*/ 49 h 113"/>
                <a:gd name="T26" fmla="*/ 68 w 98"/>
                <a:gd name="T27" fmla="*/ 56 h 113"/>
                <a:gd name="T28" fmla="*/ 68 w 98"/>
                <a:gd name="T29" fmla="*/ 65 h 113"/>
                <a:gd name="T30" fmla="*/ 75 w 98"/>
                <a:gd name="T31" fmla="*/ 65 h 113"/>
                <a:gd name="T32" fmla="*/ 82 w 98"/>
                <a:gd name="T33" fmla="*/ 66 h 113"/>
                <a:gd name="T34" fmla="*/ 84 w 98"/>
                <a:gd name="T35" fmla="*/ 76 h 113"/>
                <a:gd name="T36" fmla="*/ 90 w 98"/>
                <a:gd name="T37" fmla="*/ 83 h 113"/>
                <a:gd name="T38" fmla="*/ 98 w 98"/>
                <a:gd name="T39" fmla="*/ 91 h 113"/>
                <a:gd name="T40" fmla="*/ 89 w 98"/>
                <a:gd name="T41" fmla="*/ 89 h 113"/>
                <a:gd name="T42" fmla="*/ 81 w 98"/>
                <a:gd name="T43" fmla="*/ 91 h 113"/>
                <a:gd name="T44" fmla="*/ 81 w 98"/>
                <a:gd name="T45" fmla="*/ 98 h 113"/>
                <a:gd name="T46" fmla="*/ 82 w 98"/>
                <a:gd name="T47" fmla="*/ 105 h 113"/>
                <a:gd name="T48" fmla="*/ 83 w 98"/>
                <a:gd name="T49" fmla="*/ 113 h 113"/>
                <a:gd name="T50" fmla="*/ 77 w 98"/>
                <a:gd name="T51" fmla="*/ 111 h 113"/>
                <a:gd name="T52" fmla="*/ 69 w 98"/>
                <a:gd name="T53" fmla="*/ 107 h 113"/>
                <a:gd name="T54" fmla="*/ 63 w 98"/>
                <a:gd name="T55" fmla="*/ 102 h 113"/>
                <a:gd name="T56" fmla="*/ 60 w 98"/>
                <a:gd name="T57" fmla="*/ 93 h 113"/>
                <a:gd name="T58" fmla="*/ 56 w 98"/>
                <a:gd name="T59" fmla="*/ 87 h 113"/>
                <a:gd name="T60" fmla="*/ 53 w 98"/>
                <a:gd name="T61" fmla="*/ 83 h 113"/>
                <a:gd name="T62" fmla="*/ 50 w 98"/>
                <a:gd name="T63" fmla="*/ 76 h 113"/>
                <a:gd name="T64" fmla="*/ 45 w 98"/>
                <a:gd name="T65" fmla="*/ 74 h 113"/>
                <a:gd name="T66" fmla="*/ 39 w 98"/>
                <a:gd name="T67" fmla="*/ 74 h 113"/>
                <a:gd name="T68" fmla="*/ 34 w 98"/>
                <a:gd name="T69" fmla="*/ 70 h 113"/>
                <a:gd name="T70" fmla="*/ 33 w 98"/>
                <a:gd name="T71" fmla="*/ 64 h 113"/>
                <a:gd name="T72" fmla="*/ 28 w 98"/>
                <a:gd name="T73" fmla="*/ 59 h 113"/>
                <a:gd name="T74" fmla="*/ 24 w 98"/>
                <a:gd name="T75" fmla="*/ 52 h 113"/>
                <a:gd name="T76" fmla="*/ 20 w 98"/>
                <a:gd name="T77" fmla="*/ 52 h 113"/>
                <a:gd name="T78" fmla="*/ 17 w 98"/>
                <a:gd name="T79" fmla="*/ 43 h 113"/>
                <a:gd name="T80" fmla="*/ 4 w 98"/>
                <a:gd name="T81" fmla="*/ 39 h 113"/>
                <a:gd name="T82" fmla="*/ 83 w 98"/>
                <a:gd name="T83" fmla="*/ 113 h 113"/>
                <a:gd name="T84" fmla="*/ 19 w 98"/>
                <a:gd name="T85" fmla="*/ 52 h 113"/>
                <a:gd name="T86" fmla="*/ 19 w 98"/>
                <a:gd name="T87" fmla="*/ 52 h 113"/>
                <a:gd name="T88" fmla="*/ 19 w 98"/>
                <a:gd name="T8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13">
                  <a:moveTo>
                    <a:pt x="4" y="39"/>
                  </a:moveTo>
                  <a:cubicBezTo>
                    <a:pt x="4" y="38"/>
                    <a:pt x="4" y="38"/>
                    <a:pt x="4" y="37"/>
                  </a:cubicBezTo>
                  <a:cubicBezTo>
                    <a:pt x="4" y="35"/>
                    <a:pt x="4" y="34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5"/>
                    <a:pt x="3" y="22"/>
                    <a:pt x="3" y="20"/>
                  </a:cubicBezTo>
                  <a:cubicBezTo>
                    <a:pt x="2" y="19"/>
                    <a:pt x="1" y="17"/>
                    <a:pt x="1" y="15"/>
                  </a:cubicBezTo>
                  <a:cubicBezTo>
                    <a:pt x="1" y="14"/>
                    <a:pt x="0" y="12"/>
                    <a:pt x="2" y="11"/>
                  </a:cubicBezTo>
                  <a:cubicBezTo>
                    <a:pt x="3" y="10"/>
                    <a:pt x="5" y="9"/>
                    <a:pt x="7" y="8"/>
                  </a:cubicBezTo>
                  <a:cubicBezTo>
                    <a:pt x="8" y="8"/>
                    <a:pt x="10" y="7"/>
                    <a:pt x="12" y="6"/>
                  </a:cubicBezTo>
                  <a:cubicBezTo>
                    <a:pt x="13" y="6"/>
                    <a:pt x="15" y="5"/>
                    <a:pt x="16" y="4"/>
                  </a:cubicBezTo>
                  <a:cubicBezTo>
                    <a:pt x="18" y="4"/>
                    <a:pt x="20" y="5"/>
                    <a:pt x="21" y="4"/>
                  </a:cubicBezTo>
                  <a:cubicBezTo>
                    <a:pt x="22" y="4"/>
                    <a:pt x="22" y="3"/>
                    <a:pt x="23" y="2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0" y="3"/>
                    <a:pt x="30" y="6"/>
                    <a:pt x="30" y="7"/>
                  </a:cubicBezTo>
                  <a:cubicBezTo>
                    <a:pt x="31" y="9"/>
                    <a:pt x="32" y="9"/>
                    <a:pt x="33" y="10"/>
                  </a:cubicBezTo>
                  <a:cubicBezTo>
                    <a:pt x="34" y="11"/>
                    <a:pt x="36" y="12"/>
                    <a:pt x="38" y="13"/>
                  </a:cubicBezTo>
                  <a:cubicBezTo>
                    <a:pt x="39" y="14"/>
                    <a:pt x="39" y="15"/>
                    <a:pt x="40" y="17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45" y="22"/>
                    <a:pt x="46" y="23"/>
                    <a:pt x="47" y="25"/>
                  </a:cubicBezTo>
                  <a:cubicBezTo>
                    <a:pt x="48" y="26"/>
                    <a:pt x="48" y="28"/>
                    <a:pt x="49" y="30"/>
                  </a:cubicBezTo>
                  <a:cubicBezTo>
                    <a:pt x="50" y="32"/>
                    <a:pt x="52" y="33"/>
                    <a:pt x="52" y="34"/>
                  </a:cubicBezTo>
                  <a:cubicBezTo>
                    <a:pt x="53" y="35"/>
                    <a:pt x="55" y="38"/>
                    <a:pt x="55" y="39"/>
                  </a:cubicBezTo>
                  <a:cubicBezTo>
                    <a:pt x="56" y="41"/>
                    <a:pt x="57" y="44"/>
                    <a:pt x="58" y="44"/>
                  </a:cubicBezTo>
                  <a:cubicBezTo>
                    <a:pt x="59" y="44"/>
                    <a:pt x="60" y="45"/>
                    <a:pt x="62" y="46"/>
                  </a:cubicBezTo>
                  <a:cubicBezTo>
                    <a:pt x="63" y="47"/>
                    <a:pt x="65" y="48"/>
                    <a:pt x="66" y="49"/>
                  </a:cubicBezTo>
                  <a:cubicBezTo>
                    <a:pt x="67" y="50"/>
                    <a:pt x="68" y="50"/>
                    <a:pt x="68" y="51"/>
                  </a:cubicBezTo>
                  <a:cubicBezTo>
                    <a:pt x="69" y="53"/>
                    <a:pt x="68" y="55"/>
                    <a:pt x="68" y="56"/>
                  </a:cubicBezTo>
                  <a:cubicBezTo>
                    <a:pt x="68" y="58"/>
                    <a:pt x="68" y="59"/>
                    <a:pt x="68" y="61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1" y="65"/>
                    <a:pt x="73" y="65"/>
                    <a:pt x="75" y="65"/>
                  </a:cubicBezTo>
                  <a:cubicBezTo>
                    <a:pt x="76" y="65"/>
                    <a:pt x="77" y="65"/>
                    <a:pt x="78" y="65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83" y="67"/>
                    <a:pt x="84" y="68"/>
                    <a:pt x="84" y="70"/>
                  </a:cubicBezTo>
                  <a:cubicBezTo>
                    <a:pt x="85" y="72"/>
                    <a:pt x="84" y="74"/>
                    <a:pt x="84" y="76"/>
                  </a:cubicBezTo>
                  <a:cubicBezTo>
                    <a:pt x="85" y="77"/>
                    <a:pt x="84" y="79"/>
                    <a:pt x="85" y="80"/>
                  </a:cubicBezTo>
                  <a:cubicBezTo>
                    <a:pt x="86" y="81"/>
                    <a:pt x="89" y="82"/>
                    <a:pt x="90" y="83"/>
                  </a:cubicBezTo>
                  <a:cubicBezTo>
                    <a:pt x="92" y="84"/>
                    <a:pt x="92" y="84"/>
                    <a:pt x="94" y="86"/>
                  </a:cubicBezTo>
                  <a:cubicBezTo>
                    <a:pt x="95" y="87"/>
                    <a:pt x="96" y="89"/>
                    <a:pt x="98" y="91"/>
                  </a:cubicBezTo>
                  <a:cubicBezTo>
                    <a:pt x="96" y="90"/>
                    <a:pt x="95" y="89"/>
                    <a:pt x="94" y="89"/>
                  </a:cubicBezTo>
                  <a:cubicBezTo>
                    <a:pt x="94" y="89"/>
                    <a:pt x="91" y="89"/>
                    <a:pt x="89" y="89"/>
                  </a:cubicBezTo>
                  <a:cubicBezTo>
                    <a:pt x="87" y="89"/>
                    <a:pt x="86" y="90"/>
                    <a:pt x="85" y="90"/>
                  </a:cubicBezTo>
                  <a:cubicBezTo>
                    <a:pt x="85" y="90"/>
                    <a:pt x="82" y="90"/>
                    <a:pt x="81" y="91"/>
                  </a:cubicBezTo>
                  <a:cubicBezTo>
                    <a:pt x="80" y="92"/>
                    <a:pt x="80" y="93"/>
                    <a:pt x="80" y="94"/>
                  </a:cubicBezTo>
                  <a:cubicBezTo>
                    <a:pt x="80" y="95"/>
                    <a:pt x="81" y="97"/>
                    <a:pt x="81" y="98"/>
                  </a:cubicBezTo>
                  <a:cubicBezTo>
                    <a:pt x="82" y="99"/>
                    <a:pt x="83" y="100"/>
                    <a:pt x="83" y="101"/>
                  </a:cubicBezTo>
                  <a:cubicBezTo>
                    <a:pt x="83" y="103"/>
                    <a:pt x="83" y="104"/>
                    <a:pt x="82" y="105"/>
                  </a:cubicBezTo>
                  <a:cubicBezTo>
                    <a:pt x="82" y="107"/>
                    <a:pt x="81" y="108"/>
                    <a:pt x="82" y="110"/>
                  </a:cubicBezTo>
                  <a:cubicBezTo>
                    <a:pt x="82" y="111"/>
                    <a:pt x="82" y="112"/>
                    <a:pt x="83" y="113"/>
                  </a:cubicBezTo>
                  <a:cubicBezTo>
                    <a:pt x="82" y="113"/>
                    <a:pt x="81" y="113"/>
                    <a:pt x="81" y="112"/>
                  </a:cubicBezTo>
                  <a:cubicBezTo>
                    <a:pt x="79" y="111"/>
                    <a:pt x="78" y="111"/>
                    <a:pt x="77" y="111"/>
                  </a:cubicBezTo>
                  <a:cubicBezTo>
                    <a:pt x="76" y="110"/>
                    <a:pt x="75" y="110"/>
                    <a:pt x="73" y="109"/>
                  </a:cubicBezTo>
                  <a:cubicBezTo>
                    <a:pt x="72" y="109"/>
                    <a:pt x="71" y="108"/>
                    <a:pt x="69" y="107"/>
                  </a:cubicBezTo>
                  <a:cubicBezTo>
                    <a:pt x="68" y="106"/>
                    <a:pt x="65" y="106"/>
                    <a:pt x="64" y="105"/>
                  </a:cubicBezTo>
                  <a:cubicBezTo>
                    <a:pt x="63" y="104"/>
                    <a:pt x="63" y="103"/>
                    <a:pt x="63" y="102"/>
                  </a:cubicBezTo>
                  <a:cubicBezTo>
                    <a:pt x="63" y="100"/>
                    <a:pt x="64" y="98"/>
                    <a:pt x="63" y="96"/>
                  </a:cubicBezTo>
                  <a:cubicBezTo>
                    <a:pt x="63" y="95"/>
                    <a:pt x="61" y="94"/>
                    <a:pt x="60" y="93"/>
                  </a:cubicBezTo>
                  <a:cubicBezTo>
                    <a:pt x="58" y="92"/>
                    <a:pt x="57" y="92"/>
                    <a:pt x="56" y="90"/>
                  </a:cubicBezTo>
                  <a:cubicBezTo>
                    <a:pt x="56" y="89"/>
                    <a:pt x="56" y="88"/>
                    <a:pt x="56" y="87"/>
                  </a:cubicBezTo>
                  <a:cubicBezTo>
                    <a:pt x="56" y="86"/>
                    <a:pt x="56" y="85"/>
                    <a:pt x="56" y="84"/>
                  </a:cubicBezTo>
                  <a:cubicBezTo>
                    <a:pt x="55" y="83"/>
                    <a:pt x="54" y="83"/>
                    <a:pt x="53" y="83"/>
                  </a:cubicBezTo>
                  <a:cubicBezTo>
                    <a:pt x="52" y="82"/>
                    <a:pt x="52" y="81"/>
                    <a:pt x="51" y="80"/>
                  </a:cubicBezTo>
                  <a:cubicBezTo>
                    <a:pt x="51" y="78"/>
                    <a:pt x="51" y="77"/>
                    <a:pt x="50" y="76"/>
                  </a:cubicBezTo>
                  <a:cubicBezTo>
                    <a:pt x="49" y="75"/>
                    <a:pt x="49" y="74"/>
                    <a:pt x="48" y="74"/>
                  </a:cubicBezTo>
                  <a:cubicBezTo>
                    <a:pt x="47" y="74"/>
                    <a:pt x="46" y="74"/>
                    <a:pt x="45" y="74"/>
                  </a:cubicBezTo>
                  <a:cubicBezTo>
                    <a:pt x="44" y="74"/>
                    <a:pt x="43" y="74"/>
                    <a:pt x="42" y="74"/>
                  </a:cubicBezTo>
                  <a:cubicBezTo>
                    <a:pt x="41" y="74"/>
                    <a:pt x="39" y="74"/>
                    <a:pt x="39" y="74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6" y="72"/>
                    <a:pt x="35" y="71"/>
                    <a:pt x="34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7"/>
                    <a:pt x="33" y="65"/>
                    <a:pt x="33" y="64"/>
                  </a:cubicBezTo>
                  <a:cubicBezTo>
                    <a:pt x="33" y="63"/>
                    <a:pt x="32" y="62"/>
                    <a:pt x="31" y="61"/>
                  </a:cubicBezTo>
                  <a:cubicBezTo>
                    <a:pt x="30" y="60"/>
                    <a:pt x="29" y="60"/>
                    <a:pt x="28" y="59"/>
                  </a:cubicBezTo>
                  <a:cubicBezTo>
                    <a:pt x="27" y="58"/>
                    <a:pt x="27" y="56"/>
                    <a:pt x="26" y="55"/>
                  </a:cubicBezTo>
                  <a:cubicBezTo>
                    <a:pt x="26" y="54"/>
                    <a:pt x="25" y="52"/>
                    <a:pt x="24" y="52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0"/>
                    <a:pt x="19" y="49"/>
                    <a:pt x="19" y="47"/>
                  </a:cubicBezTo>
                  <a:cubicBezTo>
                    <a:pt x="18" y="45"/>
                    <a:pt x="19" y="44"/>
                    <a:pt x="17" y="43"/>
                  </a:cubicBezTo>
                  <a:cubicBezTo>
                    <a:pt x="15" y="41"/>
                    <a:pt x="11" y="40"/>
                    <a:pt x="8" y="40"/>
                  </a:cubicBezTo>
                  <a:cubicBezTo>
                    <a:pt x="6" y="39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lose/>
                  <a:moveTo>
                    <a:pt x="83" y="113"/>
                  </a:moveTo>
                  <a:cubicBezTo>
                    <a:pt x="83" y="113"/>
                    <a:pt x="83" y="113"/>
                    <a:pt x="83" y="113"/>
                  </a:cubicBezTo>
                  <a:moveTo>
                    <a:pt x="19" y="52"/>
                  </a:moveTo>
                  <a:cubicBezTo>
                    <a:pt x="18" y="52"/>
                    <a:pt x="18" y="52"/>
                    <a:pt x="19" y="52"/>
                  </a:cubicBezTo>
                  <a:close/>
                  <a:moveTo>
                    <a:pt x="19" y="52"/>
                  </a:moveTo>
                  <a:cubicBezTo>
                    <a:pt x="19" y="52"/>
                    <a:pt x="19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lose/>
                </a:path>
              </a:pathLst>
            </a:custGeom>
            <a:solidFill>
              <a:srgbClr val="00CC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Freeform 65"/>
            <p:cNvSpPr>
              <a:spLocks noEditPoints="1"/>
            </p:cNvSpPr>
            <p:nvPr/>
          </p:nvSpPr>
          <p:spPr bwMode="auto">
            <a:xfrm>
              <a:off x="7779" y="12153"/>
              <a:ext cx="1320" cy="1750"/>
            </a:xfrm>
            <a:custGeom>
              <a:avLst/>
              <a:gdLst>
                <a:gd name="T0" fmla="*/ 70 w 127"/>
                <a:gd name="T1" fmla="*/ 159 h 165"/>
                <a:gd name="T2" fmla="*/ 77 w 127"/>
                <a:gd name="T3" fmla="*/ 157 h 165"/>
                <a:gd name="T4" fmla="*/ 86 w 127"/>
                <a:gd name="T5" fmla="*/ 149 h 165"/>
                <a:gd name="T6" fmla="*/ 95 w 127"/>
                <a:gd name="T7" fmla="*/ 130 h 165"/>
                <a:gd name="T8" fmla="*/ 94 w 127"/>
                <a:gd name="T9" fmla="*/ 129 h 165"/>
                <a:gd name="T10" fmla="*/ 92 w 127"/>
                <a:gd name="T11" fmla="*/ 119 h 165"/>
                <a:gd name="T12" fmla="*/ 99 w 127"/>
                <a:gd name="T13" fmla="*/ 117 h 165"/>
                <a:gd name="T14" fmla="*/ 108 w 127"/>
                <a:gd name="T15" fmla="*/ 121 h 165"/>
                <a:gd name="T16" fmla="*/ 115 w 127"/>
                <a:gd name="T17" fmla="*/ 116 h 165"/>
                <a:gd name="T18" fmla="*/ 122 w 127"/>
                <a:gd name="T19" fmla="*/ 112 h 165"/>
                <a:gd name="T20" fmla="*/ 123 w 127"/>
                <a:gd name="T21" fmla="*/ 102 h 165"/>
                <a:gd name="T22" fmla="*/ 124 w 127"/>
                <a:gd name="T23" fmla="*/ 91 h 165"/>
                <a:gd name="T24" fmla="*/ 125 w 127"/>
                <a:gd name="T25" fmla="*/ 81 h 165"/>
                <a:gd name="T26" fmla="*/ 123 w 127"/>
                <a:gd name="T27" fmla="*/ 70 h 165"/>
                <a:gd name="T28" fmla="*/ 121 w 127"/>
                <a:gd name="T29" fmla="*/ 57 h 165"/>
                <a:gd name="T30" fmla="*/ 122 w 127"/>
                <a:gd name="T31" fmla="*/ 44 h 165"/>
                <a:gd name="T32" fmla="*/ 123 w 127"/>
                <a:gd name="T33" fmla="*/ 32 h 165"/>
                <a:gd name="T34" fmla="*/ 127 w 127"/>
                <a:gd name="T35" fmla="*/ 22 h 165"/>
                <a:gd name="T36" fmla="*/ 109 w 127"/>
                <a:gd name="T37" fmla="*/ 17 h 165"/>
                <a:gd name="T38" fmla="*/ 89 w 127"/>
                <a:gd name="T39" fmla="*/ 16 h 165"/>
                <a:gd name="T40" fmla="*/ 79 w 127"/>
                <a:gd name="T41" fmla="*/ 8 h 165"/>
                <a:gd name="T42" fmla="*/ 66 w 127"/>
                <a:gd name="T43" fmla="*/ 2 h 165"/>
                <a:gd name="T44" fmla="*/ 60 w 127"/>
                <a:gd name="T45" fmla="*/ 8 h 165"/>
                <a:gd name="T46" fmla="*/ 42 w 127"/>
                <a:gd name="T47" fmla="*/ 8 h 165"/>
                <a:gd name="T48" fmla="*/ 37 w 127"/>
                <a:gd name="T49" fmla="*/ 22 h 165"/>
                <a:gd name="T50" fmla="*/ 34 w 127"/>
                <a:gd name="T51" fmla="*/ 36 h 165"/>
                <a:gd name="T52" fmla="*/ 16 w 127"/>
                <a:gd name="T53" fmla="*/ 48 h 165"/>
                <a:gd name="T54" fmla="*/ 5 w 127"/>
                <a:gd name="T55" fmla="*/ 47 h 165"/>
                <a:gd name="T56" fmla="*/ 8 w 127"/>
                <a:gd name="T57" fmla="*/ 61 h 165"/>
                <a:gd name="T58" fmla="*/ 6 w 127"/>
                <a:gd name="T59" fmla="*/ 71 h 165"/>
                <a:gd name="T60" fmla="*/ 0 w 127"/>
                <a:gd name="T61" fmla="*/ 68 h 165"/>
                <a:gd name="T62" fmla="*/ 5 w 127"/>
                <a:gd name="T63" fmla="*/ 78 h 165"/>
                <a:gd name="T64" fmla="*/ 16 w 127"/>
                <a:gd name="T65" fmla="*/ 89 h 165"/>
                <a:gd name="T66" fmla="*/ 24 w 127"/>
                <a:gd name="T67" fmla="*/ 102 h 165"/>
                <a:gd name="T68" fmla="*/ 34 w 127"/>
                <a:gd name="T69" fmla="*/ 114 h 165"/>
                <a:gd name="T70" fmla="*/ 40 w 127"/>
                <a:gd name="T71" fmla="*/ 124 h 165"/>
                <a:gd name="T72" fmla="*/ 42 w 127"/>
                <a:gd name="T73" fmla="*/ 133 h 165"/>
                <a:gd name="T74" fmla="*/ 54 w 127"/>
                <a:gd name="T75" fmla="*/ 134 h 165"/>
                <a:gd name="T76" fmla="*/ 57 w 127"/>
                <a:gd name="T77" fmla="*/ 148 h 165"/>
                <a:gd name="T78" fmla="*/ 70 w 127"/>
                <a:gd name="T79" fmla="*/ 158 h 165"/>
                <a:gd name="T80" fmla="*/ 106 w 127"/>
                <a:gd name="T81" fmla="*/ 137 h 165"/>
                <a:gd name="T82" fmla="*/ 106 w 127"/>
                <a:gd name="T83" fmla="*/ 137 h 165"/>
                <a:gd name="T84" fmla="*/ 106 w 127"/>
                <a:gd name="T85" fmla="*/ 137 h 165"/>
                <a:gd name="T86" fmla="*/ 106 w 127"/>
                <a:gd name="T87" fmla="*/ 138 h 165"/>
                <a:gd name="T88" fmla="*/ 106 w 127"/>
                <a:gd name="T89" fmla="*/ 138 h 165"/>
                <a:gd name="T90" fmla="*/ 106 w 127"/>
                <a:gd name="T91" fmla="*/ 138 h 165"/>
                <a:gd name="T92" fmla="*/ 106 w 127"/>
                <a:gd name="T93" fmla="*/ 138 h 165"/>
                <a:gd name="T94" fmla="*/ 106 w 127"/>
                <a:gd name="T95" fmla="*/ 138 h 165"/>
                <a:gd name="T96" fmla="*/ 106 w 127"/>
                <a:gd name="T97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5">
                  <a:moveTo>
                    <a:pt x="70" y="158"/>
                  </a:moveTo>
                  <a:lnTo>
                    <a:pt x="70" y="159"/>
                  </a:lnTo>
                  <a:cubicBezTo>
                    <a:pt x="70" y="159"/>
                    <a:pt x="70" y="159"/>
                    <a:pt x="70" y="159"/>
                  </a:cubicBezTo>
                  <a:cubicBezTo>
                    <a:pt x="71" y="160"/>
                    <a:pt x="73" y="164"/>
                    <a:pt x="75" y="164"/>
                  </a:cubicBezTo>
                  <a:cubicBezTo>
                    <a:pt x="77" y="165"/>
                    <a:pt x="76" y="162"/>
                    <a:pt x="76" y="161"/>
                  </a:cubicBezTo>
                  <a:cubicBezTo>
                    <a:pt x="76" y="160"/>
                    <a:pt x="77" y="158"/>
                    <a:pt x="77" y="157"/>
                  </a:cubicBezTo>
                  <a:cubicBezTo>
                    <a:pt x="77" y="156"/>
                    <a:pt x="76" y="155"/>
                    <a:pt x="77" y="154"/>
                  </a:cubicBezTo>
                  <a:cubicBezTo>
                    <a:pt x="78" y="153"/>
                    <a:pt x="79" y="153"/>
                    <a:pt x="81" y="152"/>
                  </a:cubicBezTo>
                  <a:cubicBezTo>
                    <a:pt x="82" y="151"/>
                    <a:pt x="84" y="150"/>
                    <a:pt x="86" y="149"/>
                  </a:cubicBezTo>
                  <a:cubicBezTo>
                    <a:pt x="87" y="147"/>
                    <a:pt x="89" y="145"/>
                    <a:pt x="90" y="143"/>
                  </a:cubicBezTo>
                  <a:cubicBezTo>
                    <a:pt x="92" y="142"/>
                    <a:pt x="93" y="143"/>
                    <a:pt x="93" y="140"/>
                  </a:cubicBezTo>
                  <a:cubicBezTo>
                    <a:pt x="94" y="138"/>
                    <a:pt x="93" y="132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lnTo>
                    <a:pt x="95" y="130"/>
                  </a:lnTo>
                  <a:cubicBezTo>
                    <a:pt x="94" y="130"/>
                    <a:pt x="94" y="130"/>
                    <a:pt x="94" y="129"/>
                  </a:cubicBezTo>
                  <a:cubicBezTo>
                    <a:pt x="93" y="128"/>
                    <a:pt x="93" y="127"/>
                    <a:pt x="92" y="126"/>
                  </a:cubicBezTo>
                  <a:cubicBezTo>
                    <a:pt x="92" y="125"/>
                    <a:pt x="92" y="123"/>
                    <a:pt x="92" y="122"/>
                  </a:cubicBezTo>
                  <a:cubicBezTo>
                    <a:pt x="92" y="121"/>
                    <a:pt x="92" y="120"/>
                    <a:pt x="92" y="119"/>
                  </a:cubicBezTo>
                  <a:cubicBezTo>
                    <a:pt x="92" y="118"/>
                    <a:pt x="91" y="118"/>
                    <a:pt x="92" y="117"/>
                  </a:cubicBezTo>
                  <a:cubicBezTo>
                    <a:pt x="93" y="117"/>
                    <a:pt x="95" y="117"/>
                    <a:pt x="96" y="117"/>
                  </a:cubicBezTo>
                  <a:cubicBezTo>
                    <a:pt x="98" y="117"/>
                    <a:pt x="98" y="117"/>
                    <a:pt x="99" y="117"/>
                  </a:cubicBezTo>
                  <a:cubicBezTo>
                    <a:pt x="100" y="117"/>
                    <a:pt x="101" y="118"/>
                    <a:pt x="102" y="118"/>
                  </a:cubicBezTo>
                  <a:cubicBezTo>
                    <a:pt x="103" y="119"/>
                    <a:pt x="104" y="119"/>
                    <a:pt x="105" y="119"/>
                  </a:cubicBezTo>
                  <a:cubicBezTo>
                    <a:pt x="106" y="120"/>
                    <a:pt x="107" y="121"/>
                    <a:pt x="108" y="121"/>
                  </a:cubicBezTo>
                  <a:cubicBezTo>
                    <a:pt x="109" y="120"/>
                    <a:pt x="110" y="119"/>
                    <a:pt x="111" y="119"/>
                  </a:cubicBezTo>
                  <a:cubicBezTo>
                    <a:pt x="111" y="118"/>
                    <a:pt x="112" y="118"/>
                    <a:pt x="113" y="117"/>
                  </a:cubicBezTo>
                  <a:cubicBezTo>
                    <a:pt x="114" y="117"/>
                    <a:pt x="115" y="117"/>
                    <a:pt x="115" y="116"/>
                  </a:cubicBezTo>
                  <a:cubicBezTo>
                    <a:pt x="116" y="116"/>
                    <a:pt x="117" y="115"/>
                    <a:pt x="118" y="114"/>
                  </a:cubicBezTo>
                  <a:cubicBezTo>
                    <a:pt x="119" y="114"/>
                    <a:pt x="119" y="114"/>
                    <a:pt x="120" y="113"/>
                  </a:cubicBezTo>
                  <a:cubicBezTo>
                    <a:pt x="121" y="113"/>
                    <a:pt x="122" y="113"/>
                    <a:pt x="122" y="112"/>
                  </a:cubicBezTo>
                  <a:cubicBezTo>
                    <a:pt x="123" y="111"/>
                    <a:pt x="123" y="109"/>
                    <a:pt x="122" y="108"/>
                  </a:cubicBezTo>
                  <a:cubicBezTo>
                    <a:pt x="122" y="106"/>
                    <a:pt x="121" y="105"/>
                    <a:pt x="121" y="104"/>
                  </a:cubicBezTo>
                  <a:cubicBezTo>
                    <a:pt x="121" y="103"/>
                    <a:pt x="122" y="102"/>
                    <a:pt x="123" y="102"/>
                  </a:cubicBezTo>
                  <a:cubicBezTo>
                    <a:pt x="123" y="101"/>
                    <a:pt x="123" y="100"/>
                    <a:pt x="123" y="99"/>
                  </a:cubicBezTo>
                  <a:cubicBezTo>
                    <a:pt x="123" y="98"/>
                    <a:pt x="123" y="96"/>
                    <a:pt x="124" y="94"/>
                  </a:cubicBezTo>
                  <a:cubicBezTo>
                    <a:pt x="124" y="93"/>
                    <a:pt x="124" y="92"/>
                    <a:pt x="124" y="91"/>
                  </a:cubicBezTo>
                  <a:cubicBezTo>
                    <a:pt x="124" y="89"/>
                    <a:pt x="124" y="89"/>
                    <a:pt x="124" y="87"/>
                  </a:cubicBezTo>
                  <a:cubicBezTo>
                    <a:pt x="124" y="86"/>
                    <a:pt x="125" y="84"/>
                    <a:pt x="125" y="83"/>
                  </a:cubicBezTo>
                  <a:cubicBezTo>
                    <a:pt x="125" y="82"/>
                    <a:pt x="125" y="82"/>
                    <a:pt x="125" y="81"/>
                  </a:cubicBezTo>
                  <a:cubicBezTo>
                    <a:pt x="125" y="80"/>
                    <a:pt x="125" y="78"/>
                    <a:pt x="125" y="77"/>
                  </a:cubicBezTo>
                  <a:cubicBezTo>
                    <a:pt x="124" y="75"/>
                    <a:pt x="125" y="74"/>
                    <a:pt x="124" y="73"/>
                  </a:cubicBezTo>
                  <a:cubicBezTo>
                    <a:pt x="124" y="72"/>
                    <a:pt x="123" y="71"/>
                    <a:pt x="123" y="70"/>
                  </a:cubicBezTo>
                  <a:cubicBezTo>
                    <a:pt x="123" y="69"/>
                    <a:pt x="123" y="67"/>
                    <a:pt x="123" y="66"/>
                  </a:cubicBezTo>
                  <a:cubicBezTo>
                    <a:pt x="123" y="64"/>
                    <a:pt x="123" y="63"/>
                    <a:pt x="123" y="61"/>
                  </a:cubicBezTo>
                  <a:cubicBezTo>
                    <a:pt x="122" y="60"/>
                    <a:pt x="121" y="59"/>
                    <a:pt x="121" y="57"/>
                  </a:cubicBezTo>
                  <a:cubicBezTo>
                    <a:pt x="121" y="55"/>
                    <a:pt x="121" y="54"/>
                    <a:pt x="122" y="52"/>
                  </a:cubicBezTo>
                  <a:cubicBezTo>
                    <a:pt x="122" y="50"/>
                    <a:pt x="122" y="48"/>
                    <a:pt x="122" y="47"/>
                  </a:cubicBezTo>
                  <a:cubicBezTo>
                    <a:pt x="122" y="46"/>
                    <a:pt x="122" y="45"/>
                    <a:pt x="122" y="44"/>
                  </a:cubicBezTo>
                  <a:cubicBezTo>
                    <a:pt x="122" y="42"/>
                    <a:pt x="122" y="40"/>
                    <a:pt x="122" y="39"/>
                  </a:cubicBezTo>
                  <a:cubicBezTo>
                    <a:pt x="122" y="37"/>
                    <a:pt x="123" y="36"/>
                    <a:pt x="123" y="35"/>
                  </a:cubicBezTo>
                  <a:cubicBezTo>
                    <a:pt x="123" y="34"/>
                    <a:pt x="122" y="33"/>
                    <a:pt x="123" y="32"/>
                  </a:cubicBezTo>
                  <a:cubicBezTo>
                    <a:pt x="123" y="31"/>
                    <a:pt x="123" y="30"/>
                    <a:pt x="124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4"/>
                    <a:pt x="127" y="24"/>
                    <a:pt x="127" y="22"/>
                  </a:cubicBezTo>
                  <a:cubicBezTo>
                    <a:pt x="125" y="21"/>
                    <a:pt x="124" y="18"/>
                    <a:pt x="122" y="17"/>
                  </a:cubicBezTo>
                  <a:cubicBezTo>
                    <a:pt x="120" y="16"/>
                    <a:pt x="119" y="17"/>
                    <a:pt x="117" y="17"/>
                  </a:cubicBezTo>
                  <a:cubicBezTo>
                    <a:pt x="115" y="17"/>
                    <a:pt x="112" y="17"/>
                    <a:pt x="109" y="17"/>
                  </a:cubicBezTo>
                  <a:cubicBezTo>
                    <a:pt x="107" y="17"/>
                    <a:pt x="103" y="17"/>
                    <a:pt x="100" y="17"/>
                  </a:cubicBezTo>
                  <a:cubicBezTo>
                    <a:pt x="98" y="17"/>
                    <a:pt x="96" y="17"/>
                    <a:pt x="94" y="17"/>
                  </a:cubicBezTo>
                  <a:cubicBezTo>
                    <a:pt x="92" y="17"/>
                    <a:pt x="90" y="17"/>
                    <a:pt x="89" y="16"/>
                  </a:cubicBezTo>
                  <a:cubicBezTo>
                    <a:pt x="87" y="16"/>
                    <a:pt x="86" y="15"/>
                    <a:pt x="85" y="14"/>
                  </a:cubicBezTo>
                  <a:cubicBezTo>
                    <a:pt x="84" y="13"/>
                    <a:pt x="83" y="12"/>
                    <a:pt x="82" y="11"/>
                  </a:cubicBezTo>
                  <a:cubicBezTo>
                    <a:pt x="81" y="11"/>
                    <a:pt x="80" y="9"/>
                    <a:pt x="79" y="8"/>
                  </a:cubicBezTo>
                  <a:cubicBezTo>
                    <a:pt x="79" y="7"/>
                    <a:pt x="78" y="7"/>
                    <a:pt x="77" y="6"/>
                  </a:cubicBezTo>
                  <a:cubicBezTo>
                    <a:pt x="76" y="5"/>
                    <a:pt x="74" y="4"/>
                    <a:pt x="72" y="4"/>
                  </a:cubicBezTo>
                  <a:cubicBezTo>
                    <a:pt x="70" y="3"/>
                    <a:pt x="68" y="2"/>
                    <a:pt x="66" y="2"/>
                  </a:cubicBezTo>
                  <a:cubicBezTo>
                    <a:pt x="65" y="2"/>
                    <a:pt x="64" y="0"/>
                    <a:pt x="63" y="1"/>
                  </a:cubicBezTo>
                  <a:cubicBezTo>
                    <a:pt x="62" y="2"/>
                    <a:pt x="62" y="4"/>
                    <a:pt x="61" y="5"/>
                  </a:cubicBezTo>
                  <a:cubicBezTo>
                    <a:pt x="61" y="6"/>
                    <a:pt x="62" y="7"/>
                    <a:pt x="60" y="8"/>
                  </a:cubicBezTo>
                  <a:cubicBezTo>
                    <a:pt x="59" y="9"/>
                    <a:pt x="56" y="8"/>
                    <a:pt x="54" y="8"/>
                  </a:cubicBezTo>
                  <a:cubicBezTo>
                    <a:pt x="52" y="8"/>
                    <a:pt x="50" y="8"/>
                    <a:pt x="48" y="8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39" y="6"/>
                    <a:pt x="38" y="8"/>
                  </a:cubicBezTo>
                  <a:cubicBezTo>
                    <a:pt x="37" y="10"/>
                    <a:pt x="39" y="13"/>
                    <a:pt x="39" y="15"/>
                  </a:cubicBezTo>
                  <a:cubicBezTo>
                    <a:pt x="39" y="18"/>
                    <a:pt x="38" y="20"/>
                    <a:pt x="37" y="22"/>
                  </a:cubicBezTo>
                  <a:cubicBezTo>
                    <a:pt x="37" y="24"/>
                    <a:pt x="38" y="26"/>
                    <a:pt x="38" y="28"/>
                  </a:cubicBezTo>
                  <a:cubicBezTo>
                    <a:pt x="38" y="30"/>
                    <a:pt x="38" y="31"/>
                    <a:pt x="38" y="33"/>
                  </a:cubicBezTo>
                  <a:cubicBezTo>
                    <a:pt x="37" y="35"/>
                    <a:pt x="36" y="35"/>
                    <a:pt x="34" y="36"/>
                  </a:cubicBezTo>
                  <a:cubicBezTo>
                    <a:pt x="33" y="38"/>
                    <a:pt x="31" y="39"/>
                    <a:pt x="29" y="41"/>
                  </a:cubicBezTo>
                  <a:cubicBezTo>
                    <a:pt x="27" y="42"/>
                    <a:pt x="26" y="42"/>
                    <a:pt x="24" y="43"/>
                  </a:cubicBezTo>
                  <a:cubicBezTo>
                    <a:pt x="22" y="44"/>
                    <a:pt x="18" y="47"/>
                    <a:pt x="16" y="48"/>
                  </a:cubicBezTo>
                  <a:cubicBezTo>
                    <a:pt x="14" y="49"/>
                    <a:pt x="13" y="47"/>
                    <a:pt x="11" y="47"/>
                  </a:cubicBezTo>
                  <a:cubicBezTo>
                    <a:pt x="9" y="47"/>
                    <a:pt x="1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8"/>
                    <a:pt x="6" y="48"/>
                    <a:pt x="6" y="49"/>
                  </a:cubicBezTo>
                  <a:cubicBezTo>
                    <a:pt x="7" y="51"/>
                    <a:pt x="7" y="53"/>
                    <a:pt x="8" y="55"/>
                  </a:cubicBezTo>
                  <a:cubicBezTo>
                    <a:pt x="8" y="57"/>
                    <a:pt x="8" y="59"/>
                    <a:pt x="8" y="61"/>
                  </a:cubicBezTo>
                  <a:cubicBezTo>
                    <a:pt x="8" y="63"/>
                    <a:pt x="8" y="65"/>
                    <a:pt x="8" y="66"/>
                  </a:cubicBezTo>
                  <a:cubicBezTo>
                    <a:pt x="8" y="68"/>
                    <a:pt x="9" y="69"/>
                    <a:pt x="8" y="70"/>
                  </a:cubicBezTo>
                  <a:cubicBezTo>
                    <a:pt x="8" y="71"/>
                    <a:pt x="7" y="71"/>
                    <a:pt x="6" y="71"/>
                  </a:cubicBezTo>
                  <a:cubicBezTo>
                    <a:pt x="6" y="71"/>
                    <a:pt x="5" y="70"/>
                    <a:pt x="4" y="69"/>
                  </a:cubicBezTo>
                  <a:cubicBezTo>
                    <a:pt x="4" y="69"/>
                    <a:pt x="3" y="68"/>
                    <a:pt x="2" y="68"/>
                  </a:cubicBezTo>
                  <a:cubicBezTo>
                    <a:pt x="1" y="68"/>
                    <a:pt x="0" y="68"/>
                    <a:pt x="0" y="68"/>
                  </a:cubicBezTo>
                  <a:cubicBezTo>
                    <a:pt x="1" y="68"/>
                    <a:pt x="1" y="69"/>
                    <a:pt x="2" y="70"/>
                  </a:cubicBezTo>
                  <a:cubicBezTo>
                    <a:pt x="2" y="71"/>
                    <a:pt x="2" y="74"/>
                    <a:pt x="2" y="75"/>
                  </a:cubicBezTo>
                  <a:cubicBezTo>
                    <a:pt x="3" y="77"/>
                    <a:pt x="4" y="77"/>
                    <a:pt x="5" y="78"/>
                  </a:cubicBezTo>
                  <a:cubicBezTo>
                    <a:pt x="6" y="79"/>
                    <a:pt x="8" y="80"/>
                    <a:pt x="10" y="81"/>
                  </a:cubicBezTo>
                  <a:cubicBezTo>
                    <a:pt x="11" y="82"/>
                    <a:pt x="11" y="83"/>
                    <a:pt x="12" y="85"/>
                  </a:cubicBezTo>
                  <a:cubicBezTo>
                    <a:pt x="13" y="86"/>
                    <a:pt x="15" y="87"/>
                    <a:pt x="16" y="89"/>
                  </a:cubicBezTo>
                  <a:cubicBezTo>
                    <a:pt x="17" y="90"/>
                    <a:pt x="18" y="91"/>
                    <a:pt x="19" y="93"/>
                  </a:cubicBezTo>
                  <a:cubicBezTo>
                    <a:pt x="20" y="94"/>
                    <a:pt x="20" y="96"/>
                    <a:pt x="21" y="98"/>
                  </a:cubicBezTo>
                  <a:cubicBezTo>
                    <a:pt x="22" y="100"/>
                    <a:pt x="24" y="101"/>
                    <a:pt x="24" y="102"/>
                  </a:cubicBezTo>
                  <a:cubicBezTo>
                    <a:pt x="25" y="103"/>
                    <a:pt x="27" y="106"/>
                    <a:pt x="27" y="107"/>
                  </a:cubicBezTo>
                  <a:cubicBezTo>
                    <a:pt x="28" y="109"/>
                    <a:pt x="29" y="112"/>
                    <a:pt x="30" y="112"/>
                  </a:cubicBezTo>
                  <a:cubicBezTo>
                    <a:pt x="31" y="112"/>
                    <a:pt x="32" y="113"/>
                    <a:pt x="34" y="114"/>
                  </a:cubicBezTo>
                  <a:cubicBezTo>
                    <a:pt x="35" y="115"/>
                    <a:pt x="37" y="116"/>
                    <a:pt x="38" y="117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1" y="121"/>
                    <a:pt x="40" y="123"/>
                    <a:pt x="40" y="124"/>
                  </a:cubicBezTo>
                  <a:cubicBezTo>
                    <a:pt x="40" y="126"/>
                    <a:pt x="40" y="127"/>
                    <a:pt x="40" y="129"/>
                  </a:cubicBezTo>
                  <a:cubicBezTo>
                    <a:pt x="40" y="130"/>
                    <a:pt x="40" y="132"/>
                    <a:pt x="40" y="133"/>
                  </a:cubicBezTo>
                  <a:cubicBezTo>
                    <a:pt x="41" y="133"/>
                    <a:pt x="41" y="133"/>
                    <a:pt x="42" y="133"/>
                  </a:cubicBezTo>
                  <a:cubicBezTo>
                    <a:pt x="43" y="133"/>
                    <a:pt x="45" y="133"/>
                    <a:pt x="47" y="133"/>
                  </a:cubicBezTo>
                  <a:cubicBezTo>
                    <a:pt x="48" y="133"/>
                    <a:pt x="49" y="133"/>
                    <a:pt x="50" y="133"/>
                  </a:cubicBezTo>
                  <a:cubicBezTo>
                    <a:pt x="51" y="133"/>
                    <a:pt x="53" y="133"/>
                    <a:pt x="54" y="134"/>
                  </a:cubicBezTo>
                  <a:cubicBezTo>
                    <a:pt x="55" y="135"/>
                    <a:pt x="56" y="136"/>
                    <a:pt x="56" y="138"/>
                  </a:cubicBezTo>
                  <a:cubicBezTo>
                    <a:pt x="57" y="140"/>
                    <a:pt x="56" y="142"/>
                    <a:pt x="56" y="144"/>
                  </a:cubicBezTo>
                  <a:cubicBezTo>
                    <a:pt x="57" y="145"/>
                    <a:pt x="56" y="147"/>
                    <a:pt x="57" y="148"/>
                  </a:cubicBezTo>
                  <a:cubicBezTo>
                    <a:pt x="58" y="149"/>
                    <a:pt x="61" y="150"/>
                    <a:pt x="62" y="151"/>
                  </a:cubicBezTo>
                  <a:cubicBezTo>
                    <a:pt x="64" y="152"/>
                    <a:pt x="65" y="153"/>
                    <a:pt x="66" y="154"/>
                  </a:cubicBezTo>
                  <a:cubicBezTo>
                    <a:pt x="67" y="156"/>
                    <a:pt x="68" y="157"/>
                    <a:pt x="70" y="158"/>
                  </a:cubicBezTo>
                  <a:close/>
                  <a:moveTo>
                    <a:pt x="106" y="137"/>
                  </a:moveTo>
                  <a:lnTo>
                    <a:pt x="106" y="137"/>
                  </a:ln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6" name="Freeform 64"/>
            <p:cNvSpPr>
              <a:spLocks/>
            </p:cNvSpPr>
            <p:nvPr/>
          </p:nvSpPr>
          <p:spPr bwMode="auto">
            <a:xfrm>
              <a:off x="8320" y="13511"/>
              <a:ext cx="1092" cy="658"/>
            </a:xfrm>
            <a:custGeom>
              <a:avLst/>
              <a:gdLst>
                <a:gd name="T0" fmla="*/ 101 w 105"/>
                <a:gd name="T1" fmla="*/ 45 h 62"/>
                <a:gd name="T2" fmla="*/ 82 w 105"/>
                <a:gd name="T3" fmla="*/ 58 h 62"/>
                <a:gd name="T4" fmla="*/ 81 w 105"/>
                <a:gd name="T5" fmla="*/ 45 h 62"/>
                <a:gd name="T6" fmla="*/ 68 w 105"/>
                <a:gd name="T7" fmla="*/ 55 h 62"/>
                <a:gd name="T8" fmla="*/ 58 w 105"/>
                <a:gd name="T9" fmla="*/ 49 h 62"/>
                <a:gd name="T10" fmla="*/ 57 w 105"/>
                <a:gd name="T11" fmla="*/ 59 h 62"/>
                <a:gd name="T12" fmla="*/ 44 w 105"/>
                <a:gd name="T13" fmla="*/ 59 h 62"/>
                <a:gd name="T14" fmla="*/ 36 w 105"/>
                <a:gd name="T15" fmla="*/ 56 h 62"/>
                <a:gd name="T16" fmla="*/ 28 w 105"/>
                <a:gd name="T17" fmla="*/ 50 h 62"/>
                <a:gd name="T18" fmla="*/ 24 w 105"/>
                <a:gd name="T19" fmla="*/ 57 h 62"/>
                <a:gd name="T20" fmla="*/ 16 w 105"/>
                <a:gd name="T21" fmla="*/ 57 h 62"/>
                <a:gd name="T22" fmla="*/ 7 w 105"/>
                <a:gd name="T23" fmla="*/ 51 h 62"/>
                <a:gd name="T24" fmla="*/ 4 w 105"/>
                <a:gd name="T25" fmla="*/ 54 h 62"/>
                <a:gd name="T26" fmla="*/ 2 w 105"/>
                <a:gd name="T27" fmla="*/ 45 h 62"/>
                <a:gd name="T28" fmla="*/ 1 w 105"/>
                <a:gd name="T29" fmla="*/ 38 h 62"/>
                <a:gd name="T30" fmla="*/ 1 w 105"/>
                <a:gd name="T31" fmla="*/ 31 h 62"/>
                <a:gd name="T32" fmla="*/ 9 w 105"/>
                <a:gd name="T33" fmla="*/ 29 h 62"/>
                <a:gd name="T34" fmla="*/ 18 w 105"/>
                <a:gd name="T35" fmla="*/ 31 h 62"/>
                <a:gd name="T36" fmla="*/ 24 w 105"/>
                <a:gd name="T37" fmla="*/ 33 h 62"/>
                <a:gd name="T38" fmla="*/ 25 w 105"/>
                <a:gd name="T39" fmla="*/ 26 h 62"/>
                <a:gd name="T40" fmla="*/ 34 w 105"/>
                <a:gd name="T41" fmla="*/ 21 h 62"/>
                <a:gd name="T42" fmla="*/ 41 w 105"/>
                <a:gd name="T43" fmla="*/ 12 h 62"/>
                <a:gd name="T44" fmla="*/ 46 w 105"/>
                <a:gd name="T45" fmla="*/ 5 h 62"/>
                <a:gd name="T46" fmla="*/ 54 w 105"/>
                <a:gd name="T47" fmla="*/ 9 h 62"/>
                <a:gd name="T48" fmla="*/ 54 w 105"/>
                <a:gd name="T49" fmla="*/ 21 h 62"/>
                <a:gd name="T50" fmla="*/ 64 w 105"/>
                <a:gd name="T51" fmla="*/ 21 h 62"/>
                <a:gd name="T52" fmla="*/ 76 w 105"/>
                <a:gd name="T53" fmla="*/ 21 h 62"/>
                <a:gd name="T54" fmla="*/ 83 w 105"/>
                <a:gd name="T55" fmla="*/ 25 h 62"/>
                <a:gd name="T56" fmla="*/ 89 w 105"/>
                <a:gd name="T57" fmla="*/ 31 h 62"/>
                <a:gd name="T58" fmla="*/ 95 w 105"/>
                <a:gd name="T59" fmla="*/ 33 h 62"/>
                <a:gd name="T60" fmla="*/ 102 w 105"/>
                <a:gd name="T61" fmla="*/ 39 h 62"/>
                <a:gd name="T62" fmla="*/ 105 w 105"/>
                <a:gd name="T63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2">
                  <a:moveTo>
                    <a:pt x="105" y="43"/>
                  </a:moveTo>
                  <a:cubicBezTo>
                    <a:pt x="103" y="44"/>
                    <a:pt x="102" y="44"/>
                    <a:pt x="101" y="45"/>
                  </a:cubicBezTo>
                  <a:cubicBezTo>
                    <a:pt x="97" y="48"/>
                    <a:pt x="95" y="51"/>
                    <a:pt x="91" y="53"/>
                  </a:cubicBezTo>
                  <a:cubicBezTo>
                    <a:pt x="88" y="55"/>
                    <a:pt x="85" y="59"/>
                    <a:pt x="82" y="58"/>
                  </a:cubicBezTo>
                  <a:cubicBezTo>
                    <a:pt x="79" y="57"/>
                    <a:pt x="84" y="54"/>
                    <a:pt x="84" y="51"/>
                  </a:cubicBezTo>
                  <a:cubicBezTo>
                    <a:pt x="84" y="49"/>
                    <a:pt x="84" y="46"/>
                    <a:pt x="81" y="45"/>
                  </a:cubicBezTo>
                  <a:cubicBezTo>
                    <a:pt x="78" y="45"/>
                    <a:pt x="75" y="48"/>
                    <a:pt x="73" y="50"/>
                  </a:cubicBezTo>
                  <a:cubicBezTo>
                    <a:pt x="70" y="51"/>
                    <a:pt x="70" y="55"/>
                    <a:pt x="68" y="55"/>
                  </a:cubicBezTo>
                  <a:cubicBezTo>
                    <a:pt x="66" y="55"/>
                    <a:pt x="69" y="51"/>
                    <a:pt x="67" y="50"/>
                  </a:cubicBezTo>
                  <a:cubicBezTo>
                    <a:pt x="65" y="48"/>
                    <a:pt x="60" y="46"/>
                    <a:pt x="58" y="49"/>
                  </a:cubicBezTo>
                  <a:cubicBezTo>
                    <a:pt x="56" y="51"/>
                    <a:pt x="63" y="54"/>
                    <a:pt x="63" y="56"/>
                  </a:cubicBezTo>
                  <a:cubicBezTo>
                    <a:pt x="63" y="59"/>
                    <a:pt x="59" y="58"/>
                    <a:pt x="57" y="59"/>
                  </a:cubicBezTo>
                  <a:cubicBezTo>
                    <a:pt x="55" y="60"/>
                    <a:pt x="52" y="60"/>
                    <a:pt x="50" y="60"/>
                  </a:cubicBezTo>
                  <a:cubicBezTo>
                    <a:pt x="48" y="60"/>
                    <a:pt x="47" y="61"/>
                    <a:pt x="44" y="59"/>
                  </a:cubicBezTo>
                  <a:cubicBezTo>
                    <a:pt x="42" y="57"/>
                    <a:pt x="38" y="51"/>
                    <a:pt x="38" y="51"/>
                  </a:cubicBezTo>
                  <a:cubicBezTo>
                    <a:pt x="38" y="52"/>
                    <a:pt x="38" y="56"/>
                    <a:pt x="36" y="56"/>
                  </a:cubicBezTo>
                  <a:cubicBezTo>
                    <a:pt x="34" y="55"/>
                    <a:pt x="34" y="51"/>
                    <a:pt x="32" y="50"/>
                  </a:cubicBezTo>
                  <a:cubicBezTo>
                    <a:pt x="30" y="49"/>
                    <a:pt x="28" y="49"/>
                    <a:pt x="28" y="50"/>
                  </a:cubicBezTo>
                  <a:cubicBezTo>
                    <a:pt x="27" y="52"/>
                    <a:pt x="30" y="55"/>
                    <a:pt x="29" y="57"/>
                  </a:cubicBezTo>
                  <a:cubicBezTo>
                    <a:pt x="29" y="59"/>
                    <a:pt x="27" y="57"/>
                    <a:pt x="24" y="57"/>
                  </a:cubicBezTo>
                  <a:cubicBezTo>
                    <a:pt x="22" y="58"/>
                    <a:pt x="19" y="62"/>
                    <a:pt x="17" y="62"/>
                  </a:cubicBezTo>
                  <a:cubicBezTo>
                    <a:pt x="14" y="62"/>
                    <a:pt x="16" y="59"/>
                    <a:pt x="16" y="57"/>
                  </a:cubicBezTo>
                  <a:cubicBezTo>
                    <a:pt x="15" y="56"/>
                    <a:pt x="16" y="53"/>
                    <a:pt x="14" y="51"/>
                  </a:cubicBezTo>
                  <a:cubicBezTo>
                    <a:pt x="12" y="50"/>
                    <a:pt x="9" y="50"/>
                    <a:pt x="7" y="51"/>
                  </a:cubicBezTo>
                  <a:cubicBezTo>
                    <a:pt x="6" y="52"/>
                    <a:pt x="6" y="54"/>
                    <a:pt x="6" y="56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2" y="52"/>
                    <a:pt x="2" y="51"/>
                    <a:pt x="2" y="50"/>
                  </a:cubicBezTo>
                  <a:cubicBezTo>
                    <a:pt x="1" y="48"/>
                    <a:pt x="2" y="47"/>
                    <a:pt x="2" y="45"/>
                  </a:cubicBezTo>
                  <a:cubicBezTo>
                    <a:pt x="3" y="44"/>
                    <a:pt x="3" y="43"/>
                    <a:pt x="3" y="41"/>
                  </a:cubicBezTo>
                  <a:cubicBezTo>
                    <a:pt x="3" y="40"/>
                    <a:pt x="2" y="39"/>
                    <a:pt x="1" y="38"/>
                  </a:cubicBezTo>
                  <a:cubicBezTo>
                    <a:pt x="1" y="37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2" y="30"/>
                    <a:pt x="5" y="30"/>
                    <a:pt x="5" y="30"/>
                  </a:cubicBezTo>
                  <a:cubicBezTo>
                    <a:pt x="6" y="30"/>
                    <a:pt x="7" y="29"/>
                    <a:pt x="9" y="29"/>
                  </a:cubicBezTo>
                  <a:cubicBezTo>
                    <a:pt x="11" y="29"/>
                    <a:pt x="14" y="29"/>
                    <a:pt x="14" y="29"/>
                  </a:cubicBezTo>
                  <a:cubicBezTo>
                    <a:pt x="15" y="30"/>
                    <a:pt x="16" y="30"/>
                    <a:pt x="18" y="31"/>
                  </a:cubicBezTo>
                  <a:cubicBezTo>
                    <a:pt x="19" y="32"/>
                    <a:pt x="21" y="36"/>
                    <a:pt x="23" y="36"/>
                  </a:cubicBezTo>
                  <a:cubicBezTo>
                    <a:pt x="25" y="37"/>
                    <a:pt x="24" y="34"/>
                    <a:pt x="24" y="33"/>
                  </a:cubicBezTo>
                  <a:cubicBezTo>
                    <a:pt x="24" y="32"/>
                    <a:pt x="25" y="30"/>
                    <a:pt x="25" y="29"/>
                  </a:cubicBezTo>
                  <a:cubicBezTo>
                    <a:pt x="25" y="28"/>
                    <a:pt x="24" y="27"/>
                    <a:pt x="25" y="26"/>
                  </a:cubicBezTo>
                  <a:cubicBezTo>
                    <a:pt x="26" y="25"/>
                    <a:pt x="27" y="25"/>
                    <a:pt x="29" y="24"/>
                  </a:cubicBezTo>
                  <a:cubicBezTo>
                    <a:pt x="30" y="23"/>
                    <a:pt x="32" y="22"/>
                    <a:pt x="34" y="21"/>
                  </a:cubicBezTo>
                  <a:cubicBezTo>
                    <a:pt x="35" y="19"/>
                    <a:pt x="37" y="17"/>
                    <a:pt x="38" y="15"/>
                  </a:cubicBezTo>
                  <a:cubicBezTo>
                    <a:pt x="40" y="14"/>
                    <a:pt x="41" y="15"/>
                    <a:pt x="41" y="12"/>
                  </a:cubicBezTo>
                  <a:cubicBezTo>
                    <a:pt x="42" y="10"/>
                    <a:pt x="41" y="4"/>
                    <a:pt x="43" y="2"/>
                  </a:cubicBezTo>
                  <a:cubicBezTo>
                    <a:pt x="44" y="0"/>
                    <a:pt x="45" y="4"/>
                    <a:pt x="46" y="5"/>
                  </a:cubicBezTo>
                  <a:cubicBezTo>
                    <a:pt x="48" y="5"/>
                    <a:pt x="49" y="6"/>
                    <a:pt x="50" y="7"/>
                  </a:cubicBezTo>
                  <a:cubicBezTo>
                    <a:pt x="52" y="7"/>
                    <a:pt x="53" y="7"/>
                    <a:pt x="54" y="9"/>
                  </a:cubicBezTo>
                  <a:cubicBezTo>
                    <a:pt x="54" y="11"/>
                    <a:pt x="54" y="14"/>
                    <a:pt x="54" y="16"/>
                  </a:cubicBezTo>
                  <a:cubicBezTo>
                    <a:pt x="53" y="18"/>
                    <a:pt x="52" y="20"/>
                    <a:pt x="54" y="21"/>
                  </a:cubicBezTo>
                  <a:cubicBezTo>
                    <a:pt x="55" y="22"/>
                    <a:pt x="57" y="21"/>
                    <a:pt x="59" y="21"/>
                  </a:cubicBezTo>
                  <a:cubicBezTo>
                    <a:pt x="61" y="21"/>
                    <a:pt x="62" y="21"/>
                    <a:pt x="64" y="21"/>
                  </a:cubicBezTo>
                  <a:cubicBezTo>
                    <a:pt x="66" y="21"/>
                    <a:pt x="69" y="21"/>
                    <a:pt x="71" y="21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9" y="20"/>
                    <a:pt x="80" y="21"/>
                  </a:cubicBezTo>
                  <a:cubicBezTo>
                    <a:pt x="82" y="21"/>
                    <a:pt x="82" y="23"/>
                    <a:pt x="83" y="25"/>
                  </a:cubicBezTo>
                  <a:cubicBezTo>
                    <a:pt x="84" y="26"/>
                    <a:pt x="85" y="27"/>
                    <a:pt x="86" y="28"/>
                  </a:cubicBezTo>
                  <a:cubicBezTo>
                    <a:pt x="87" y="29"/>
                    <a:pt x="88" y="30"/>
                    <a:pt x="89" y="31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3"/>
                    <a:pt x="94" y="32"/>
                    <a:pt x="95" y="33"/>
                  </a:cubicBezTo>
                  <a:cubicBezTo>
                    <a:pt x="96" y="34"/>
                    <a:pt x="98" y="35"/>
                    <a:pt x="99" y="36"/>
                  </a:cubicBezTo>
                  <a:cubicBezTo>
                    <a:pt x="100" y="37"/>
                    <a:pt x="101" y="38"/>
                    <a:pt x="102" y="39"/>
                  </a:cubicBezTo>
                  <a:cubicBezTo>
                    <a:pt x="102" y="40"/>
                    <a:pt x="103" y="41"/>
                    <a:pt x="104" y="42"/>
                  </a:cubicBezTo>
                  <a:cubicBezTo>
                    <a:pt x="104" y="42"/>
                    <a:pt x="104" y="43"/>
                    <a:pt x="105" y="43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7" name="Freeform 63"/>
            <p:cNvSpPr>
              <a:spLocks noEditPoints="1"/>
            </p:cNvSpPr>
            <p:nvPr/>
          </p:nvSpPr>
          <p:spPr bwMode="auto">
            <a:xfrm>
              <a:off x="6604" y="12631"/>
              <a:ext cx="1269" cy="752"/>
            </a:xfrm>
            <a:custGeom>
              <a:avLst/>
              <a:gdLst>
                <a:gd name="T0" fmla="*/ 30 w 122"/>
                <a:gd name="T1" fmla="*/ 25 h 71"/>
                <a:gd name="T2" fmla="*/ 32 w 122"/>
                <a:gd name="T3" fmla="*/ 21 h 71"/>
                <a:gd name="T4" fmla="*/ 31 w 122"/>
                <a:gd name="T5" fmla="*/ 13 h 71"/>
                <a:gd name="T6" fmla="*/ 34 w 122"/>
                <a:gd name="T7" fmla="*/ 8 h 71"/>
                <a:gd name="T8" fmla="*/ 36 w 122"/>
                <a:gd name="T9" fmla="*/ 2 h 71"/>
                <a:gd name="T10" fmla="*/ 37 w 122"/>
                <a:gd name="T11" fmla="*/ 0 h 71"/>
                <a:gd name="T12" fmla="*/ 118 w 122"/>
                <a:gd name="T13" fmla="*/ 2 h 71"/>
                <a:gd name="T14" fmla="*/ 121 w 122"/>
                <a:gd name="T15" fmla="*/ 10 h 71"/>
                <a:gd name="T16" fmla="*/ 121 w 122"/>
                <a:gd name="T17" fmla="*/ 21 h 71"/>
                <a:gd name="T18" fmla="*/ 119 w 122"/>
                <a:gd name="T19" fmla="*/ 26 h 71"/>
                <a:gd name="T20" fmla="*/ 115 w 122"/>
                <a:gd name="T21" fmla="*/ 23 h 71"/>
                <a:gd name="T22" fmla="*/ 112 w 122"/>
                <a:gd name="T23" fmla="*/ 23 h 71"/>
                <a:gd name="T24" fmla="*/ 106 w 122"/>
                <a:gd name="T25" fmla="*/ 27 h 71"/>
                <a:gd name="T26" fmla="*/ 97 w 122"/>
                <a:gd name="T27" fmla="*/ 29 h 71"/>
                <a:gd name="T28" fmla="*/ 87 w 122"/>
                <a:gd name="T29" fmla="*/ 34 h 71"/>
                <a:gd name="T30" fmla="*/ 88 w 122"/>
                <a:gd name="T31" fmla="*/ 43 h 71"/>
                <a:gd name="T32" fmla="*/ 88 w 122"/>
                <a:gd name="T33" fmla="*/ 55 h 71"/>
                <a:gd name="T34" fmla="*/ 89 w 122"/>
                <a:gd name="T35" fmla="*/ 62 h 71"/>
                <a:gd name="T36" fmla="*/ 78 w 122"/>
                <a:gd name="T37" fmla="*/ 64 h 71"/>
                <a:gd name="T38" fmla="*/ 68 w 122"/>
                <a:gd name="T39" fmla="*/ 67 h 71"/>
                <a:gd name="T40" fmla="*/ 58 w 122"/>
                <a:gd name="T41" fmla="*/ 65 h 71"/>
                <a:gd name="T42" fmla="*/ 48 w 122"/>
                <a:gd name="T43" fmla="*/ 64 h 71"/>
                <a:gd name="T44" fmla="*/ 36 w 122"/>
                <a:gd name="T45" fmla="*/ 64 h 71"/>
                <a:gd name="T46" fmla="*/ 31 w 122"/>
                <a:gd name="T47" fmla="*/ 69 h 71"/>
                <a:gd name="T48" fmla="*/ 25 w 122"/>
                <a:gd name="T49" fmla="*/ 69 h 71"/>
                <a:gd name="T50" fmla="*/ 19 w 122"/>
                <a:gd name="T51" fmla="*/ 64 h 71"/>
                <a:gd name="T52" fmla="*/ 10 w 122"/>
                <a:gd name="T53" fmla="*/ 63 h 71"/>
                <a:gd name="T54" fmla="*/ 9 w 122"/>
                <a:gd name="T55" fmla="*/ 61 h 71"/>
                <a:gd name="T56" fmla="*/ 2 w 122"/>
                <a:gd name="T57" fmla="*/ 59 h 71"/>
                <a:gd name="T58" fmla="*/ 2 w 122"/>
                <a:gd name="T59" fmla="*/ 52 h 71"/>
                <a:gd name="T60" fmla="*/ 4 w 122"/>
                <a:gd name="T61" fmla="*/ 39 h 71"/>
                <a:gd name="T62" fmla="*/ 11 w 122"/>
                <a:gd name="T63" fmla="*/ 33 h 71"/>
                <a:gd name="T64" fmla="*/ 19 w 122"/>
                <a:gd name="T65" fmla="*/ 30 h 71"/>
                <a:gd name="T66" fmla="*/ 26 w 122"/>
                <a:gd name="T67" fmla="*/ 34 h 71"/>
                <a:gd name="T68" fmla="*/ 28 w 122"/>
                <a:gd name="T69" fmla="*/ 27 h 71"/>
                <a:gd name="T70" fmla="*/ 89 w 122"/>
                <a:gd name="T71" fmla="*/ 62 h 71"/>
                <a:gd name="T72" fmla="*/ 2 w 122"/>
                <a:gd name="T73" fmla="*/ 5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71">
                  <a:moveTo>
                    <a:pt x="28" y="27"/>
                  </a:moveTo>
                  <a:cubicBezTo>
                    <a:pt x="29" y="27"/>
                    <a:pt x="29" y="26"/>
                    <a:pt x="30" y="25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2"/>
                    <a:pt x="32" y="22"/>
                    <a:pt x="32" y="21"/>
                  </a:cubicBezTo>
                  <a:cubicBezTo>
                    <a:pt x="32" y="20"/>
                    <a:pt x="31" y="18"/>
                    <a:pt x="31" y="17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2" y="9"/>
                    <a:pt x="33" y="8"/>
                    <a:pt x="34" y="8"/>
                  </a:cubicBezTo>
                  <a:cubicBezTo>
                    <a:pt x="35" y="7"/>
                    <a:pt x="35" y="7"/>
                    <a:pt x="35" y="6"/>
                  </a:cubicBezTo>
                  <a:cubicBezTo>
                    <a:pt x="36" y="5"/>
                    <a:pt x="36" y="3"/>
                    <a:pt x="36" y="2"/>
                  </a:cubicBezTo>
                  <a:cubicBezTo>
                    <a:pt x="36" y="2"/>
                    <a:pt x="35" y="1"/>
                    <a:pt x="36" y="0"/>
                  </a:cubicBezTo>
                  <a:cubicBezTo>
                    <a:pt x="36" y="0"/>
                    <a:pt x="36" y="0"/>
                    <a:pt x="37" y="0"/>
                  </a:cubicBezTo>
                  <a:cubicBezTo>
                    <a:pt x="50" y="1"/>
                    <a:pt x="100" y="2"/>
                    <a:pt x="115" y="2"/>
                  </a:cubicBezTo>
                  <a:cubicBezTo>
                    <a:pt x="116" y="2"/>
                    <a:pt x="117" y="2"/>
                    <a:pt x="118" y="2"/>
                  </a:cubicBezTo>
                  <a:cubicBezTo>
                    <a:pt x="119" y="3"/>
                    <a:pt x="119" y="3"/>
                    <a:pt x="119" y="4"/>
                  </a:cubicBezTo>
                  <a:cubicBezTo>
                    <a:pt x="120" y="6"/>
                    <a:pt x="120" y="8"/>
                    <a:pt x="121" y="10"/>
                  </a:cubicBezTo>
                  <a:cubicBezTo>
                    <a:pt x="121" y="12"/>
                    <a:pt x="121" y="14"/>
                    <a:pt x="121" y="16"/>
                  </a:cubicBezTo>
                  <a:cubicBezTo>
                    <a:pt x="121" y="18"/>
                    <a:pt x="121" y="20"/>
                    <a:pt x="121" y="21"/>
                  </a:cubicBezTo>
                  <a:cubicBezTo>
                    <a:pt x="121" y="23"/>
                    <a:pt x="122" y="24"/>
                    <a:pt x="121" y="25"/>
                  </a:cubicBezTo>
                  <a:cubicBezTo>
                    <a:pt x="121" y="26"/>
                    <a:pt x="120" y="26"/>
                    <a:pt x="119" y="26"/>
                  </a:cubicBezTo>
                  <a:cubicBezTo>
                    <a:pt x="119" y="26"/>
                    <a:pt x="118" y="25"/>
                    <a:pt x="117" y="24"/>
                  </a:cubicBezTo>
                  <a:cubicBezTo>
                    <a:pt x="117" y="24"/>
                    <a:pt x="116" y="23"/>
                    <a:pt x="115" y="23"/>
                  </a:cubicBezTo>
                  <a:cubicBezTo>
                    <a:pt x="114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0" y="23"/>
                    <a:pt x="109" y="24"/>
                    <a:pt x="108" y="25"/>
                  </a:cubicBezTo>
                  <a:cubicBezTo>
                    <a:pt x="107" y="26"/>
                    <a:pt x="107" y="27"/>
                    <a:pt x="106" y="27"/>
                  </a:cubicBezTo>
                  <a:cubicBezTo>
                    <a:pt x="105" y="28"/>
                    <a:pt x="103" y="27"/>
                    <a:pt x="101" y="27"/>
                  </a:cubicBezTo>
                  <a:cubicBezTo>
                    <a:pt x="100" y="28"/>
                    <a:pt x="98" y="29"/>
                    <a:pt x="97" y="29"/>
                  </a:cubicBezTo>
                  <a:cubicBezTo>
                    <a:pt x="95" y="30"/>
                    <a:pt x="93" y="31"/>
                    <a:pt x="92" y="31"/>
                  </a:cubicBezTo>
                  <a:cubicBezTo>
                    <a:pt x="90" y="32"/>
                    <a:pt x="88" y="33"/>
                    <a:pt x="87" y="34"/>
                  </a:cubicBezTo>
                  <a:cubicBezTo>
                    <a:pt x="85" y="35"/>
                    <a:pt x="86" y="37"/>
                    <a:pt x="86" y="38"/>
                  </a:cubicBezTo>
                  <a:cubicBezTo>
                    <a:pt x="86" y="40"/>
                    <a:pt x="87" y="42"/>
                    <a:pt x="88" y="43"/>
                  </a:cubicBezTo>
                  <a:cubicBezTo>
                    <a:pt x="88" y="45"/>
                    <a:pt x="88" y="48"/>
                    <a:pt x="88" y="50"/>
                  </a:cubicBezTo>
                  <a:cubicBezTo>
                    <a:pt x="88" y="52"/>
                    <a:pt x="88" y="53"/>
                    <a:pt x="88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1"/>
                    <a:pt x="89" y="61"/>
                    <a:pt x="89" y="62"/>
                  </a:cubicBezTo>
                  <a:cubicBezTo>
                    <a:pt x="88" y="63"/>
                    <a:pt x="87" y="64"/>
                    <a:pt x="85" y="64"/>
                  </a:cubicBezTo>
                  <a:cubicBezTo>
                    <a:pt x="83" y="64"/>
                    <a:pt x="80" y="63"/>
                    <a:pt x="78" y="64"/>
                  </a:cubicBezTo>
                  <a:cubicBezTo>
                    <a:pt x="76" y="64"/>
                    <a:pt x="75" y="65"/>
                    <a:pt x="73" y="66"/>
                  </a:cubicBezTo>
                  <a:cubicBezTo>
                    <a:pt x="72" y="66"/>
                    <a:pt x="70" y="67"/>
                    <a:pt x="68" y="67"/>
                  </a:cubicBezTo>
                  <a:cubicBezTo>
                    <a:pt x="67" y="67"/>
                    <a:pt x="65" y="66"/>
                    <a:pt x="63" y="65"/>
                  </a:cubicBezTo>
                  <a:cubicBezTo>
                    <a:pt x="61" y="65"/>
                    <a:pt x="60" y="65"/>
                    <a:pt x="58" y="65"/>
                  </a:cubicBezTo>
                  <a:cubicBezTo>
                    <a:pt x="57" y="65"/>
                    <a:pt x="57" y="65"/>
                    <a:pt x="55" y="64"/>
                  </a:cubicBezTo>
                  <a:cubicBezTo>
                    <a:pt x="53" y="64"/>
                    <a:pt x="51" y="64"/>
                    <a:pt x="48" y="64"/>
                  </a:cubicBezTo>
                  <a:cubicBezTo>
                    <a:pt x="46" y="64"/>
                    <a:pt x="43" y="64"/>
                    <a:pt x="41" y="64"/>
                  </a:cubicBezTo>
                  <a:cubicBezTo>
                    <a:pt x="39" y="64"/>
                    <a:pt x="38" y="64"/>
                    <a:pt x="36" y="64"/>
                  </a:cubicBezTo>
                  <a:cubicBezTo>
                    <a:pt x="35" y="65"/>
                    <a:pt x="35" y="66"/>
                    <a:pt x="34" y="66"/>
                  </a:cubicBezTo>
                  <a:cubicBezTo>
                    <a:pt x="33" y="67"/>
                    <a:pt x="32" y="68"/>
                    <a:pt x="31" y="69"/>
                  </a:cubicBezTo>
                  <a:cubicBezTo>
                    <a:pt x="30" y="70"/>
                    <a:pt x="29" y="71"/>
                    <a:pt x="28" y="71"/>
                  </a:cubicBezTo>
                  <a:cubicBezTo>
                    <a:pt x="27" y="71"/>
                    <a:pt x="26" y="70"/>
                    <a:pt x="25" y="69"/>
                  </a:cubicBezTo>
                  <a:cubicBezTo>
                    <a:pt x="24" y="68"/>
                    <a:pt x="23" y="67"/>
                    <a:pt x="22" y="67"/>
                  </a:cubicBezTo>
                  <a:cubicBezTo>
                    <a:pt x="22" y="67"/>
                    <a:pt x="19" y="65"/>
                    <a:pt x="19" y="64"/>
                  </a:cubicBezTo>
                  <a:cubicBezTo>
                    <a:pt x="18" y="63"/>
                    <a:pt x="17" y="63"/>
                    <a:pt x="16" y="63"/>
                  </a:cubicBezTo>
                  <a:cubicBezTo>
                    <a:pt x="15" y="63"/>
                    <a:pt x="13" y="63"/>
                    <a:pt x="10" y="63"/>
                  </a:cubicBezTo>
                  <a:cubicBezTo>
                    <a:pt x="10" y="63"/>
                    <a:pt x="10" y="63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8" y="60"/>
                    <a:pt x="8" y="60"/>
                    <a:pt x="6" y="59"/>
                  </a:cubicBezTo>
                  <a:cubicBezTo>
                    <a:pt x="5" y="59"/>
                    <a:pt x="4" y="59"/>
                    <a:pt x="2" y="59"/>
                  </a:cubicBezTo>
                  <a:cubicBezTo>
                    <a:pt x="2" y="59"/>
                    <a:pt x="2" y="58"/>
                    <a:pt x="2" y="57"/>
                  </a:cubicBezTo>
                  <a:cubicBezTo>
                    <a:pt x="2" y="55"/>
                    <a:pt x="2" y="54"/>
                    <a:pt x="2" y="52"/>
                  </a:cubicBezTo>
                  <a:cubicBezTo>
                    <a:pt x="2" y="50"/>
                    <a:pt x="2" y="48"/>
                    <a:pt x="3" y="46"/>
                  </a:cubicBezTo>
                  <a:cubicBezTo>
                    <a:pt x="3" y="44"/>
                    <a:pt x="3" y="41"/>
                    <a:pt x="4" y="39"/>
                  </a:cubicBezTo>
                  <a:cubicBezTo>
                    <a:pt x="5" y="38"/>
                    <a:pt x="7" y="37"/>
                    <a:pt x="8" y="36"/>
                  </a:cubicBezTo>
                  <a:cubicBezTo>
                    <a:pt x="10" y="35"/>
                    <a:pt x="9" y="34"/>
                    <a:pt x="11" y="33"/>
                  </a:cubicBezTo>
                  <a:cubicBezTo>
                    <a:pt x="12" y="31"/>
                    <a:pt x="13" y="29"/>
                    <a:pt x="15" y="29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0" y="31"/>
                    <a:pt x="21" y="30"/>
                    <a:pt x="22" y="30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27" y="34"/>
                    <a:pt x="29" y="33"/>
                    <a:pt x="29" y="31"/>
                  </a:cubicBezTo>
                  <a:cubicBezTo>
                    <a:pt x="29" y="30"/>
                    <a:pt x="28" y="29"/>
                    <a:pt x="28" y="27"/>
                  </a:cubicBezTo>
                  <a:close/>
                  <a:moveTo>
                    <a:pt x="89" y="62"/>
                  </a:moveTo>
                  <a:cubicBezTo>
                    <a:pt x="89" y="62"/>
                    <a:pt x="89" y="62"/>
                    <a:pt x="89" y="62"/>
                  </a:cubicBezTo>
                  <a:moveTo>
                    <a:pt x="2" y="59"/>
                  </a:moveTo>
                  <a:cubicBezTo>
                    <a:pt x="0" y="59"/>
                    <a:pt x="0" y="59"/>
                    <a:pt x="2" y="59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9" name="Freeform 62"/>
            <p:cNvSpPr>
              <a:spLocks/>
            </p:cNvSpPr>
            <p:nvPr/>
          </p:nvSpPr>
          <p:spPr bwMode="auto">
            <a:xfrm>
              <a:off x="5638" y="12631"/>
              <a:ext cx="1268" cy="848"/>
            </a:xfrm>
            <a:custGeom>
              <a:avLst/>
              <a:gdLst>
                <a:gd name="T0" fmla="*/ 12 w 122"/>
                <a:gd name="T1" fmla="*/ 21 h 80"/>
                <a:gd name="T2" fmla="*/ 23 w 122"/>
                <a:gd name="T3" fmla="*/ 19 h 80"/>
                <a:gd name="T4" fmla="*/ 34 w 122"/>
                <a:gd name="T5" fmla="*/ 19 h 80"/>
                <a:gd name="T6" fmla="*/ 43 w 122"/>
                <a:gd name="T7" fmla="*/ 19 h 80"/>
                <a:gd name="T8" fmla="*/ 47 w 122"/>
                <a:gd name="T9" fmla="*/ 15 h 80"/>
                <a:gd name="T10" fmla="*/ 47 w 122"/>
                <a:gd name="T11" fmla="*/ 7 h 80"/>
                <a:gd name="T12" fmla="*/ 51 w 122"/>
                <a:gd name="T13" fmla="*/ 1 h 80"/>
                <a:gd name="T14" fmla="*/ 60 w 122"/>
                <a:gd name="T15" fmla="*/ 1 h 80"/>
                <a:gd name="T16" fmla="*/ 71 w 122"/>
                <a:gd name="T17" fmla="*/ 1 h 80"/>
                <a:gd name="T18" fmla="*/ 73 w 122"/>
                <a:gd name="T19" fmla="*/ 8 h 80"/>
                <a:gd name="T20" fmla="*/ 83 w 122"/>
                <a:gd name="T21" fmla="*/ 14 h 80"/>
                <a:gd name="T22" fmla="*/ 88 w 122"/>
                <a:gd name="T23" fmla="*/ 18 h 80"/>
                <a:gd name="T24" fmla="*/ 99 w 122"/>
                <a:gd name="T25" fmla="*/ 14 h 80"/>
                <a:gd name="T26" fmla="*/ 107 w 122"/>
                <a:gd name="T27" fmla="*/ 20 h 80"/>
                <a:gd name="T28" fmla="*/ 118 w 122"/>
                <a:gd name="T29" fmla="*/ 21 h 80"/>
                <a:gd name="T30" fmla="*/ 122 w 122"/>
                <a:gd name="T31" fmla="*/ 31 h 80"/>
                <a:gd name="T32" fmla="*/ 115 w 122"/>
                <a:gd name="T33" fmla="*/ 30 h 80"/>
                <a:gd name="T34" fmla="*/ 108 w 122"/>
                <a:gd name="T35" fmla="*/ 29 h 80"/>
                <a:gd name="T36" fmla="*/ 101 w 122"/>
                <a:gd name="T37" fmla="*/ 36 h 80"/>
                <a:gd name="T38" fmla="*/ 96 w 122"/>
                <a:gd name="T39" fmla="*/ 46 h 80"/>
                <a:gd name="T40" fmla="*/ 95 w 122"/>
                <a:gd name="T41" fmla="*/ 57 h 80"/>
                <a:gd name="T42" fmla="*/ 89 w 122"/>
                <a:gd name="T43" fmla="*/ 60 h 80"/>
                <a:gd name="T44" fmla="*/ 84 w 122"/>
                <a:gd name="T45" fmla="*/ 64 h 80"/>
                <a:gd name="T46" fmla="*/ 78 w 122"/>
                <a:gd name="T47" fmla="*/ 65 h 80"/>
                <a:gd name="T48" fmla="*/ 72 w 122"/>
                <a:gd name="T49" fmla="*/ 66 h 80"/>
                <a:gd name="T50" fmla="*/ 62 w 122"/>
                <a:gd name="T51" fmla="*/ 78 h 80"/>
                <a:gd name="T52" fmla="*/ 38 w 122"/>
                <a:gd name="T53" fmla="*/ 74 h 80"/>
                <a:gd name="T54" fmla="*/ 35 w 122"/>
                <a:gd name="T55" fmla="*/ 66 h 80"/>
                <a:gd name="T56" fmla="*/ 30 w 122"/>
                <a:gd name="T57" fmla="*/ 62 h 80"/>
                <a:gd name="T58" fmla="*/ 25 w 122"/>
                <a:gd name="T59" fmla="*/ 60 h 80"/>
                <a:gd name="T60" fmla="*/ 19 w 122"/>
                <a:gd name="T61" fmla="*/ 58 h 80"/>
                <a:gd name="T62" fmla="*/ 8 w 122"/>
                <a:gd name="T63" fmla="*/ 58 h 80"/>
                <a:gd name="T64" fmla="*/ 1 w 122"/>
                <a:gd name="T65" fmla="*/ 57 h 80"/>
                <a:gd name="T66" fmla="*/ 0 w 122"/>
                <a:gd name="T67" fmla="*/ 51 h 80"/>
                <a:gd name="T68" fmla="*/ 2 w 122"/>
                <a:gd name="T69" fmla="*/ 45 h 80"/>
                <a:gd name="T70" fmla="*/ 5 w 122"/>
                <a:gd name="T71" fmla="*/ 40 h 80"/>
                <a:gd name="T72" fmla="*/ 8 w 122"/>
                <a:gd name="T73" fmla="*/ 36 h 80"/>
                <a:gd name="T74" fmla="*/ 5 w 122"/>
                <a:gd name="T75" fmla="*/ 32 h 80"/>
                <a:gd name="T76" fmla="*/ 8 w 122"/>
                <a:gd name="T77" fmla="*/ 26 h 80"/>
                <a:gd name="T78" fmla="*/ 10 w 122"/>
                <a:gd name="T7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80">
                  <a:moveTo>
                    <a:pt x="10" y="22"/>
                  </a:moveTo>
                  <a:cubicBezTo>
                    <a:pt x="11" y="21"/>
                    <a:pt x="12" y="21"/>
                    <a:pt x="12" y="21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19"/>
                    <a:pt x="21" y="19"/>
                    <a:pt x="23" y="19"/>
                  </a:cubicBezTo>
                  <a:cubicBezTo>
                    <a:pt x="25" y="19"/>
                    <a:pt x="27" y="19"/>
                    <a:pt x="29" y="19"/>
                  </a:cubicBezTo>
                  <a:cubicBezTo>
                    <a:pt x="30" y="19"/>
                    <a:pt x="32" y="19"/>
                    <a:pt x="34" y="19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40" y="19"/>
                    <a:pt x="42" y="19"/>
                    <a:pt x="43" y="19"/>
                  </a:cubicBezTo>
                  <a:cubicBezTo>
                    <a:pt x="45" y="19"/>
                    <a:pt x="46" y="19"/>
                    <a:pt x="46" y="19"/>
                  </a:cubicBezTo>
                  <a:cubicBezTo>
                    <a:pt x="47" y="18"/>
                    <a:pt x="47" y="17"/>
                    <a:pt x="47" y="15"/>
                  </a:cubicBezTo>
                  <a:cubicBezTo>
                    <a:pt x="47" y="14"/>
                    <a:pt x="47" y="12"/>
                    <a:pt x="47" y="11"/>
                  </a:cubicBezTo>
                  <a:cubicBezTo>
                    <a:pt x="47" y="10"/>
                    <a:pt x="47" y="8"/>
                    <a:pt x="47" y="7"/>
                  </a:cubicBezTo>
                  <a:cubicBezTo>
                    <a:pt x="47" y="6"/>
                    <a:pt x="46" y="6"/>
                    <a:pt x="47" y="5"/>
                  </a:cubicBezTo>
                  <a:cubicBezTo>
                    <a:pt x="48" y="3"/>
                    <a:pt x="50" y="2"/>
                    <a:pt x="51" y="1"/>
                  </a:cubicBezTo>
                  <a:cubicBezTo>
                    <a:pt x="52" y="0"/>
                    <a:pt x="53" y="1"/>
                    <a:pt x="55" y="1"/>
                  </a:cubicBezTo>
                  <a:cubicBezTo>
                    <a:pt x="56" y="1"/>
                    <a:pt x="59" y="1"/>
                    <a:pt x="60" y="1"/>
                  </a:cubicBezTo>
                  <a:cubicBezTo>
                    <a:pt x="62" y="1"/>
                    <a:pt x="64" y="1"/>
                    <a:pt x="66" y="1"/>
                  </a:cubicBezTo>
                  <a:cubicBezTo>
                    <a:pt x="68" y="1"/>
                    <a:pt x="70" y="1"/>
                    <a:pt x="71" y="1"/>
                  </a:cubicBezTo>
                  <a:cubicBezTo>
                    <a:pt x="72" y="2"/>
                    <a:pt x="73" y="2"/>
                    <a:pt x="74" y="3"/>
                  </a:cubicBezTo>
                  <a:cubicBezTo>
                    <a:pt x="74" y="4"/>
                    <a:pt x="73" y="7"/>
                    <a:pt x="73" y="8"/>
                  </a:cubicBezTo>
                  <a:cubicBezTo>
                    <a:pt x="73" y="9"/>
                    <a:pt x="77" y="9"/>
                    <a:pt x="78" y="10"/>
                  </a:cubicBezTo>
                  <a:cubicBezTo>
                    <a:pt x="79" y="11"/>
                    <a:pt x="82" y="14"/>
                    <a:pt x="83" y="14"/>
                  </a:cubicBezTo>
                  <a:cubicBezTo>
                    <a:pt x="83" y="14"/>
                    <a:pt x="85" y="15"/>
                    <a:pt x="86" y="16"/>
                  </a:cubicBezTo>
                  <a:cubicBezTo>
                    <a:pt x="87" y="16"/>
                    <a:pt x="87" y="17"/>
                    <a:pt x="88" y="18"/>
                  </a:cubicBezTo>
                  <a:cubicBezTo>
                    <a:pt x="90" y="18"/>
                    <a:pt x="95" y="19"/>
                    <a:pt x="97" y="18"/>
                  </a:cubicBezTo>
                  <a:cubicBezTo>
                    <a:pt x="99" y="17"/>
                    <a:pt x="97" y="15"/>
                    <a:pt x="99" y="14"/>
                  </a:cubicBezTo>
                  <a:cubicBezTo>
                    <a:pt x="100" y="13"/>
                    <a:pt x="102" y="13"/>
                    <a:pt x="103" y="14"/>
                  </a:cubicBezTo>
                  <a:cubicBezTo>
                    <a:pt x="105" y="15"/>
                    <a:pt x="106" y="19"/>
                    <a:pt x="107" y="20"/>
                  </a:cubicBezTo>
                  <a:cubicBezTo>
                    <a:pt x="109" y="21"/>
                    <a:pt x="111" y="20"/>
                    <a:pt x="113" y="21"/>
                  </a:cubicBezTo>
                  <a:cubicBezTo>
                    <a:pt x="115" y="21"/>
                    <a:pt x="116" y="21"/>
                    <a:pt x="118" y="21"/>
                  </a:cubicBezTo>
                  <a:cubicBezTo>
                    <a:pt x="119" y="22"/>
                    <a:pt x="119" y="24"/>
                    <a:pt x="120" y="26"/>
                  </a:cubicBezTo>
                  <a:cubicBezTo>
                    <a:pt x="121" y="27"/>
                    <a:pt x="122" y="29"/>
                    <a:pt x="122" y="31"/>
                  </a:cubicBezTo>
                  <a:cubicBezTo>
                    <a:pt x="122" y="33"/>
                    <a:pt x="120" y="34"/>
                    <a:pt x="119" y="34"/>
                  </a:cubicBezTo>
                  <a:cubicBezTo>
                    <a:pt x="117" y="34"/>
                    <a:pt x="116" y="31"/>
                    <a:pt x="115" y="30"/>
                  </a:cubicBezTo>
                  <a:cubicBezTo>
                    <a:pt x="114" y="30"/>
                    <a:pt x="113" y="31"/>
                    <a:pt x="112" y="30"/>
                  </a:cubicBezTo>
                  <a:cubicBezTo>
                    <a:pt x="111" y="30"/>
                    <a:pt x="109" y="29"/>
                    <a:pt x="108" y="29"/>
                  </a:cubicBezTo>
                  <a:cubicBezTo>
                    <a:pt x="106" y="29"/>
                    <a:pt x="105" y="31"/>
                    <a:pt x="104" y="33"/>
                  </a:cubicBezTo>
                  <a:cubicBezTo>
                    <a:pt x="102" y="34"/>
                    <a:pt x="103" y="35"/>
                    <a:pt x="101" y="36"/>
                  </a:cubicBezTo>
                  <a:cubicBezTo>
                    <a:pt x="100" y="37"/>
                    <a:pt x="98" y="38"/>
                    <a:pt x="97" y="39"/>
                  </a:cubicBezTo>
                  <a:cubicBezTo>
                    <a:pt x="96" y="41"/>
                    <a:pt x="96" y="44"/>
                    <a:pt x="96" y="46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4"/>
                    <a:pt x="95" y="55"/>
                    <a:pt x="95" y="57"/>
                  </a:cubicBezTo>
                  <a:cubicBezTo>
                    <a:pt x="95" y="58"/>
                    <a:pt x="95" y="59"/>
                    <a:pt x="95" y="59"/>
                  </a:cubicBezTo>
                  <a:cubicBezTo>
                    <a:pt x="93" y="59"/>
                    <a:pt x="90" y="59"/>
                    <a:pt x="89" y="60"/>
                  </a:cubicBezTo>
                  <a:cubicBezTo>
                    <a:pt x="87" y="61"/>
                    <a:pt x="89" y="63"/>
                    <a:pt x="88" y="64"/>
                  </a:cubicBezTo>
                  <a:cubicBezTo>
                    <a:pt x="87" y="65"/>
                    <a:pt x="85" y="64"/>
                    <a:pt x="84" y="64"/>
                  </a:cubicBezTo>
                  <a:cubicBezTo>
                    <a:pt x="83" y="64"/>
                    <a:pt x="82" y="64"/>
                    <a:pt x="81" y="64"/>
                  </a:cubicBezTo>
                  <a:cubicBezTo>
                    <a:pt x="79" y="64"/>
                    <a:pt x="79" y="65"/>
                    <a:pt x="78" y="65"/>
                  </a:cubicBezTo>
                  <a:cubicBezTo>
                    <a:pt x="77" y="66"/>
                    <a:pt x="76" y="66"/>
                    <a:pt x="75" y="66"/>
                  </a:cubicBezTo>
                  <a:cubicBezTo>
                    <a:pt x="74" y="67"/>
                    <a:pt x="73" y="66"/>
                    <a:pt x="72" y="66"/>
                  </a:cubicBezTo>
                  <a:cubicBezTo>
                    <a:pt x="71" y="67"/>
                    <a:pt x="72" y="67"/>
                    <a:pt x="71" y="69"/>
                  </a:cubicBezTo>
                  <a:cubicBezTo>
                    <a:pt x="69" y="71"/>
                    <a:pt x="68" y="76"/>
                    <a:pt x="62" y="78"/>
                  </a:cubicBezTo>
                  <a:cubicBezTo>
                    <a:pt x="56" y="80"/>
                    <a:pt x="43" y="79"/>
                    <a:pt x="39" y="78"/>
                  </a:cubicBezTo>
                  <a:cubicBezTo>
                    <a:pt x="34" y="78"/>
                    <a:pt x="38" y="76"/>
                    <a:pt x="38" y="74"/>
                  </a:cubicBezTo>
                  <a:cubicBezTo>
                    <a:pt x="37" y="73"/>
                    <a:pt x="37" y="71"/>
                    <a:pt x="36" y="69"/>
                  </a:cubicBezTo>
                  <a:cubicBezTo>
                    <a:pt x="36" y="68"/>
                    <a:pt x="36" y="67"/>
                    <a:pt x="35" y="66"/>
                  </a:cubicBezTo>
                  <a:cubicBezTo>
                    <a:pt x="35" y="65"/>
                    <a:pt x="35" y="64"/>
                    <a:pt x="34" y="63"/>
                  </a:cubicBezTo>
                  <a:cubicBezTo>
                    <a:pt x="33" y="63"/>
                    <a:pt x="32" y="62"/>
                    <a:pt x="30" y="62"/>
                  </a:cubicBezTo>
                  <a:cubicBezTo>
                    <a:pt x="29" y="62"/>
                    <a:pt x="27" y="62"/>
                    <a:pt x="26" y="62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4" y="60"/>
                    <a:pt x="22" y="59"/>
                    <a:pt x="21" y="59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7" y="58"/>
                    <a:pt x="16" y="58"/>
                    <a:pt x="14" y="58"/>
                  </a:cubicBezTo>
                  <a:cubicBezTo>
                    <a:pt x="12" y="58"/>
                    <a:pt x="9" y="58"/>
                    <a:pt x="8" y="58"/>
                  </a:cubicBezTo>
                  <a:cubicBezTo>
                    <a:pt x="6" y="58"/>
                    <a:pt x="4" y="58"/>
                    <a:pt x="3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0" y="53"/>
                    <a:pt x="0" y="52"/>
                    <a:pt x="0" y="51"/>
                  </a:cubicBezTo>
                  <a:cubicBezTo>
                    <a:pt x="0" y="50"/>
                    <a:pt x="0" y="49"/>
                    <a:pt x="1" y="48"/>
                  </a:cubicBezTo>
                  <a:cubicBezTo>
                    <a:pt x="1" y="47"/>
                    <a:pt x="2" y="46"/>
                    <a:pt x="2" y="45"/>
                  </a:cubicBezTo>
                  <a:cubicBezTo>
                    <a:pt x="3" y="44"/>
                    <a:pt x="3" y="44"/>
                    <a:pt x="3" y="43"/>
                  </a:cubicBezTo>
                  <a:cubicBezTo>
                    <a:pt x="4" y="42"/>
                    <a:pt x="4" y="41"/>
                    <a:pt x="5" y="40"/>
                  </a:cubicBezTo>
                  <a:cubicBezTo>
                    <a:pt x="5" y="40"/>
                    <a:pt x="6" y="40"/>
                    <a:pt x="7" y="39"/>
                  </a:cubicBezTo>
                  <a:cubicBezTo>
                    <a:pt x="7" y="38"/>
                    <a:pt x="8" y="37"/>
                    <a:pt x="8" y="36"/>
                  </a:cubicBezTo>
                  <a:cubicBezTo>
                    <a:pt x="8" y="35"/>
                    <a:pt x="7" y="35"/>
                    <a:pt x="7" y="34"/>
                  </a:cubicBezTo>
                  <a:cubicBezTo>
                    <a:pt x="6" y="33"/>
                    <a:pt x="6" y="33"/>
                    <a:pt x="5" y="32"/>
                  </a:cubicBezTo>
                  <a:cubicBezTo>
                    <a:pt x="5" y="31"/>
                    <a:pt x="5" y="30"/>
                    <a:pt x="6" y="29"/>
                  </a:cubicBezTo>
                  <a:cubicBezTo>
                    <a:pt x="6" y="28"/>
                    <a:pt x="8" y="27"/>
                    <a:pt x="8" y="26"/>
                  </a:cubicBezTo>
                  <a:cubicBezTo>
                    <a:pt x="9" y="26"/>
                    <a:pt x="10" y="25"/>
                    <a:pt x="10" y="24"/>
                  </a:cubicBezTo>
                  <a:cubicBezTo>
                    <a:pt x="11" y="23"/>
                    <a:pt x="11" y="22"/>
                    <a:pt x="10" y="22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0" name="Freeform 61"/>
            <p:cNvSpPr>
              <a:spLocks/>
            </p:cNvSpPr>
            <p:nvPr/>
          </p:nvSpPr>
          <p:spPr bwMode="auto">
            <a:xfrm>
              <a:off x="5450" y="11411"/>
              <a:ext cx="1674" cy="1506"/>
            </a:xfrm>
            <a:custGeom>
              <a:avLst/>
              <a:gdLst>
                <a:gd name="T0" fmla="*/ 5 w 161"/>
                <a:gd name="T1" fmla="*/ 130 h 142"/>
                <a:gd name="T2" fmla="*/ 1 w 161"/>
                <a:gd name="T3" fmla="*/ 117 h 142"/>
                <a:gd name="T4" fmla="*/ 1 w 161"/>
                <a:gd name="T5" fmla="*/ 106 h 142"/>
                <a:gd name="T6" fmla="*/ 9 w 161"/>
                <a:gd name="T7" fmla="*/ 95 h 142"/>
                <a:gd name="T8" fmla="*/ 20 w 161"/>
                <a:gd name="T9" fmla="*/ 89 h 142"/>
                <a:gd name="T10" fmla="*/ 33 w 161"/>
                <a:gd name="T11" fmla="*/ 87 h 142"/>
                <a:gd name="T12" fmla="*/ 45 w 161"/>
                <a:gd name="T13" fmla="*/ 81 h 142"/>
                <a:gd name="T14" fmla="*/ 53 w 161"/>
                <a:gd name="T15" fmla="*/ 76 h 142"/>
                <a:gd name="T16" fmla="*/ 61 w 161"/>
                <a:gd name="T17" fmla="*/ 72 h 142"/>
                <a:gd name="T18" fmla="*/ 67 w 161"/>
                <a:gd name="T19" fmla="*/ 69 h 142"/>
                <a:gd name="T20" fmla="*/ 67 w 161"/>
                <a:gd name="T21" fmla="*/ 58 h 142"/>
                <a:gd name="T22" fmla="*/ 67 w 161"/>
                <a:gd name="T23" fmla="*/ 47 h 142"/>
                <a:gd name="T24" fmla="*/ 77 w 161"/>
                <a:gd name="T25" fmla="*/ 43 h 142"/>
                <a:gd name="T26" fmla="*/ 82 w 161"/>
                <a:gd name="T27" fmla="*/ 39 h 142"/>
                <a:gd name="T28" fmla="*/ 95 w 161"/>
                <a:gd name="T29" fmla="*/ 38 h 142"/>
                <a:gd name="T30" fmla="*/ 99 w 161"/>
                <a:gd name="T31" fmla="*/ 32 h 142"/>
                <a:gd name="T32" fmla="*/ 110 w 161"/>
                <a:gd name="T33" fmla="*/ 28 h 142"/>
                <a:gd name="T34" fmla="*/ 119 w 161"/>
                <a:gd name="T35" fmla="*/ 20 h 142"/>
                <a:gd name="T36" fmla="*/ 129 w 161"/>
                <a:gd name="T37" fmla="*/ 15 h 142"/>
                <a:gd name="T38" fmla="*/ 142 w 161"/>
                <a:gd name="T39" fmla="*/ 6 h 142"/>
                <a:gd name="T40" fmla="*/ 151 w 161"/>
                <a:gd name="T41" fmla="*/ 2 h 142"/>
                <a:gd name="T42" fmla="*/ 154 w 161"/>
                <a:gd name="T43" fmla="*/ 7 h 142"/>
                <a:gd name="T44" fmla="*/ 161 w 161"/>
                <a:gd name="T45" fmla="*/ 17 h 142"/>
                <a:gd name="T46" fmla="*/ 158 w 161"/>
                <a:gd name="T47" fmla="*/ 33 h 142"/>
                <a:gd name="T48" fmla="*/ 158 w 161"/>
                <a:gd name="T49" fmla="*/ 54 h 142"/>
                <a:gd name="T50" fmla="*/ 160 w 161"/>
                <a:gd name="T51" fmla="*/ 69 h 142"/>
                <a:gd name="T52" fmla="*/ 156 w 161"/>
                <a:gd name="T53" fmla="*/ 80 h 142"/>
                <a:gd name="T54" fmla="*/ 151 w 161"/>
                <a:gd name="T55" fmla="*/ 88 h 142"/>
                <a:gd name="T56" fmla="*/ 149 w 161"/>
                <a:gd name="T57" fmla="*/ 100 h 142"/>
                <a:gd name="T58" fmla="*/ 148 w 161"/>
                <a:gd name="T59" fmla="*/ 112 h 142"/>
                <a:gd name="T60" fmla="*/ 147 w 161"/>
                <a:gd name="T61" fmla="*/ 117 h 142"/>
                <a:gd name="T62" fmla="*/ 142 w 161"/>
                <a:gd name="T63" fmla="*/ 125 h 142"/>
                <a:gd name="T64" fmla="*/ 143 w 161"/>
                <a:gd name="T65" fmla="*/ 136 h 142"/>
                <a:gd name="T66" fmla="*/ 139 w 161"/>
                <a:gd name="T67" fmla="*/ 142 h 142"/>
                <a:gd name="T68" fmla="*/ 136 w 161"/>
                <a:gd name="T69" fmla="*/ 136 h 142"/>
                <a:gd name="T70" fmla="*/ 121 w 161"/>
                <a:gd name="T71" fmla="*/ 129 h 142"/>
                <a:gd name="T72" fmla="*/ 106 w 161"/>
                <a:gd name="T73" fmla="*/ 133 h 142"/>
                <a:gd name="T74" fmla="*/ 96 w 161"/>
                <a:gd name="T75" fmla="*/ 125 h 142"/>
                <a:gd name="T76" fmla="*/ 89 w 161"/>
                <a:gd name="T77" fmla="*/ 116 h 142"/>
                <a:gd name="T78" fmla="*/ 73 w 161"/>
                <a:gd name="T79" fmla="*/ 116 h 142"/>
                <a:gd name="T80" fmla="*/ 65 w 161"/>
                <a:gd name="T81" fmla="*/ 122 h 142"/>
                <a:gd name="T82" fmla="*/ 64 w 161"/>
                <a:gd name="T83" fmla="*/ 134 h 142"/>
                <a:gd name="T84" fmla="*/ 52 w 161"/>
                <a:gd name="T85" fmla="*/ 134 h 142"/>
                <a:gd name="T86" fmla="*/ 36 w 161"/>
                <a:gd name="T87" fmla="*/ 135 h 142"/>
                <a:gd name="T88" fmla="*/ 28 w 161"/>
                <a:gd name="T89" fmla="*/ 136 h 142"/>
                <a:gd name="T90" fmla="*/ 14 w 161"/>
                <a:gd name="T91" fmla="*/ 135 h 142"/>
                <a:gd name="T92" fmla="*/ 8 w 161"/>
                <a:gd name="T93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2">
                  <a:moveTo>
                    <a:pt x="6" y="138"/>
                  </a:moveTo>
                  <a:cubicBezTo>
                    <a:pt x="7" y="137"/>
                    <a:pt x="6" y="135"/>
                    <a:pt x="6" y="134"/>
                  </a:cubicBezTo>
                  <a:cubicBezTo>
                    <a:pt x="6" y="133"/>
                    <a:pt x="6" y="131"/>
                    <a:pt x="5" y="130"/>
                  </a:cubicBezTo>
                  <a:cubicBezTo>
                    <a:pt x="5" y="128"/>
                    <a:pt x="5" y="127"/>
                    <a:pt x="4" y="126"/>
                  </a:cubicBezTo>
                  <a:cubicBezTo>
                    <a:pt x="4" y="124"/>
                    <a:pt x="4" y="123"/>
                    <a:pt x="3" y="121"/>
                  </a:cubicBezTo>
                  <a:cubicBezTo>
                    <a:pt x="2" y="120"/>
                    <a:pt x="1" y="118"/>
                    <a:pt x="1" y="117"/>
                  </a:cubicBezTo>
                  <a:cubicBezTo>
                    <a:pt x="0" y="115"/>
                    <a:pt x="0" y="114"/>
                    <a:pt x="0" y="113"/>
                  </a:cubicBezTo>
                  <a:cubicBezTo>
                    <a:pt x="0" y="111"/>
                    <a:pt x="0" y="110"/>
                    <a:pt x="1" y="109"/>
                  </a:cubicBezTo>
                  <a:cubicBezTo>
                    <a:pt x="1" y="107"/>
                    <a:pt x="0" y="107"/>
                    <a:pt x="1" y="106"/>
                  </a:cubicBezTo>
                  <a:cubicBezTo>
                    <a:pt x="1" y="105"/>
                    <a:pt x="2" y="104"/>
                    <a:pt x="3" y="103"/>
                  </a:cubicBezTo>
                  <a:cubicBezTo>
                    <a:pt x="4" y="102"/>
                    <a:pt x="5" y="100"/>
                    <a:pt x="6" y="99"/>
                  </a:cubicBezTo>
                  <a:cubicBezTo>
                    <a:pt x="7" y="97"/>
                    <a:pt x="8" y="96"/>
                    <a:pt x="9" y="95"/>
                  </a:cubicBezTo>
                  <a:cubicBezTo>
                    <a:pt x="11" y="94"/>
                    <a:pt x="12" y="93"/>
                    <a:pt x="13" y="92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7" y="90"/>
                    <a:pt x="18" y="90"/>
                    <a:pt x="20" y="89"/>
                  </a:cubicBezTo>
                  <a:cubicBezTo>
                    <a:pt x="21" y="89"/>
                    <a:pt x="23" y="89"/>
                    <a:pt x="25" y="89"/>
                  </a:cubicBezTo>
                  <a:cubicBezTo>
                    <a:pt x="26" y="88"/>
                    <a:pt x="27" y="88"/>
                    <a:pt x="28" y="88"/>
                  </a:cubicBezTo>
                  <a:cubicBezTo>
                    <a:pt x="30" y="88"/>
                    <a:pt x="31" y="87"/>
                    <a:pt x="33" y="87"/>
                  </a:cubicBezTo>
                  <a:cubicBezTo>
                    <a:pt x="34" y="86"/>
                    <a:pt x="36" y="85"/>
                    <a:pt x="37" y="84"/>
                  </a:cubicBezTo>
                  <a:cubicBezTo>
                    <a:pt x="38" y="83"/>
                    <a:pt x="40" y="82"/>
                    <a:pt x="41" y="81"/>
                  </a:cubicBezTo>
                  <a:cubicBezTo>
                    <a:pt x="43" y="81"/>
                    <a:pt x="44" y="81"/>
                    <a:pt x="45" y="81"/>
                  </a:cubicBezTo>
                  <a:cubicBezTo>
                    <a:pt x="46" y="81"/>
                    <a:pt x="47" y="82"/>
                    <a:pt x="48" y="81"/>
                  </a:cubicBezTo>
                  <a:cubicBezTo>
                    <a:pt x="49" y="81"/>
                    <a:pt x="49" y="79"/>
                    <a:pt x="50" y="78"/>
                  </a:cubicBezTo>
                  <a:cubicBezTo>
                    <a:pt x="51" y="78"/>
                    <a:pt x="52" y="77"/>
                    <a:pt x="53" y="76"/>
                  </a:cubicBezTo>
                  <a:cubicBezTo>
                    <a:pt x="54" y="76"/>
                    <a:pt x="54" y="74"/>
                    <a:pt x="55" y="73"/>
                  </a:cubicBezTo>
                  <a:cubicBezTo>
                    <a:pt x="56" y="73"/>
                    <a:pt x="58" y="73"/>
                    <a:pt x="59" y="72"/>
                  </a:cubicBezTo>
                  <a:cubicBezTo>
                    <a:pt x="60" y="72"/>
                    <a:pt x="60" y="72"/>
                    <a:pt x="61" y="72"/>
                  </a:cubicBezTo>
                  <a:cubicBezTo>
                    <a:pt x="62" y="72"/>
                    <a:pt x="63" y="72"/>
                    <a:pt x="64" y="72"/>
                  </a:cubicBezTo>
                  <a:cubicBezTo>
                    <a:pt x="65" y="72"/>
                    <a:pt x="66" y="72"/>
                    <a:pt x="67" y="71"/>
                  </a:cubicBez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7" y="67"/>
                    <a:pt x="67" y="66"/>
                  </a:cubicBezTo>
                  <a:cubicBezTo>
                    <a:pt x="67" y="65"/>
                    <a:pt x="67" y="64"/>
                    <a:pt x="67" y="62"/>
                  </a:cubicBezTo>
                  <a:cubicBezTo>
                    <a:pt x="67" y="61"/>
                    <a:pt x="67" y="60"/>
                    <a:pt x="67" y="58"/>
                  </a:cubicBezTo>
                  <a:cubicBezTo>
                    <a:pt x="67" y="57"/>
                    <a:pt x="66" y="55"/>
                    <a:pt x="66" y="54"/>
                  </a:cubicBezTo>
                  <a:cubicBezTo>
                    <a:pt x="66" y="52"/>
                    <a:pt x="66" y="51"/>
                    <a:pt x="66" y="50"/>
                  </a:cubicBezTo>
                  <a:cubicBezTo>
                    <a:pt x="66" y="49"/>
                    <a:pt x="66" y="47"/>
                    <a:pt x="67" y="47"/>
                  </a:cubicBezTo>
                  <a:cubicBezTo>
                    <a:pt x="68" y="46"/>
                    <a:pt x="69" y="45"/>
                    <a:pt x="70" y="45"/>
                  </a:cubicBezTo>
                  <a:cubicBezTo>
                    <a:pt x="71" y="44"/>
                    <a:pt x="72" y="44"/>
                    <a:pt x="72" y="43"/>
                  </a:cubicBezTo>
                  <a:cubicBezTo>
                    <a:pt x="73" y="43"/>
                    <a:pt x="75" y="43"/>
                    <a:pt x="77" y="43"/>
                  </a:cubicBezTo>
                  <a:cubicBezTo>
                    <a:pt x="78" y="43"/>
                    <a:pt x="78" y="42"/>
                    <a:pt x="78" y="42"/>
                  </a:cubicBezTo>
                  <a:cubicBezTo>
                    <a:pt x="79" y="42"/>
                    <a:pt x="79" y="41"/>
                    <a:pt x="80" y="41"/>
                  </a:cubicBezTo>
                  <a:cubicBezTo>
                    <a:pt x="81" y="40"/>
                    <a:pt x="81" y="40"/>
                    <a:pt x="82" y="39"/>
                  </a:cubicBezTo>
                  <a:cubicBezTo>
                    <a:pt x="83" y="39"/>
                    <a:pt x="82" y="38"/>
                    <a:pt x="84" y="38"/>
                  </a:cubicBezTo>
                  <a:cubicBezTo>
                    <a:pt x="86" y="38"/>
                    <a:pt x="90" y="38"/>
                    <a:pt x="92" y="38"/>
                  </a:cubicBezTo>
                  <a:cubicBezTo>
                    <a:pt x="94" y="38"/>
                    <a:pt x="94" y="38"/>
                    <a:pt x="95" y="38"/>
                  </a:cubicBezTo>
                  <a:cubicBezTo>
                    <a:pt x="95" y="38"/>
                    <a:pt x="95" y="38"/>
                    <a:pt x="95" y="37"/>
                  </a:cubicBezTo>
                  <a:cubicBezTo>
                    <a:pt x="96" y="36"/>
                    <a:pt x="96" y="35"/>
                    <a:pt x="97" y="34"/>
                  </a:cubicBezTo>
                  <a:cubicBezTo>
                    <a:pt x="97" y="33"/>
                    <a:pt x="98" y="33"/>
                    <a:pt x="99" y="32"/>
                  </a:cubicBezTo>
                  <a:cubicBezTo>
                    <a:pt x="100" y="32"/>
                    <a:pt x="102" y="32"/>
                    <a:pt x="104" y="31"/>
                  </a:cubicBezTo>
                  <a:cubicBezTo>
                    <a:pt x="105" y="31"/>
                    <a:pt x="106" y="29"/>
                    <a:pt x="108" y="28"/>
                  </a:cubicBezTo>
                  <a:cubicBezTo>
                    <a:pt x="109" y="28"/>
                    <a:pt x="109" y="29"/>
                    <a:pt x="110" y="28"/>
                  </a:cubicBezTo>
                  <a:cubicBezTo>
                    <a:pt x="111" y="28"/>
                    <a:pt x="113" y="27"/>
                    <a:pt x="114" y="27"/>
                  </a:cubicBezTo>
                  <a:cubicBezTo>
                    <a:pt x="115" y="26"/>
                    <a:pt x="116" y="24"/>
                    <a:pt x="117" y="23"/>
                  </a:cubicBezTo>
                  <a:cubicBezTo>
                    <a:pt x="118" y="22"/>
                    <a:pt x="118" y="21"/>
                    <a:pt x="119" y="20"/>
                  </a:cubicBezTo>
                  <a:cubicBezTo>
                    <a:pt x="119" y="19"/>
                    <a:pt x="121" y="18"/>
                    <a:pt x="122" y="17"/>
                  </a:cubicBezTo>
                  <a:cubicBezTo>
                    <a:pt x="123" y="16"/>
                    <a:pt x="124" y="15"/>
                    <a:pt x="125" y="15"/>
                  </a:cubicBezTo>
                  <a:cubicBezTo>
                    <a:pt x="126" y="14"/>
                    <a:pt x="128" y="15"/>
                    <a:pt x="129" y="15"/>
                  </a:cubicBezTo>
                  <a:cubicBezTo>
                    <a:pt x="131" y="14"/>
                    <a:pt x="131" y="14"/>
                    <a:pt x="132" y="14"/>
                  </a:cubicBezTo>
                  <a:cubicBezTo>
                    <a:pt x="134" y="13"/>
                    <a:pt x="136" y="12"/>
                    <a:pt x="137" y="11"/>
                  </a:cubicBezTo>
                  <a:cubicBezTo>
                    <a:pt x="139" y="10"/>
                    <a:pt x="141" y="7"/>
                    <a:pt x="142" y="6"/>
                  </a:cubicBezTo>
                  <a:cubicBezTo>
                    <a:pt x="143" y="4"/>
                    <a:pt x="144" y="2"/>
                    <a:pt x="145" y="1"/>
                  </a:cubicBezTo>
                  <a:cubicBezTo>
                    <a:pt x="146" y="0"/>
                    <a:pt x="148" y="0"/>
                    <a:pt x="149" y="1"/>
                  </a:cubicBezTo>
                  <a:cubicBezTo>
                    <a:pt x="150" y="1"/>
                    <a:pt x="150" y="1"/>
                    <a:pt x="151" y="2"/>
                  </a:cubicBezTo>
                  <a:cubicBezTo>
                    <a:pt x="152" y="2"/>
                    <a:pt x="152" y="4"/>
                    <a:pt x="153" y="5"/>
                  </a:cubicBezTo>
                  <a:cubicBezTo>
                    <a:pt x="153" y="6"/>
                    <a:pt x="153" y="7"/>
                    <a:pt x="154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5" y="10"/>
                    <a:pt x="157" y="9"/>
                    <a:pt x="158" y="10"/>
                  </a:cubicBezTo>
                  <a:cubicBezTo>
                    <a:pt x="159" y="11"/>
                    <a:pt x="160" y="11"/>
                    <a:pt x="161" y="12"/>
                  </a:cubicBezTo>
                  <a:cubicBezTo>
                    <a:pt x="161" y="14"/>
                    <a:pt x="161" y="15"/>
                    <a:pt x="161" y="17"/>
                  </a:cubicBezTo>
                  <a:cubicBezTo>
                    <a:pt x="161" y="18"/>
                    <a:pt x="160" y="18"/>
                    <a:pt x="160" y="19"/>
                  </a:cubicBezTo>
                  <a:cubicBezTo>
                    <a:pt x="160" y="20"/>
                    <a:pt x="159" y="21"/>
                    <a:pt x="159" y="23"/>
                  </a:cubicBezTo>
                  <a:cubicBezTo>
                    <a:pt x="159" y="25"/>
                    <a:pt x="159" y="30"/>
                    <a:pt x="158" y="33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9" y="45"/>
                    <a:pt x="159" y="47"/>
                    <a:pt x="159" y="49"/>
                  </a:cubicBezTo>
                  <a:cubicBezTo>
                    <a:pt x="159" y="51"/>
                    <a:pt x="158" y="53"/>
                    <a:pt x="158" y="54"/>
                  </a:cubicBezTo>
                  <a:cubicBezTo>
                    <a:pt x="159" y="56"/>
                    <a:pt x="160" y="57"/>
                    <a:pt x="160" y="58"/>
                  </a:cubicBezTo>
                  <a:cubicBezTo>
                    <a:pt x="160" y="60"/>
                    <a:pt x="160" y="62"/>
                    <a:pt x="160" y="64"/>
                  </a:cubicBezTo>
                  <a:cubicBezTo>
                    <a:pt x="160" y="65"/>
                    <a:pt x="160" y="67"/>
                    <a:pt x="160" y="69"/>
                  </a:cubicBezTo>
                  <a:cubicBezTo>
                    <a:pt x="159" y="71"/>
                    <a:pt x="160" y="73"/>
                    <a:pt x="159" y="74"/>
                  </a:cubicBezTo>
                  <a:cubicBezTo>
                    <a:pt x="159" y="75"/>
                    <a:pt x="157" y="75"/>
                    <a:pt x="156" y="76"/>
                  </a:cubicBezTo>
                  <a:cubicBezTo>
                    <a:pt x="156" y="77"/>
                    <a:pt x="156" y="79"/>
                    <a:pt x="156" y="80"/>
                  </a:cubicBezTo>
                  <a:cubicBezTo>
                    <a:pt x="156" y="81"/>
                    <a:pt x="156" y="82"/>
                    <a:pt x="155" y="83"/>
                  </a:cubicBezTo>
                  <a:cubicBezTo>
                    <a:pt x="154" y="84"/>
                    <a:pt x="153" y="85"/>
                    <a:pt x="152" y="86"/>
                  </a:cubicBezTo>
                  <a:cubicBezTo>
                    <a:pt x="152" y="87"/>
                    <a:pt x="151" y="87"/>
                    <a:pt x="151" y="88"/>
                  </a:cubicBezTo>
                  <a:cubicBezTo>
                    <a:pt x="150" y="89"/>
                    <a:pt x="149" y="90"/>
                    <a:pt x="149" y="91"/>
                  </a:cubicBezTo>
                  <a:cubicBezTo>
                    <a:pt x="149" y="93"/>
                    <a:pt x="149" y="95"/>
                    <a:pt x="149" y="97"/>
                  </a:cubicBezTo>
                  <a:cubicBezTo>
                    <a:pt x="149" y="98"/>
                    <a:pt x="149" y="98"/>
                    <a:pt x="149" y="100"/>
                  </a:cubicBezTo>
                  <a:cubicBezTo>
                    <a:pt x="148" y="101"/>
                    <a:pt x="147" y="102"/>
                    <a:pt x="147" y="104"/>
                  </a:cubicBezTo>
                  <a:cubicBezTo>
                    <a:pt x="146" y="105"/>
                    <a:pt x="147" y="107"/>
                    <a:pt x="147" y="108"/>
                  </a:cubicBezTo>
                  <a:cubicBezTo>
                    <a:pt x="147" y="109"/>
                    <a:pt x="148" y="110"/>
                    <a:pt x="148" y="112"/>
                  </a:cubicBezTo>
                  <a:cubicBezTo>
                    <a:pt x="148" y="113"/>
                    <a:pt x="135" y="114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6" y="116"/>
                    <a:pt x="147" y="117"/>
                    <a:pt x="147" y="117"/>
                  </a:cubicBezTo>
                  <a:cubicBezTo>
                    <a:pt x="147" y="118"/>
                    <a:pt x="147" y="120"/>
                    <a:pt x="146" y="121"/>
                  </a:cubicBezTo>
                  <a:cubicBezTo>
                    <a:pt x="146" y="122"/>
                    <a:pt x="146" y="122"/>
                    <a:pt x="145" y="123"/>
                  </a:cubicBezTo>
                  <a:cubicBezTo>
                    <a:pt x="144" y="123"/>
                    <a:pt x="143" y="124"/>
                    <a:pt x="142" y="125"/>
                  </a:cubicBezTo>
                  <a:cubicBezTo>
                    <a:pt x="142" y="126"/>
                    <a:pt x="142" y="127"/>
                    <a:pt x="142" y="128"/>
                  </a:cubicBezTo>
                  <a:cubicBezTo>
                    <a:pt x="142" y="129"/>
                    <a:pt x="142" y="130"/>
                    <a:pt x="142" y="132"/>
                  </a:cubicBezTo>
                  <a:cubicBezTo>
                    <a:pt x="142" y="133"/>
                    <a:pt x="143" y="135"/>
                    <a:pt x="143" y="136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9"/>
                    <a:pt x="142" y="140"/>
                    <a:pt x="141" y="140"/>
                  </a:cubicBezTo>
                  <a:cubicBezTo>
                    <a:pt x="140" y="141"/>
                    <a:pt x="140" y="142"/>
                    <a:pt x="139" y="142"/>
                  </a:cubicBezTo>
                  <a:cubicBezTo>
                    <a:pt x="139" y="142"/>
                    <a:pt x="139" y="142"/>
                    <a:pt x="139" y="142"/>
                  </a:cubicBezTo>
                  <a:cubicBezTo>
                    <a:pt x="138" y="142"/>
                    <a:pt x="138" y="141"/>
                    <a:pt x="138" y="141"/>
                  </a:cubicBezTo>
                  <a:cubicBezTo>
                    <a:pt x="137" y="139"/>
                    <a:pt x="137" y="137"/>
                    <a:pt x="136" y="136"/>
                  </a:cubicBezTo>
                  <a:cubicBezTo>
                    <a:pt x="134" y="136"/>
                    <a:pt x="133" y="136"/>
                    <a:pt x="131" y="136"/>
                  </a:cubicBezTo>
                  <a:cubicBezTo>
                    <a:pt x="129" y="135"/>
                    <a:pt x="127" y="136"/>
                    <a:pt x="125" y="135"/>
                  </a:cubicBezTo>
                  <a:cubicBezTo>
                    <a:pt x="124" y="134"/>
                    <a:pt x="123" y="130"/>
                    <a:pt x="121" y="129"/>
                  </a:cubicBezTo>
                  <a:cubicBezTo>
                    <a:pt x="120" y="128"/>
                    <a:pt x="118" y="128"/>
                    <a:pt x="117" y="129"/>
                  </a:cubicBezTo>
                  <a:cubicBezTo>
                    <a:pt x="115" y="130"/>
                    <a:pt x="117" y="132"/>
                    <a:pt x="115" y="133"/>
                  </a:cubicBezTo>
                  <a:cubicBezTo>
                    <a:pt x="113" y="134"/>
                    <a:pt x="108" y="133"/>
                    <a:pt x="106" y="133"/>
                  </a:cubicBezTo>
                  <a:cubicBezTo>
                    <a:pt x="105" y="132"/>
                    <a:pt x="105" y="131"/>
                    <a:pt x="104" y="131"/>
                  </a:cubicBezTo>
                  <a:cubicBezTo>
                    <a:pt x="103" y="130"/>
                    <a:pt x="101" y="129"/>
                    <a:pt x="101" y="129"/>
                  </a:cubicBezTo>
                  <a:cubicBezTo>
                    <a:pt x="100" y="129"/>
                    <a:pt x="97" y="126"/>
                    <a:pt x="96" y="125"/>
                  </a:cubicBezTo>
                  <a:cubicBezTo>
                    <a:pt x="95" y="124"/>
                    <a:pt x="91" y="124"/>
                    <a:pt x="91" y="123"/>
                  </a:cubicBezTo>
                  <a:cubicBezTo>
                    <a:pt x="91" y="122"/>
                    <a:pt x="92" y="119"/>
                    <a:pt x="92" y="118"/>
                  </a:cubicBezTo>
                  <a:cubicBezTo>
                    <a:pt x="91" y="117"/>
                    <a:pt x="90" y="117"/>
                    <a:pt x="89" y="116"/>
                  </a:cubicBezTo>
                  <a:cubicBezTo>
                    <a:pt x="88" y="116"/>
                    <a:pt x="86" y="116"/>
                    <a:pt x="84" y="116"/>
                  </a:cubicBezTo>
                  <a:cubicBezTo>
                    <a:pt x="82" y="116"/>
                    <a:pt x="80" y="116"/>
                    <a:pt x="78" y="116"/>
                  </a:cubicBezTo>
                  <a:cubicBezTo>
                    <a:pt x="77" y="116"/>
                    <a:pt x="74" y="116"/>
                    <a:pt x="73" y="116"/>
                  </a:cubicBezTo>
                  <a:cubicBezTo>
                    <a:pt x="71" y="116"/>
                    <a:pt x="70" y="115"/>
                    <a:pt x="69" y="116"/>
                  </a:cubicBezTo>
                  <a:cubicBezTo>
                    <a:pt x="68" y="117"/>
                    <a:pt x="66" y="118"/>
                    <a:pt x="65" y="120"/>
                  </a:cubicBezTo>
                  <a:cubicBezTo>
                    <a:pt x="64" y="121"/>
                    <a:pt x="65" y="121"/>
                    <a:pt x="65" y="122"/>
                  </a:cubicBezTo>
                  <a:cubicBezTo>
                    <a:pt x="65" y="123"/>
                    <a:pt x="65" y="125"/>
                    <a:pt x="65" y="126"/>
                  </a:cubicBezTo>
                  <a:cubicBezTo>
                    <a:pt x="65" y="127"/>
                    <a:pt x="65" y="129"/>
                    <a:pt x="65" y="130"/>
                  </a:cubicBezTo>
                  <a:cubicBezTo>
                    <a:pt x="65" y="132"/>
                    <a:pt x="65" y="133"/>
                    <a:pt x="64" y="134"/>
                  </a:cubicBezTo>
                  <a:cubicBezTo>
                    <a:pt x="64" y="134"/>
                    <a:pt x="63" y="134"/>
                    <a:pt x="61" y="134"/>
                  </a:cubicBezTo>
                  <a:cubicBezTo>
                    <a:pt x="60" y="134"/>
                    <a:pt x="58" y="134"/>
                    <a:pt x="56" y="134"/>
                  </a:cubicBezTo>
                  <a:cubicBezTo>
                    <a:pt x="55" y="134"/>
                    <a:pt x="54" y="134"/>
                    <a:pt x="52" y="134"/>
                  </a:cubicBezTo>
                  <a:cubicBezTo>
                    <a:pt x="50" y="134"/>
                    <a:pt x="48" y="134"/>
                    <a:pt x="47" y="134"/>
                  </a:cubicBezTo>
                  <a:cubicBezTo>
                    <a:pt x="45" y="134"/>
                    <a:pt x="43" y="134"/>
                    <a:pt x="41" y="134"/>
                  </a:cubicBezTo>
                  <a:cubicBezTo>
                    <a:pt x="39" y="134"/>
                    <a:pt x="38" y="134"/>
                    <a:pt x="36" y="135"/>
                  </a:cubicBezTo>
                  <a:cubicBezTo>
                    <a:pt x="34" y="135"/>
                    <a:pt x="32" y="135"/>
                    <a:pt x="30" y="136"/>
                  </a:cubicBezTo>
                  <a:cubicBezTo>
                    <a:pt x="30" y="136"/>
                    <a:pt x="29" y="136"/>
                    <a:pt x="28" y="137"/>
                  </a:cubicBezTo>
                  <a:cubicBezTo>
                    <a:pt x="28" y="137"/>
                    <a:pt x="28" y="137"/>
                    <a:pt x="28" y="136"/>
                  </a:cubicBezTo>
                  <a:cubicBezTo>
                    <a:pt x="28" y="136"/>
                    <a:pt x="28" y="135"/>
                    <a:pt x="27" y="135"/>
                  </a:cubicBezTo>
                  <a:cubicBezTo>
                    <a:pt x="25" y="135"/>
                    <a:pt x="24" y="135"/>
                    <a:pt x="22" y="135"/>
                  </a:cubicBezTo>
                  <a:cubicBezTo>
                    <a:pt x="20" y="135"/>
                    <a:pt x="16" y="135"/>
                    <a:pt x="14" y="135"/>
                  </a:cubicBezTo>
                  <a:cubicBezTo>
                    <a:pt x="13" y="135"/>
                    <a:pt x="12" y="135"/>
                    <a:pt x="12" y="135"/>
                  </a:cubicBezTo>
                  <a:cubicBezTo>
                    <a:pt x="11" y="136"/>
                    <a:pt x="11" y="138"/>
                    <a:pt x="10" y="138"/>
                  </a:cubicBezTo>
                  <a:cubicBezTo>
                    <a:pt x="10" y="139"/>
                    <a:pt x="9" y="139"/>
                    <a:pt x="8" y="139"/>
                  </a:cubicBezTo>
                  <a:cubicBezTo>
                    <a:pt x="8" y="139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1" name="Freeform 60"/>
            <p:cNvSpPr>
              <a:spLocks/>
            </p:cNvSpPr>
            <p:nvPr/>
          </p:nvSpPr>
          <p:spPr bwMode="auto">
            <a:xfrm>
              <a:off x="4713" y="12821"/>
              <a:ext cx="1996" cy="1762"/>
            </a:xfrm>
            <a:custGeom>
              <a:avLst/>
              <a:gdLst>
                <a:gd name="T0" fmla="*/ 186 w 192"/>
                <a:gd name="T1" fmla="*/ 133 h 166"/>
                <a:gd name="T2" fmla="*/ 174 w 192"/>
                <a:gd name="T3" fmla="*/ 135 h 166"/>
                <a:gd name="T4" fmla="*/ 172 w 192"/>
                <a:gd name="T5" fmla="*/ 145 h 166"/>
                <a:gd name="T6" fmla="*/ 163 w 192"/>
                <a:gd name="T7" fmla="*/ 145 h 166"/>
                <a:gd name="T8" fmla="*/ 153 w 192"/>
                <a:gd name="T9" fmla="*/ 147 h 166"/>
                <a:gd name="T10" fmla="*/ 125 w 192"/>
                <a:gd name="T11" fmla="*/ 152 h 166"/>
                <a:gd name="T12" fmla="*/ 84 w 192"/>
                <a:gd name="T13" fmla="*/ 133 h 166"/>
                <a:gd name="T14" fmla="*/ 0 w 192"/>
                <a:gd name="T15" fmla="*/ 97 h 166"/>
                <a:gd name="T16" fmla="*/ 8 w 192"/>
                <a:gd name="T17" fmla="*/ 90 h 166"/>
                <a:gd name="T18" fmla="*/ 15 w 192"/>
                <a:gd name="T19" fmla="*/ 83 h 166"/>
                <a:gd name="T20" fmla="*/ 20 w 192"/>
                <a:gd name="T21" fmla="*/ 76 h 166"/>
                <a:gd name="T22" fmla="*/ 27 w 192"/>
                <a:gd name="T23" fmla="*/ 68 h 166"/>
                <a:gd name="T24" fmla="*/ 33 w 192"/>
                <a:gd name="T25" fmla="*/ 61 h 166"/>
                <a:gd name="T26" fmla="*/ 37 w 192"/>
                <a:gd name="T27" fmla="*/ 54 h 166"/>
                <a:gd name="T28" fmla="*/ 42 w 192"/>
                <a:gd name="T29" fmla="*/ 48 h 166"/>
                <a:gd name="T30" fmla="*/ 48 w 192"/>
                <a:gd name="T31" fmla="*/ 42 h 166"/>
                <a:gd name="T32" fmla="*/ 50 w 192"/>
                <a:gd name="T33" fmla="*/ 33 h 166"/>
                <a:gd name="T34" fmla="*/ 52 w 192"/>
                <a:gd name="T35" fmla="*/ 23 h 166"/>
                <a:gd name="T36" fmla="*/ 55 w 192"/>
                <a:gd name="T37" fmla="*/ 14 h 166"/>
                <a:gd name="T38" fmla="*/ 56 w 192"/>
                <a:gd name="T39" fmla="*/ 5 h 166"/>
                <a:gd name="T40" fmla="*/ 61 w 192"/>
                <a:gd name="T41" fmla="*/ 1 h 166"/>
                <a:gd name="T42" fmla="*/ 70 w 192"/>
                <a:gd name="T43" fmla="*/ 1 h 166"/>
                <a:gd name="T44" fmla="*/ 75 w 192"/>
                <a:gd name="T45" fmla="*/ 3 h 166"/>
                <a:gd name="T46" fmla="*/ 79 w 192"/>
                <a:gd name="T47" fmla="*/ 6 h 166"/>
                <a:gd name="T48" fmla="*/ 83 w 192"/>
                <a:gd name="T49" fmla="*/ 2 h 166"/>
                <a:gd name="T50" fmla="*/ 93 w 192"/>
                <a:gd name="T51" fmla="*/ 2 h 166"/>
                <a:gd name="T52" fmla="*/ 99 w 192"/>
                <a:gd name="T53" fmla="*/ 3 h 166"/>
                <a:gd name="T54" fmla="*/ 97 w 192"/>
                <a:gd name="T55" fmla="*/ 8 h 166"/>
                <a:gd name="T56" fmla="*/ 94 w 192"/>
                <a:gd name="T57" fmla="*/ 14 h 166"/>
                <a:gd name="T58" fmla="*/ 97 w 192"/>
                <a:gd name="T59" fmla="*/ 18 h 166"/>
                <a:gd name="T60" fmla="*/ 94 w 192"/>
                <a:gd name="T61" fmla="*/ 22 h 166"/>
                <a:gd name="T62" fmla="*/ 91 w 192"/>
                <a:gd name="T63" fmla="*/ 27 h 166"/>
                <a:gd name="T64" fmla="*/ 89 w 192"/>
                <a:gd name="T65" fmla="*/ 33 h 166"/>
                <a:gd name="T66" fmla="*/ 90 w 192"/>
                <a:gd name="T67" fmla="*/ 39 h 166"/>
                <a:gd name="T68" fmla="*/ 97 w 192"/>
                <a:gd name="T69" fmla="*/ 40 h 166"/>
                <a:gd name="T70" fmla="*/ 108 w 192"/>
                <a:gd name="T71" fmla="*/ 40 h 166"/>
                <a:gd name="T72" fmla="*/ 114 w 192"/>
                <a:gd name="T73" fmla="*/ 42 h 166"/>
                <a:gd name="T74" fmla="*/ 119 w 192"/>
                <a:gd name="T75" fmla="*/ 44 h 166"/>
                <a:gd name="T76" fmla="*/ 124 w 192"/>
                <a:gd name="T77" fmla="*/ 48 h 166"/>
                <a:gd name="T78" fmla="*/ 127 w 192"/>
                <a:gd name="T79" fmla="*/ 56 h 166"/>
                <a:gd name="T80" fmla="*/ 151 w 192"/>
                <a:gd name="T81" fmla="*/ 60 h 166"/>
                <a:gd name="T82" fmla="*/ 161 w 192"/>
                <a:gd name="T83" fmla="*/ 48 h 166"/>
                <a:gd name="T84" fmla="*/ 167 w 192"/>
                <a:gd name="T85" fmla="*/ 47 h 166"/>
                <a:gd name="T86" fmla="*/ 173 w 192"/>
                <a:gd name="T87" fmla="*/ 46 h 166"/>
                <a:gd name="T88" fmla="*/ 178 w 192"/>
                <a:gd name="T89" fmla="*/ 42 h 166"/>
                <a:gd name="T90" fmla="*/ 191 w 192"/>
                <a:gd name="T91" fmla="*/ 43 h 166"/>
                <a:gd name="T92" fmla="*/ 191 w 192"/>
                <a:gd name="T93" fmla="*/ 51 h 166"/>
                <a:gd name="T94" fmla="*/ 187 w 192"/>
                <a:gd name="T95" fmla="*/ 56 h 166"/>
                <a:gd name="T96" fmla="*/ 187 w 192"/>
                <a:gd name="T97" fmla="*/ 62 h 166"/>
                <a:gd name="T98" fmla="*/ 190 w 192"/>
                <a:gd name="T99" fmla="*/ 70 h 166"/>
                <a:gd name="T100" fmla="*/ 186 w 192"/>
                <a:gd name="T101" fmla="*/ 75 h 166"/>
                <a:gd name="T102" fmla="*/ 189 w 192"/>
                <a:gd name="T103" fmla="*/ 80 h 166"/>
                <a:gd name="T104" fmla="*/ 188 w 192"/>
                <a:gd name="T105" fmla="*/ 86 h 166"/>
                <a:gd name="T106" fmla="*/ 183 w 192"/>
                <a:gd name="T107" fmla="*/ 92 h 166"/>
                <a:gd name="T108" fmla="*/ 186 w 192"/>
                <a:gd name="T109" fmla="*/ 101 h 166"/>
                <a:gd name="T110" fmla="*/ 188 w 192"/>
                <a:gd name="T111" fmla="*/ 109 h 166"/>
                <a:gd name="T112" fmla="*/ 187 w 192"/>
                <a:gd name="T113" fmla="*/ 122 h 166"/>
                <a:gd name="T114" fmla="*/ 188 w 192"/>
                <a:gd name="T115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66">
                  <a:moveTo>
                    <a:pt x="188" y="135"/>
                  </a:moveTo>
                  <a:cubicBezTo>
                    <a:pt x="187" y="134"/>
                    <a:pt x="187" y="134"/>
                    <a:pt x="186" y="133"/>
                  </a:cubicBezTo>
                  <a:cubicBezTo>
                    <a:pt x="183" y="132"/>
                    <a:pt x="184" y="137"/>
                    <a:pt x="182" y="137"/>
                  </a:cubicBezTo>
                  <a:cubicBezTo>
                    <a:pt x="180" y="137"/>
                    <a:pt x="176" y="135"/>
                    <a:pt x="174" y="135"/>
                  </a:cubicBezTo>
                  <a:cubicBezTo>
                    <a:pt x="172" y="135"/>
                    <a:pt x="170" y="135"/>
                    <a:pt x="170" y="137"/>
                  </a:cubicBezTo>
                  <a:cubicBezTo>
                    <a:pt x="169" y="139"/>
                    <a:pt x="173" y="143"/>
                    <a:pt x="172" y="145"/>
                  </a:cubicBezTo>
                  <a:cubicBezTo>
                    <a:pt x="172" y="148"/>
                    <a:pt x="169" y="149"/>
                    <a:pt x="167" y="149"/>
                  </a:cubicBezTo>
                  <a:cubicBezTo>
                    <a:pt x="165" y="149"/>
                    <a:pt x="165" y="145"/>
                    <a:pt x="163" y="145"/>
                  </a:cubicBezTo>
                  <a:cubicBezTo>
                    <a:pt x="161" y="145"/>
                    <a:pt x="161" y="148"/>
                    <a:pt x="159" y="149"/>
                  </a:cubicBezTo>
                  <a:cubicBezTo>
                    <a:pt x="157" y="149"/>
                    <a:pt x="155" y="146"/>
                    <a:pt x="153" y="147"/>
                  </a:cubicBezTo>
                  <a:cubicBezTo>
                    <a:pt x="150" y="148"/>
                    <a:pt x="148" y="152"/>
                    <a:pt x="143" y="153"/>
                  </a:cubicBezTo>
                  <a:cubicBezTo>
                    <a:pt x="138" y="154"/>
                    <a:pt x="132" y="151"/>
                    <a:pt x="125" y="152"/>
                  </a:cubicBezTo>
                  <a:cubicBezTo>
                    <a:pt x="118" y="154"/>
                    <a:pt x="112" y="166"/>
                    <a:pt x="103" y="162"/>
                  </a:cubicBezTo>
                  <a:cubicBezTo>
                    <a:pt x="95" y="158"/>
                    <a:pt x="98" y="136"/>
                    <a:pt x="84" y="133"/>
                  </a:cubicBezTo>
                  <a:cubicBezTo>
                    <a:pt x="69" y="129"/>
                    <a:pt x="48" y="150"/>
                    <a:pt x="31" y="142"/>
                  </a:cubicBezTo>
                  <a:cubicBezTo>
                    <a:pt x="15" y="135"/>
                    <a:pt x="13" y="110"/>
                    <a:pt x="0" y="97"/>
                  </a:cubicBezTo>
                  <a:cubicBezTo>
                    <a:pt x="2" y="96"/>
                    <a:pt x="4" y="95"/>
                    <a:pt x="6" y="94"/>
                  </a:cubicBezTo>
                  <a:cubicBezTo>
                    <a:pt x="8" y="92"/>
                    <a:pt x="7" y="91"/>
                    <a:pt x="8" y="90"/>
                  </a:cubicBezTo>
                  <a:cubicBezTo>
                    <a:pt x="10" y="89"/>
                    <a:pt x="11" y="88"/>
                    <a:pt x="12" y="87"/>
                  </a:cubicBezTo>
                  <a:cubicBezTo>
                    <a:pt x="13" y="86"/>
                    <a:pt x="14" y="84"/>
                    <a:pt x="15" y="83"/>
                  </a:cubicBezTo>
                  <a:cubicBezTo>
                    <a:pt x="16" y="82"/>
                    <a:pt x="18" y="81"/>
                    <a:pt x="18" y="80"/>
                  </a:cubicBezTo>
                  <a:cubicBezTo>
                    <a:pt x="19" y="79"/>
                    <a:pt x="19" y="78"/>
                    <a:pt x="20" y="76"/>
                  </a:cubicBezTo>
                  <a:cubicBezTo>
                    <a:pt x="20" y="75"/>
                    <a:pt x="22" y="74"/>
                    <a:pt x="23" y="72"/>
                  </a:cubicBezTo>
                  <a:cubicBezTo>
                    <a:pt x="24" y="71"/>
                    <a:pt x="26" y="70"/>
                    <a:pt x="27" y="68"/>
                  </a:cubicBezTo>
                  <a:cubicBezTo>
                    <a:pt x="28" y="67"/>
                    <a:pt x="28" y="67"/>
                    <a:pt x="30" y="65"/>
                  </a:cubicBezTo>
                  <a:cubicBezTo>
                    <a:pt x="31" y="64"/>
                    <a:pt x="32" y="62"/>
                    <a:pt x="33" y="61"/>
                  </a:cubicBezTo>
                  <a:cubicBezTo>
                    <a:pt x="34" y="59"/>
                    <a:pt x="34" y="58"/>
                    <a:pt x="35" y="57"/>
                  </a:cubicBezTo>
                  <a:cubicBezTo>
                    <a:pt x="36" y="56"/>
                    <a:pt x="36" y="55"/>
                    <a:pt x="37" y="54"/>
                  </a:cubicBezTo>
                  <a:cubicBezTo>
                    <a:pt x="38" y="53"/>
                    <a:pt x="39" y="52"/>
                    <a:pt x="40" y="51"/>
                  </a:cubicBezTo>
                  <a:cubicBezTo>
                    <a:pt x="41" y="51"/>
                    <a:pt x="41" y="49"/>
                    <a:pt x="42" y="48"/>
                  </a:cubicBezTo>
                  <a:cubicBezTo>
                    <a:pt x="43" y="47"/>
                    <a:pt x="45" y="46"/>
                    <a:pt x="46" y="45"/>
                  </a:cubicBezTo>
                  <a:cubicBezTo>
                    <a:pt x="47" y="44"/>
                    <a:pt x="47" y="44"/>
                    <a:pt x="48" y="42"/>
                  </a:cubicBezTo>
                  <a:cubicBezTo>
                    <a:pt x="48" y="41"/>
                    <a:pt x="48" y="40"/>
                    <a:pt x="49" y="38"/>
                  </a:cubicBezTo>
                  <a:cubicBezTo>
                    <a:pt x="49" y="36"/>
                    <a:pt x="49" y="34"/>
                    <a:pt x="50" y="33"/>
                  </a:cubicBezTo>
                  <a:cubicBezTo>
                    <a:pt x="50" y="31"/>
                    <a:pt x="51" y="29"/>
                    <a:pt x="51" y="28"/>
                  </a:cubicBezTo>
                  <a:cubicBezTo>
                    <a:pt x="52" y="26"/>
                    <a:pt x="52" y="25"/>
                    <a:pt x="52" y="23"/>
                  </a:cubicBezTo>
                  <a:cubicBezTo>
                    <a:pt x="53" y="21"/>
                    <a:pt x="54" y="19"/>
                    <a:pt x="54" y="18"/>
                  </a:cubicBezTo>
                  <a:cubicBezTo>
                    <a:pt x="55" y="16"/>
                    <a:pt x="55" y="15"/>
                    <a:pt x="55" y="14"/>
                  </a:cubicBezTo>
                  <a:cubicBezTo>
                    <a:pt x="55" y="12"/>
                    <a:pt x="56" y="10"/>
                    <a:pt x="56" y="9"/>
                  </a:cubicBezTo>
                  <a:cubicBezTo>
                    <a:pt x="56" y="7"/>
                    <a:pt x="56" y="6"/>
                    <a:pt x="56" y="5"/>
                  </a:cubicBezTo>
                  <a:cubicBezTo>
                    <a:pt x="56" y="4"/>
                    <a:pt x="55" y="2"/>
                    <a:pt x="56" y="1"/>
                  </a:cubicBezTo>
                  <a:cubicBezTo>
                    <a:pt x="58" y="0"/>
                    <a:pt x="60" y="1"/>
                    <a:pt x="61" y="1"/>
                  </a:cubicBezTo>
                  <a:cubicBezTo>
                    <a:pt x="63" y="1"/>
                    <a:pt x="64" y="1"/>
                    <a:pt x="66" y="1"/>
                  </a:cubicBezTo>
                  <a:cubicBezTo>
                    <a:pt x="67" y="1"/>
                    <a:pt x="69" y="1"/>
                    <a:pt x="70" y="1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4" y="2"/>
                    <a:pt x="74" y="3"/>
                    <a:pt x="75" y="3"/>
                  </a:cubicBezTo>
                  <a:cubicBezTo>
                    <a:pt x="76" y="4"/>
                    <a:pt x="76" y="5"/>
                    <a:pt x="77" y="5"/>
                  </a:cubicBezTo>
                  <a:cubicBezTo>
                    <a:pt x="78" y="5"/>
                    <a:pt x="78" y="6"/>
                    <a:pt x="79" y="6"/>
                  </a:cubicBezTo>
                  <a:cubicBezTo>
                    <a:pt x="80" y="6"/>
                    <a:pt x="81" y="6"/>
                    <a:pt x="81" y="5"/>
                  </a:cubicBezTo>
                  <a:cubicBezTo>
                    <a:pt x="82" y="5"/>
                    <a:pt x="82" y="3"/>
                    <a:pt x="83" y="2"/>
                  </a:cubicBezTo>
                  <a:cubicBezTo>
                    <a:pt x="83" y="2"/>
                    <a:pt x="84" y="2"/>
                    <a:pt x="85" y="2"/>
                  </a:cubicBezTo>
                  <a:cubicBezTo>
                    <a:pt x="87" y="2"/>
                    <a:pt x="91" y="2"/>
                    <a:pt x="93" y="2"/>
                  </a:cubicBezTo>
                  <a:cubicBezTo>
                    <a:pt x="95" y="2"/>
                    <a:pt x="96" y="2"/>
                    <a:pt x="98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100" y="4"/>
                    <a:pt x="100" y="5"/>
                    <a:pt x="99" y="6"/>
                  </a:cubicBezTo>
                  <a:cubicBezTo>
                    <a:pt x="99" y="7"/>
                    <a:pt x="98" y="8"/>
                    <a:pt x="97" y="8"/>
                  </a:cubicBezTo>
                  <a:cubicBezTo>
                    <a:pt x="97" y="9"/>
                    <a:pt x="95" y="10"/>
                    <a:pt x="95" y="11"/>
                  </a:cubicBezTo>
                  <a:cubicBezTo>
                    <a:pt x="94" y="12"/>
                    <a:pt x="94" y="13"/>
                    <a:pt x="94" y="14"/>
                  </a:cubicBezTo>
                  <a:cubicBezTo>
                    <a:pt x="95" y="15"/>
                    <a:pt x="95" y="15"/>
                    <a:pt x="96" y="16"/>
                  </a:cubicBezTo>
                  <a:cubicBezTo>
                    <a:pt x="96" y="17"/>
                    <a:pt x="97" y="17"/>
                    <a:pt x="97" y="18"/>
                  </a:cubicBezTo>
                  <a:cubicBezTo>
                    <a:pt x="97" y="19"/>
                    <a:pt x="96" y="20"/>
                    <a:pt x="96" y="21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3"/>
                    <a:pt x="93" y="24"/>
                    <a:pt x="92" y="25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91" y="28"/>
                    <a:pt x="90" y="29"/>
                    <a:pt x="90" y="30"/>
                  </a:cubicBezTo>
                  <a:cubicBezTo>
                    <a:pt x="89" y="31"/>
                    <a:pt x="89" y="32"/>
                    <a:pt x="89" y="33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7"/>
                    <a:pt x="89" y="38"/>
                    <a:pt x="90" y="39"/>
                  </a:cubicBezTo>
                  <a:cubicBezTo>
                    <a:pt x="90" y="39"/>
                    <a:pt x="90" y="40"/>
                    <a:pt x="92" y="40"/>
                  </a:cubicBezTo>
                  <a:cubicBezTo>
                    <a:pt x="93" y="40"/>
                    <a:pt x="95" y="40"/>
                    <a:pt x="97" y="40"/>
                  </a:cubicBezTo>
                  <a:cubicBezTo>
                    <a:pt x="98" y="40"/>
                    <a:pt x="101" y="40"/>
                    <a:pt x="103" y="40"/>
                  </a:cubicBezTo>
                  <a:cubicBezTo>
                    <a:pt x="105" y="40"/>
                    <a:pt x="106" y="40"/>
                    <a:pt x="108" y="40"/>
                  </a:cubicBezTo>
                  <a:cubicBezTo>
                    <a:pt x="109" y="40"/>
                    <a:pt x="109" y="40"/>
                    <a:pt x="110" y="41"/>
                  </a:cubicBezTo>
                  <a:cubicBezTo>
                    <a:pt x="111" y="41"/>
                    <a:pt x="113" y="42"/>
                    <a:pt x="114" y="42"/>
                  </a:cubicBezTo>
                  <a:cubicBezTo>
                    <a:pt x="114" y="43"/>
                    <a:pt x="114" y="43"/>
                    <a:pt x="115" y="44"/>
                  </a:cubicBezTo>
                  <a:cubicBezTo>
                    <a:pt x="116" y="44"/>
                    <a:pt x="118" y="44"/>
                    <a:pt x="119" y="44"/>
                  </a:cubicBezTo>
                  <a:cubicBezTo>
                    <a:pt x="121" y="44"/>
                    <a:pt x="122" y="45"/>
                    <a:pt x="123" y="45"/>
                  </a:cubicBezTo>
                  <a:cubicBezTo>
                    <a:pt x="124" y="46"/>
                    <a:pt x="124" y="47"/>
                    <a:pt x="124" y="48"/>
                  </a:cubicBezTo>
                  <a:cubicBezTo>
                    <a:pt x="125" y="49"/>
                    <a:pt x="125" y="50"/>
                    <a:pt x="125" y="51"/>
                  </a:cubicBezTo>
                  <a:cubicBezTo>
                    <a:pt x="126" y="53"/>
                    <a:pt x="126" y="55"/>
                    <a:pt x="127" y="56"/>
                  </a:cubicBezTo>
                  <a:cubicBezTo>
                    <a:pt x="127" y="58"/>
                    <a:pt x="123" y="60"/>
                    <a:pt x="128" y="60"/>
                  </a:cubicBezTo>
                  <a:cubicBezTo>
                    <a:pt x="132" y="61"/>
                    <a:pt x="145" y="62"/>
                    <a:pt x="151" y="60"/>
                  </a:cubicBezTo>
                  <a:cubicBezTo>
                    <a:pt x="157" y="58"/>
                    <a:pt x="158" y="53"/>
                    <a:pt x="160" y="51"/>
                  </a:cubicBezTo>
                  <a:cubicBezTo>
                    <a:pt x="161" y="49"/>
                    <a:pt x="160" y="49"/>
                    <a:pt x="161" y="48"/>
                  </a:cubicBezTo>
                  <a:cubicBezTo>
                    <a:pt x="162" y="48"/>
                    <a:pt x="163" y="49"/>
                    <a:pt x="164" y="48"/>
                  </a:cubicBezTo>
                  <a:cubicBezTo>
                    <a:pt x="165" y="48"/>
                    <a:pt x="166" y="48"/>
                    <a:pt x="167" y="47"/>
                  </a:cubicBezTo>
                  <a:cubicBezTo>
                    <a:pt x="168" y="47"/>
                    <a:pt x="168" y="46"/>
                    <a:pt x="170" y="46"/>
                  </a:cubicBezTo>
                  <a:cubicBezTo>
                    <a:pt x="171" y="46"/>
                    <a:pt x="172" y="46"/>
                    <a:pt x="173" y="46"/>
                  </a:cubicBezTo>
                  <a:cubicBezTo>
                    <a:pt x="174" y="46"/>
                    <a:pt x="176" y="47"/>
                    <a:pt x="177" y="46"/>
                  </a:cubicBezTo>
                  <a:cubicBezTo>
                    <a:pt x="178" y="45"/>
                    <a:pt x="176" y="43"/>
                    <a:pt x="178" y="42"/>
                  </a:cubicBezTo>
                  <a:cubicBezTo>
                    <a:pt x="180" y="41"/>
                    <a:pt x="185" y="41"/>
                    <a:pt x="188" y="41"/>
                  </a:cubicBezTo>
                  <a:cubicBezTo>
                    <a:pt x="190" y="42"/>
                    <a:pt x="190" y="42"/>
                    <a:pt x="191" y="43"/>
                  </a:cubicBezTo>
                  <a:cubicBezTo>
                    <a:pt x="192" y="44"/>
                    <a:pt x="191" y="46"/>
                    <a:pt x="191" y="47"/>
                  </a:cubicBezTo>
                  <a:cubicBezTo>
                    <a:pt x="191" y="48"/>
                    <a:pt x="192" y="49"/>
                    <a:pt x="191" y="51"/>
                  </a:cubicBezTo>
                  <a:cubicBezTo>
                    <a:pt x="191" y="52"/>
                    <a:pt x="191" y="53"/>
                    <a:pt x="190" y="54"/>
                  </a:cubicBezTo>
                  <a:cubicBezTo>
                    <a:pt x="190" y="55"/>
                    <a:pt x="188" y="55"/>
                    <a:pt x="187" y="56"/>
                  </a:cubicBezTo>
                  <a:cubicBezTo>
                    <a:pt x="187" y="57"/>
                    <a:pt x="186" y="58"/>
                    <a:pt x="186" y="59"/>
                  </a:cubicBezTo>
                  <a:cubicBezTo>
                    <a:pt x="186" y="60"/>
                    <a:pt x="186" y="61"/>
                    <a:pt x="187" y="62"/>
                  </a:cubicBezTo>
                  <a:cubicBezTo>
                    <a:pt x="187" y="64"/>
                    <a:pt x="188" y="65"/>
                    <a:pt x="188" y="66"/>
                  </a:cubicBezTo>
                  <a:cubicBezTo>
                    <a:pt x="189" y="67"/>
                    <a:pt x="190" y="69"/>
                    <a:pt x="190" y="70"/>
                  </a:cubicBezTo>
                  <a:cubicBezTo>
                    <a:pt x="190" y="71"/>
                    <a:pt x="190" y="72"/>
                    <a:pt x="189" y="73"/>
                  </a:cubicBezTo>
                  <a:cubicBezTo>
                    <a:pt x="188" y="74"/>
                    <a:pt x="186" y="74"/>
                    <a:pt x="186" y="75"/>
                  </a:cubicBezTo>
                  <a:cubicBezTo>
                    <a:pt x="186" y="76"/>
                    <a:pt x="188" y="76"/>
                    <a:pt x="188" y="77"/>
                  </a:cubicBezTo>
                  <a:cubicBezTo>
                    <a:pt x="189" y="78"/>
                    <a:pt x="189" y="80"/>
                    <a:pt x="189" y="80"/>
                  </a:cubicBezTo>
                  <a:cubicBezTo>
                    <a:pt x="189" y="81"/>
                    <a:pt x="189" y="82"/>
                    <a:pt x="188" y="83"/>
                  </a:cubicBezTo>
                  <a:cubicBezTo>
                    <a:pt x="188" y="84"/>
                    <a:pt x="188" y="86"/>
                    <a:pt x="188" y="86"/>
                  </a:cubicBezTo>
                  <a:cubicBezTo>
                    <a:pt x="187" y="87"/>
                    <a:pt x="185" y="88"/>
                    <a:pt x="185" y="89"/>
                  </a:cubicBezTo>
                  <a:cubicBezTo>
                    <a:pt x="184" y="90"/>
                    <a:pt x="183" y="90"/>
                    <a:pt x="183" y="92"/>
                  </a:cubicBezTo>
                  <a:cubicBezTo>
                    <a:pt x="182" y="93"/>
                    <a:pt x="183" y="95"/>
                    <a:pt x="184" y="97"/>
                  </a:cubicBezTo>
                  <a:cubicBezTo>
                    <a:pt x="184" y="98"/>
                    <a:pt x="185" y="99"/>
                    <a:pt x="186" y="101"/>
                  </a:cubicBezTo>
                  <a:cubicBezTo>
                    <a:pt x="186" y="102"/>
                    <a:pt x="187" y="104"/>
                    <a:pt x="188" y="105"/>
                  </a:cubicBezTo>
                  <a:cubicBezTo>
                    <a:pt x="188" y="107"/>
                    <a:pt x="188" y="108"/>
                    <a:pt x="188" y="109"/>
                  </a:cubicBezTo>
                  <a:cubicBezTo>
                    <a:pt x="188" y="111"/>
                    <a:pt x="187" y="113"/>
                    <a:pt x="187" y="115"/>
                  </a:cubicBezTo>
                  <a:cubicBezTo>
                    <a:pt x="187" y="117"/>
                    <a:pt x="187" y="120"/>
                    <a:pt x="187" y="122"/>
                  </a:cubicBezTo>
                  <a:cubicBezTo>
                    <a:pt x="188" y="125"/>
                    <a:pt x="188" y="126"/>
                    <a:pt x="188" y="128"/>
                  </a:cubicBezTo>
                  <a:cubicBezTo>
                    <a:pt x="189" y="130"/>
                    <a:pt x="188" y="131"/>
                    <a:pt x="188" y="133"/>
                  </a:cubicBezTo>
                  <a:cubicBezTo>
                    <a:pt x="188" y="134"/>
                    <a:pt x="188" y="134"/>
                    <a:pt x="188" y="13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2" name="Freeform 59"/>
            <p:cNvSpPr>
              <a:spLocks/>
            </p:cNvSpPr>
            <p:nvPr/>
          </p:nvSpPr>
          <p:spPr bwMode="auto">
            <a:xfrm>
              <a:off x="3527" y="10807"/>
              <a:ext cx="3525" cy="3044"/>
            </a:xfrm>
            <a:custGeom>
              <a:avLst/>
              <a:gdLst>
                <a:gd name="T0" fmla="*/ 51 w 339"/>
                <a:gd name="T1" fmla="*/ 257 h 287"/>
                <a:gd name="T2" fmla="*/ 39 w 339"/>
                <a:gd name="T3" fmla="*/ 248 h 287"/>
                <a:gd name="T4" fmla="*/ 21 w 339"/>
                <a:gd name="T5" fmla="*/ 224 h 287"/>
                <a:gd name="T6" fmla="*/ 21 w 339"/>
                <a:gd name="T7" fmla="*/ 202 h 287"/>
                <a:gd name="T8" fmla="*/ 20 w 339"/>
                <a:gd name="T9" fmla="*/ 184 h 287"/>
                <a:gd name="T10" fmla="*/ 0 w 339"/>
                <a:gd name="T11" fmla="*/ 160 h 287"/>
                <a:gd name="T12" fmla="*/ 8 w 339"/>
                <a:gd name="T13" fmla="*/ 155 h 287"/>
                <a:gd name="T14" fmla="*/ 27 w 339"/>
                <a:gd name="T15" fmla="*/ 157 h 287"/>
                <a:gd name="T16" fmla="*/ 45 w 339"/>
                <a:gd name="T17" fmla="*/ 154 h 287"/>
                <a:gd name="T18" fmla="*/ 62 w 339"/>
                <a:gd name="T19" fmla="*/ 153 h 287"/>
                <a:gd name="T20" fmla="*/ 88 w 339"/>
                <a:gd name="T21" fmla="*/ 155 h 287"/>
                <a:gd name="T22" fmla="*/ 106 w 339"/>
                <a:gd name="T23" fmla="*/ 159 h 287"/>
                <a:gd name="T24" fmla="*/ 115 w 339"/>
                <a:gd name="T25" fmla="*/ 155 h 287"/>
                <a:gd name="T26" fmla="*/ 125 w 339"/>
                <a:gd name="T27" fmla="*/ 146 h 287"/>
                <a:gd name="T28" fmla="*/ 127 w 339"/>
                <a:gd name="T29" fmla="*/ 126 h 287"/>
                <a:gd name="T30" fmla="*/ 146 w 339"/>
                <a:gd name="T31" fmla="*/ 126 h 287"/>
                <a:gd name="T32" fmla="*/ 160 w 339"/>
                <a:gd name="T33" fmla="*/ 123 h 287"/>
                <a:gd name="T34" fmla="*/ 175 w 339"/>
                <a:gd name="T35" fmla="*/ 111 h 287"/>
                <a:gd name="T36" fmla="*/ 190 w 339"/>
                <a:gd name="T37" fmla="*/ 102 h 287"/>
                <a:gd name="T38" fmla="*/ 196 w 339"/>
                <a:gd name="T39" fmla="*/ 90 h 287"/>
                <a:gd name="T40" fmla="*/ 207 w 339"/>
                <a:gd name="T41" fmla="*/ 87 h 287"/>
                <a:gd name="T42" fmla="*/ 223 w 339"/>
                <a:gd name="T43" fmla="*/ 83 h 287"/>
                <a:gd name="T44" fmla="*/ 241 w 339"/>
                <a:gd name="T45" fmla="*/ 82 h 287"/>
                <a:gd name="T46" fmla="*/ 251 w 339"/>
                <a:gd name="T47" fmla="*/ 72 h 287"/>
                <a:gd name="T48" fmla="*/ 265 w 339"/>
                <a:gd name="T49" fmla="*/ 58 h 287"/>
                <a:gd name="T50" fmla="*/ 272 w 339"/>
                <a:gd name="T51" fmla="*/ 46 h 287"/>
                <a:gd name="T52" fmla="*/ 265 w 339"/>
                <a:gd name="T53" fmla="*/ 31 h 287"/>
                <a:gd name="T54" fmla="*/ 279 w 339"/>
                <a:gd name="T55" fmla="*/ 21 h 287"/>
                <a:gd name="T56" fmla="*/ 293 w 339"/>
                <a:gd name="T57" fmla="*/ 12 h 287"/>
                <a:gd name="T58" fmla="*/ 310 w 339"/>
                <a:gd name="T59" fmla="*/ 9 h 287"/>
                <a:gd name="T60" fmla="*/ 327 w 339"/>
                <a:gd name="T61" fmla="*/ 5 h 287"/>
                <a:gd name="T62" fmla="*/ 336 w 339"/>
                <a:gd name="T63" fmla="*/ 6 h 287"/>
                <a:gd name="T64" fmla="*/ 337 w 339"/>
                <a:gd name="T65" fmla="*/ 33 h 287"/>
                <a:gd name="T66" fmla="*/ 339 w 339"/>
                <a:gd name="T67" fmla="*/ 64 h 287"/>
                <a:gd name="T68" fmla="*/ 330 w 339"/>
                <a:gd name="T69" fmla="*/ 58 h 287"/>
                <a:gd name="T70" fmla="*/ 314 w 339"/>
                <a:gd name="T71" fmla="*/ 72 h 287"/>
                <a:gd name="T72" fmla="*/ 302 w 339"/>
                <a:gd name="T73" fmla="*/ 80 h 287"/>
                <a:gd name="T74" fmla="*/ 289 w 339"/>
                <a:gd name="T75" fmla="*/ 88 h 287"/>
                <a:gd name="T76" fmla="*/ 280 w 339"/>
                <a:gd name="T77" fmla="*/ 95 h 287"/>
                <a:gd name="T78" fmla="*/ 265 w 339"/>
                <a:gd name="T79" fmla="*/ 98 h 287"/>
                <a:gd name="T80" fmla="*/ 255 w 339"/>
                <a:gd name="T81" fmla="*/ 102 h 287"/>
                <a:gd name="T82" fmla="*/ 252 w 339"/>
                <a:gd name="T83" fmla="*/ 115 h 287"/>
                <a:gd name="T84" fmla="*/ 252 w 339"/>
                <a:gd name="T85" fmla="*/ 128 h 287"/>
                <a:gd name="T86" fmla="*/ 240 w 339"/>
                <a:gd name="T87" fmla="*/ 130 h 287"/>
                <a:gd name="T88" fmla="*/ 230 w 339"/>
                <a:gd name="T89" fmla="*/ 138 h 287"/>
                <a:gd name="T90" fmla="*/ 213 w 339"/>
                <a:gd name="T91" fmla="*/ 145 h 287"/>
                <a:gd name="T92" fmla="*/ 198 w 339"/>
                <a:gd name="T93" fmla="*/ 149 h 287"/>
                <a:gd name="T94" fmla="*/ 186 w 339"/>
                <a:gd name="T95" fmla="*/ 163 h 287"/>
                <a:gd name="T96" fmla="*/ 188 w 339"/>
                <a:gd name="T97" fmla="*/ 178 h 287"/>
                <a:gd name="T98" fmla="*/ 191 w 339"/>
                <a:gd name="T99" fmla="*/ 195 h 287"/>
                <a:gd name="T100" fmla="*/ 184 w 339"/>
                <a:gd name="T101" fmla="*/ 191 h 287"/>
                <a:gd name="T102" fmla="*/ 170 w 339"/>
                <a:gd name="T103" fmla="*/ 195 h 287"/>
                <a:gd name="T104" fmla="*/ 166 w 339"/>
                <a:gd name="T105" fmla="*/ 213 h 287"/>
                <a:gd name="T106" fmla="*/ 162 w 339"/>
                <a:gd name="T107" fmla="*/ 232 h 287"/>
                <a:gd name="T108" fmla="*/ 151 w 339"/>
                <a:gd name="T109" fmla="*/ 244 h 287"/>
                <a:gd name="T110" fmla="*/ 141 w 339"/>
                <a:gd name="T111" fmla="*/ 258 h 287"/>
                <a:gd name="T112" fmla="*/ 129 w 339"/>
                <a:gd name="T113" fmla="*/ 273 h 287"/>
                <a:gd name="T114" fmla="*/ 114 w 339"/>
                <a:gd name="T1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" h="287">
                  <a:moveTo>
                    <a:pt x="114" y="287"/>
                  </a:moveTo>
                  <a:cubicBezTo>
                    <a:pt x="113" y="286"/>
                    <a:pt x="112" y="285"/>
                    <a:pt x="111" y="284"/>
                  </a:cubicBezTo>
                  <a:cubicBezTo>
                    <a:pt x="94" y="272"/>
                    <a:pt x="62" y="267"/>
                    <a:pt x="51" y="262"/>
                  </a:cubicBezTo>
                  <a:cubicBezTo>
                    <a:pt x="41" y="258"/>
                    <a:pt x="65" y="259"/>
                    <a:pt x="51" y="257"/>
                  </a:cubicBezTo>
                  <a:cubicBezTo>
                    <a:pt x="49" y="257"/>
                    <a:pt x="47" y="257"/>
                    <a:pt x="44" y="257"/>
                  </a:cubicBezTo>
                  <a:cubicBezTo>
                    <a:pt x="45" y="256"/>
                    <a:pt x="45" y="256"/>
                    <a:pt x="45" y="255"/>
                  </a:cubicBezTo>
                  <a:cubicBezTo>
                    <a:pt x="44" y="254"/>
                    <a:pt x="43" y="253"/>
                    <a:pt x="42" y="252"/>
                  </a:cubicBezTo>
                  <a:cubicBezTo>
                    <a:pt x="41" y="250"/>
                    <a:pt x="40" y="250"/>
                    <a:pt x="39" y="248"/>
                  </a:cubicBezTo>
                  <a:cubicBezTo>
                    <a:pt x="37" y="246"/>
                    <a:pt x="34" y="244"/>
                    <a:pt x="32" y="242"/>
                  </a:cubicBezTo>
                  <a:cubicBezTo>
                    <a:pt x="30" y="239"/>
                    <a:pt x="27" y="235"/>
                    <a:pt x="26" y="232"/>
                  </a:cubicBezTo>
                  <a:cubicBezTo>
                    <a:pt x="24" y="230"/>
                    <a:pt x="24" y="230"/>
                    <a:pt x="23" y="228"/>
                  </a:cubicBezTo>
                  <a:cubicBezTo>
                    <a:pt x="22" y="227"/>
                    <a:pt x="21" y="225"/>
                    <a:pt x="21" y="224"/>
                  </a:cubicBezTo>
                  <a:cubicBezTo>
                    <a:pt x="20" y="222"/>
                    <a:pt x="20" y="221"/>
                    <a:pt x="20" y="219"/>
                  </a:cubicBezTo>
                  <a:cubicBezTo>
                    <a:pt x="19" y="217"/>
                    <a:pt x="18" y="214"/>
                    <a:pt x="18" y="212"/>
                  </a:cubicBezTo>
                  <a:cubicBezTo>
                    <a:pt x="18" y="210"/>
                    <a:pt x="19" y="210"/>
                    <a:pt x="19" y="208"/>
                  </a:cubicBezTo>
                  <a:cubicBezTo>
                    <a:pt x="20" y="207"/>
                    <a:pt x="21" y="205"/>
                    <a:pt x="21" y="202"/>
                  </a:cubicBezTo>
                  <a:cubicBezTo>
                    <a:pt x="22" y="200"/>
                    <a:pt x="24" y="196"/>
                    <a:pt x="25" y="194"/>
                  </a:cubicBezTo>
                  <a:cubicBezTo>
                    <a:pt x="25" y="192"/>
                    <a:pt x="25" y="191"/>
                    <a:pt x="25" y="190"/>
                  </a:cubicBezTo>
                  <a:cubicBezTo>
                    <a:pt x="24" y="189"/>
                    <a:pt x="24" y="188"/>
                    <a:pt x="23" y="187"/>
                  </a:cubicBezTo>
                  <a:cubicBezTo>
                    <a:pt x="22" y="186"/>
                    <a:pt x="21" y="185"/>
                    <a:pt x="20" y="184"/>
                  </a:cubicBezTo>
                  <a:cubicBezTo>
                    <a:pt x="18" y="182"/>
                    <a:pt x="18" y="182"/>
                    <a:pt x="16" y="179"/>
                  </a:cubicBezTo>
                  <a:cubicBezTo>
                    <a:pt x="14" y="176"/>
                    <a:pt x="8" y="170"/>
                    <a:pt x="6" y="167"/>
                  </a:cubicBezTo>
                  <a:cubicBezTo>
                    <a:pt x="4" y="165"/>
                    <a:pt x="3" y="163"/>
                    <a:pt x="2" y="162"/>
                  </a:cubicBezTo>
                  <a:cubicBezTo>
                    <a:pt x="1" y="161"/>
                    <a:pt x="0" y="160"/>
                    <a:pt x="0" y="160"/>
                  </a:cubicBezTo>
                  <a:cubicBezTo>
                    <a:pt x="0" y="159"/>
                    <a:pt x="0" y="159"/>
                    <a:pt x="0" y="158"/>
                  </a:cubicBezTo>
                  <a:cubicBezTo>
                    <a:pt x="0" y="158"/>
                    <a:pt x="1" y="158"/>
                    <a:pt x="2" y="157"/>
                  </a:cubicBezTo>
                  <a:cubicBezTo>
                    <a:pt x="3" y="157"/>
                    <a:pt x="4" y="156"/>
                    <a:pt x="5" y="156"/>
                  </a:cubicBezTo>
                  <a:cubicBezTo>
                    <a:pt x="6" y="155"/>
                    <a:pt x="7" y="155"/>
                    <a:pt x="8" y="155"/>
                  </a:cubicBezTo>
                  <a:cubicBezTo>
                    <a:pt x="9" y="154"/>
                    <a:pt x="10" y="154"/>
                    <a:pt x="12" y="154"/>
                  </a:cubicBezTo>
                  <a:cubicBezTo>
                    <a:pt x="13" y="154"/>
                    <a:pt x="14" y="154"/>
                    <a:pt x="16" y="155"/>
                  </a:cubicBezTo>
                  <a:cubicBezTo>
                    <a:pt x="17" y="155"/>
                    <a:pt x="19" y="156"/>
                    <a:pt x="21" y="156"/>
                  </a:cubicBezTo>
                  <a:cubicBezTo>
                    <a:pt x="23" y="156"/>
                    <a:pt x="25" y="157"/>
                    <a:pt x="27" y="157"/>
                  </a:cubicBezTo>
                  <a:cubicBezTo>
                    <a:pt x="29" y="158"/>
                    <a:pt x="31" y="158"/>
                    <a:pt x="33" y="158"/>
                  </a:cubicBezTo>
                  <a:cubicBezTo>
                    <a:pt x="35" y="158"/>
                    <a:pt x="37" y="158"/>
                    <a:pt x="38" y="158"/>
                  </a:cubicBezTo>
                  <a:cubicBezTo>
                    <a:pt x="40" y="158"/>
                    <a:pt x="41" y="157"/>
                    <a:pt x="42" y="156"/>
                  </a:cubicBezTo>
                  <a:cubicBezTo>
                    <a:pt x="43" y="156"/>
                    <a:pt x="44" y="155"/>
                    <a:pt x="45" y="154"/>
                  </a:cubicBezTo>
                  <a:cubicBezTo>
                    <a:pt x="46" y="154"/>
                    <a:pt x="47" y="153"/>
                    <a:pt x="48" y="153"/>
                  </a:cubicBezTo>
                  <a:cubicBezTo>
                    <a:pt x="49" y="152"/>
                    <a:pt x="49" y="152"/>
                    <a:pt x="51" y="152"/>
                  </a:cubicBezTo>
                  <a:cubicBezTo>
                    <a:pt x="52" y="152"/>
                    <a:pt x="53" y="152"/>
                    <a:pt x="55" y="152"/>
                  </a:cubicBezTo>
                  <a:cubicBezTo>
                    <a:pt x="57" y="153"/>
                    <a:pt x="60" y="153"/>
                    <a:pt x="62" y="153"/>
                  </a:cubicBezTo>
                  <a:cubicBezTo>
                    <a:pt x="64" y="153"/>
                    <a:pt x="66" y="154"/>
                    <a:pt x="68" y="154"/>
                  </a:cubicBezTo>
                  <a:cubicBezTo>
                    <a:pt x="70" y="154"/>
                    <a:pt x="72" y="154"/>
                    <a:pt x="74" y="154"/>
                  </a:cubicBezTo>
                  <a:cubicBezTo>
                    <a:pt x="77" y="154"/>
                    <a:pt x="80" y="154"/>
                    <a:pt x="82" y="155"/>
                  </a:cubicBezTo>
                  <a:cubicBezTo>
                    <a:pt x="84" y="155"/>
                    <a:pt x="86" y="155"/>
                    <a:pt x="88" y="155"/>
                  </a:cubicBezTo>
                  <a:cubicBezTo>
                    <a:pt x="90" y="156"/>
                    <a:pt x="91" y="157"/>
                    <a:pt x="93" y="158"/>
                  </a:cubicBezTo>
                  <a:cubicBezTo>
                    <a:pt x="95" y="158"/>
                    <a:pt x="97" y="158"/>
                    <a:pt x="99" y="158"/>
                  </a:cubicBezTo>
                  <a:cubicBezTo>
                    <a:pt x="101" y="158"/>
                    <a:pt x="102" y="157"/>
                    <a:pt x="104" y="158"/>
                  </a:cubicBezTo>
                  <a:cubicBezTo>
                    <a:pt x="105" y="158"/>
                    <a:pt x="105" y="159"/>
                    <a:pt x="106" y="159"/>
                  </a:cubicBezTo>
                  <a:cubicBezTo>
                    <a:pt x="107" y="160"/>
                    <a:pt x="108" y="161"/>
                    <a:pt x="108" y="161"/>
                  </a:cubicBezTo>
                  <a:cubicBezTo>
                    <a:pt x="109" y="162"/>
                    <a:pt x="110" y="165"/>
                    <a:pt x="111" y="164"/>
                  </a:cubicBezTo>
                  <a:cubicBezTo>
                    <a:pt x="112" y="163"/>
                    <a:pt x="112" y="159"/>
                    <a:pt x="113" y="158"/>
                  </a:cubicBezTo>
                  <a:cubicBezTo>
                    <a:pt x="114" y="156"/>
                    <a:pt x="115" y="155"/>
                    <a:pt x="115" y="155"/>
                  </a:cubicBezTo>
                  <a:cubicBezTo>
                    <a:pt x="116" y="154"/>
                    <a:pt x="116" y="154"/>
                    <a:pt x="117" y="153"/>
                  </a:cubicBezTo>
                  <a:cubicBezTo>
                    <a:pt x="119" y="153"/>
                    <a:pt x="123" y="153"/>
                    <a:pt x="124" y="153"/>
                  </a:cubicBezTo>
                  <a:cubicBezTo>
                    <a:pt x="126" y="152"/>
                    <a:pt x="125" y="151"/>
                    <a:pt x="125" y="150"/>
                  </a:cubicBezTo>
                  <a:cubicBezTo>
                    <a:pt x="125" y="149"/>
                    <a:pt x="125" y="148"/>
                    <a:pt x="125" y="146"/>
                  </a:cubicBezTo>
                  <a:cubicBezTo>
                    <a:pt x="125" y="144"/>
                    <a:pt x="125" y="140"/>
                    <a:pt x="125" y="138"/>
                  </a:cubicBezTo>
                  <a:cubicBezTo>
                    <a:pt x="125" y="135"/>
                    <a:pt x="125" y="134"/>
                    <a:pt x="125" y="132"/>
                  </a:cubicBezTo>
                  <a:cubicBezTo>
                    <a:pt x="125" y="130"/>
                    <a:pt x="125" y="129"/>
                    <a:pt x="126" y="128"/>
                  </a:cubicBezTo>
                  <a:cubicBezTo>
                    <a:pt x="126" y="126"/>
                    <a:pt x="127" y="126"/>
                    <a:pt x="127" y="126"/>
                  </a:cubicBezTo>
                  <a:cubicBezTo>
                    <a:pt x="128" y="125"/>
                    <a:pt x="130" y="125"/>
                    <a:pt x="131" y="125"/>
                  </a:cubicBezTo>
                  <a:cubicBezTo>
                    <a:pt x="133" y="125"/>
                    <a:pt x="134" y="125"/>
                    <a:pt x="135" y="125"/>
                  </a:cubicBezTo>
                  <a:cubicBezTo>
                    <a:pt x="136" y="125"/>
                    <a:pt x="137" y="125"/>
                    <a:pt x="138" y="125"/>
                  </a:cubicBezTo>
                  <a:cubicBezTo>
                    <a:pt x="140" y="125"/>
                    <a:pt x="144" y="126"/>
                    <a:pt x="146" y="126"/>
                  </a:cubicBezTo>
                  <a:cubicBezTo>
                    <a:pt x="148" y="126"/>
                    <a:pt x="149" y="126"/>
                    <a:pt x="151" y="126"/>
                  </a:cubicBezTo>
                  <a:cubicBezTo>
                    <a:pt x="153" y="126"/>
                    <a:pt x="154" y="126"/>
                    <a:pt x="155" y="126"/>
                  </a:cubicBezTo>
                  <a:cubicBezTo>
                    <a:pt x="157" y="126"/>
                    <a:pt x="157" y="125"/>
                    <a:pt x="158" y="125"/>
                  </a:cubicBezTo>
                  <a:cubicBezTo>
                    <a:pt x="158" y="124"/>
                    <a:pt x="159" y="124"/>
                    <a:pt x="160" y="123"/>
                  </a:cubicBezTo>
                  <a:cubicBezTo>
                    <a:pt x="160" y="122"/>
                    <a:pt x="161" y="120"/>
                    <a:pt x="162" y="119"/>
                  </a:cubicBezTo>
                  <a:cubicBezTo>
                    <a:pt x="163" y="119"/>
                    <a:pt x="164" y="118"/>
                    <a:pt x="165" y="118"/>
                  </a:cubicBezTo>
                  <a:cubicBezTo>
                    <a:pt x="167" y="117"/>
                    <a:pt x="168" y="116"/>
                    <a:pt x="169" y="115"/>
                  </a:cubicBezTo>
                  <a:cubicBezTo>
                    <a:pt x="171" y="114"/>
                    <a:pt x="173" y="112"/>
                    <a:pt x="175" y="111"/>
                  </a:cubicBezTo>
                  <a:cubicBezTo>
                    <a:pt x="176" y="111"/>
                    <a:pt x="177" y="110"/>
                    <a:pt x="179" y="109"/>
                  </a:cubicBezTo>
                  <a:cubicBezTo>
                    <a:pt x="180" y="108"/>
                    <a:pt x="182" y="107"/>
                    <a:pt x="184" y="106"/>
                  </a:cubicBezTo>
                  <a:cubicBezTo>
                    <a:pt x="186" y="105"/>
                    <a:pt x="187" y="104"/>
                    <a:pt x="188" y="103"/>
                  </a:cubicBezTo>
                  <a:cubicBezTo>
                    <a:pt x="189" y="103"/>
                    <a:pt x="190" y="103"/>
                    <a:pt x="190" y="102"/>
                  </a:cubicBezTo>
                  <a:cubicBezTo>
                    <a:pt x="191" y="101"/>
                    <a:pt x="192" y="99"/>
                    <a:pt x="193" y="98"/>
                  </a:cubicBezTo>
                  <a:cubicBezTo>
                    <a:pt x="194" y="98"/>
                    <a:pt x="194" y="97"/>
                    <a:pt x="194" y="96"/>
                  </a:cubicBezTo>
                  <a:cubicBezTo>
                    <a:pt x="195" y="95"/>
                    <a:pt x="196" y="95"/>
                    <a:pt x="196" y="94"/>
                  </a:cubicBezTo>
                  <a:cubicBezTo>
                    <a:pt x="196" y="92"/>
                    <a:pt x="196" y="91"/>
                    <a:pt x="196" y="90"/>
                  </a:cubicBezTo>
                  <a:cubicBezTo>
                    <a:pt x="196" y="89"/>
                    <a:pt x="195" y="88"/>
                    <a:pt x="196" y="87"/>
                  </a:cubicBezTo>
                  <a:cubicBezTo>
                    <a:pt x="196" y="86"/>
                    <a:pt x="198" y="87"/>
                    <a:pt x="199" y="87"/>
                  </a:cubicBezTo>
                  <a:cubicBezTo>
                    <a:pt x="201" y="87"/>
                    <a:pt x="202" y="87"/>
                    <a:pt x="203" y="87"/>
                  </a:cubicBezTo>
                  <a:cubicBezTo>
                    <a:pt x="204" y="87"/>
                    <a:pt x="206" y="87"/>
                    <a:pt x="207" y="87"/>
                  </a:cubicBezTo>
                  <a:cubicBezTo>
                    <a:pt x="209" y="87"/>
                    <a:pt x="210" y="87"/>
                    <a:pt x="211" y="86"/>
                  </a:cubicBezTo>
                  <a:cubicBezTo>
                    <a:pt x="213" y="86"/>
                    <a:pt x="214" y="86"/>
                    <a:pt x="216" y="85"/>
                  </a:cubicBezTo>
                  <a:cubicBezTo>
                    <a:pt x="217" y="85"/>
                    <a:pt x="218" y="85"/>
                    <a:pt x="220" y="84"/>
                  </a:cubicBezTo>
                  <a:cubicBezTo>
                    <a:pt x="221" y="84"/>
                    <a:pt x="222" y="83"/>
                    <a:pt x="223" y="83"/>
                  </a:cubicBezTo>
                  <a:cubicBezTo>
                    <a:pt x="224" y="83"/>
                    <a:pt x="226" y="83"/>
                    <a:pt x="227" y="82"/>
                  </a:cubicBezTo>
                  <a:cubicBezTo>
                    <a:pt x="229" y="82"/>
                    <a:pt x="230" y="82"/>
                    <a:pt x="231" y="82"/>
                  </a:cubicBezTo>
                  <a:cubicBezTo>
                    <a:pt x="233" y="82"/>
                    <a:pt x="235" y="82"/>
                    <a:pt x="236" y="82"/>
                  </a:cubicBezTo>
                  <a:cubicBezTo>
                    <a:pt x="238" y="82"/>
                    <a:pt x="240" y="82"/>
                    <a:pt x="241" y="82"/>
                  </a:cubicBezTo>
                  <a:cubicBezTo>
                    <a:pt x="242" y="81"/>
                    <a:pt x="243" y="80"/>
                    <a:pt x="244" y="80"/>
                  </a:cubicBezTo>
                  <a:cubicBezTo>
                    <a:pt x="245" y="79"/>
                    <a:pt x="245" y="78"/>
                    <a:pt x="246" y="77"/>
                  </a:cubicBezTo>
                  <a:cubicBezTo>
                    <a:pt x="247" y="76"/>
                    <a:pt x="247" y="75"/>
                    <a:pt x="248" y="74"/>
                  </a:cubicBezTo>
                  <a:cubicBezTo>
                    <a:pt x="249" y="73"/>
                    <a:pt x="250" y="73"/>
                    <a:pt x="251" y="72"/>
                  </a:cubicBezTo>
                  <a:cubicBezTo>
                    <a:pt x="252" y="71"/>
                    <a:pt x="253" y="69"/>
                    <a:pt x="255" y="68"/>
                  </a:cubicBezTo>
                  <a:cubicBezTo>
                    <a:pt x="256" y="67"/>
                    <a:pt x="258" y="66"/>
                    <a:pt x="259" y="65"/>
                  </a:cubicBezTo>
                  <a:cubicBezTo>
                    <a:pt x="261" y="64"/>
                    <a:pt x="262" y="63"/>
                    <a:pt x="262" y="61"/>
                  </a:cubicBezTo>
                  <a:cubicBezTo>
                    <a:pt x="263" y="60"/>
                    <a:pt x="264" y="60"/>
                    <a:pt x="265" y="58"/>
                  </a:cubicBezTo>
                  <a:cubicBezTo>
                    <a:pt x="265" y="57"/>
                    <a:pt x="266" y="55"/>
                    <a:pt x="266" y="54"/>
                  </a:cubicBezTo>
                  <a:cubicBezTo>
                    <a:pt x="267" y="52"/>
                    <a:pt x="267" y="52"/>
                    <a:pt x="267" y="51"/>
                  </a:cubicBezTo>
                  <a:cubicBezTo>
                    <a:pt x="268" y="50"/>
                    <a:pt x="269" y="50"/>
                    <a:pt x="270" y="49"/>
                  </a:cubicBezTo>
                  <a:cubicBezTo>
                    <a:pt x="271" y="48"/>
                    <a:pt x="272" y="47"/>
                    <a:pt x="272" y="46"/>
                  </a:cubicBezTo>
                  <a:cubicBezTo>
                    <a:pt x="272" y="44"/>
                    <a:pt x="270" y="42"/>
                    <a:pt x="270" y="41"/>
                  </a:cubicBezTo>
                  <a:cubicBezTo>
                    <a:pt x="269" y="40"/>
                    <a:pt x="269" y="39"/>
                    <a:pt x="268" y="38"/>
                  </a:cubicBezTo>
                  <a:cubicBezTo>
                    <a:pt x="267" y="37"/>
                    <a:pt x="267" y="37"/>
                    <a:pt x="266" y="35"/>
                  </a:cubicBezTo>
                  <a:cubicBezTo>
                    <a:pt x="266" y="34"/>
                    <a:pt x="265" y="32"/>
                    <a:pt x="265" y="31"/>
                  </a:cubicBezTo>
                  <a:cubicBezTo>
                    <a:pt x="266" y="30"/>
                    <a:pt x="267" y="30"/>
                    <a:pt x="268" y="29"/>
                  </a:cubicBezTo>
                  <a:cubicBezTo>
                    <a:pt x="269" y="28"/>
                    <a:pt x="270" y="27"/>
                    <a:pt x="271" y="26"/>
                  </a:cubicBezTo>
                  <a:cubicBezTo>
                    <a:pt x="272" y="26"/>
                    <a:pt x="273" y="26"/>
                    <a:pt x="274" y="25"/>
                  </a:cubicBezTo>
                  <a:cubicBezTo>
                    <a:pt x="275" y="24"/>
                    <a:pt x="277" y="22"/>
                    <a:pt x="279" y="21"/>
                  </a:cubicBezTo>
                  <a:cubicBezTo>
                    <a:pt x="280" y="19"/>
                    <a:pt x="281" y="18"/>
                    <a:pt x="282" y="17"/>
                  </a:cubicBezTo>
                  <a:cubicBezTo>
                    <a:pt x="284" y="16"/>
                    <a:pt x="284" y="15"/>
                    <a:pt x="285" y="15"/>
                  </a:cubicBezTo>
                  <a:cubicBezTo>
                    <a:pt x="286" y="14"/>
                    <a:pt x="287" y="13"/>
                    <a:pt x="289" y="12"/>
                  </a:cubicBezTo>
                  <a:cubicBezTo>
                    <a:pt x="290" y="12"/>
                    <a:pt x="292" y="12"/>
                    <a:pt x="293" y="12"/>
                  </a:cubicBezTo>
                  <a:cubicBezTo>
                    <a:pt x="294" y="12"/>
                    <a:pt x="295" y="12"/>
                    <a:pt x="296" y="12"/>
                  </a:cubicBezTo>
                  <a:cubicBezTo>
                    <a:pt x="298" y="12"/>
                    <a:pt x="300" y="11"/>
                    <a:pt x="301" y="11"/>
                  </a:cubicBezTo>
                  <a:cubicBezTo>
                    <a:pt x="303" y="11"/>
                    <a:pt x="303" y="10"/>
                    <a:pt x="305" y="10"/>
                  </a:cubicBezTo>
                  <a:cubicBezTo>
                    <a:pt x="306" y="9"/>
                    <a:pt x="308" y="9"/>
                    <a:pt x="310" y="9"/>
                  </a:cubicBezTo>
                  <a:cubicBezTo>
                    <a:pt x="312" y="9"/>
                    <a:pt x="313" y="9"/>
                    <a:pt x="315" y="8"/>
                  </a:cubicBezTo>
                  <a:cubicBezTo>
                    <a:pt x="316" y="8"/>
                    <a:pt x="317" y="7"/>
                    <a:pt x="318" y="7"/>
                  </a:cubicBezTo>
                  <a:cubicBezTo>
                    <a:pt x="320" y="6"/>
                    <a:pt x="321" y="6"/>
                    <a:pt x="323" y="6"/>
                  </a:cubicBezTo>
                  <a:cubicBezTo>
                    <a:pt x="324" y="5"/>
                    <a:pt x="326" y="5"/>
                    <a:pt x="327" y="5"/>
                  </a:cubicBezTo>
                  <a:cubicBezTo>
                    <a:pt x="328" y="4"/>
                    <a:pt x="329" y="4"/>
                    <a:pt x="330" y="4"/>
                  </a:cubicBezTo>
                  <a:cubicBezTo>
                    <a:pt x="331" y="3"/>
                    <a:pt x="332" y="3"/>
                    <a:pt x="333" y="3"/>
                  </a:cubicBezTo>
                  <a:cubicBezTo>
                    <a:pt x="334" y="3"/>
                    <a:pt x="337" y="0"/>
                    <a:pt x="335" y="2"/>
                  </a:cubicBezTo>
                  <a:cubicBezTo>
                    <a:pt x="334" y="3"/>
                    <a:pt x="335" y="4"/>
                    <a:pt x="336" y="6"/>
                  </a:cubicBezTo>
                  <a:cubicBezTo>
                    <a:pt x="336" y="7"/>
                    <a:pt x="336" y="9"/>
                    <a:pt x="336" y="11"/>
                  </a:cubicBezTo>
                  <a:cubicBezTo>
                    <a:pt x="336" y="13"/>
                    <a:pt x="337" y="15"/>
                    <a:pt x="337" y="18"/>
                  </a:cubicBezTo>
                  <a:cubicBezTo>
                    <a:pt x="337" y="20"/>
                    <a:pt x="337" y="23"/>
                    <a:pt x="337" y="26"/>
                  </a:cubicBezTo>
                  <a:cubicBezTo>
                    <a:pt x="337" y="28"/>
                    <a:pt x="337" y="31"/>
                    <a:pt x="337" y="33"/>
                  </a:cubicBezTo>
                  <a:cubicBezTo>
                    <a:pt x="337" y="35"/>
                    <a:pt x="338" y="37"/>
                    <a:pt x="338" y="40"/>
                  </a:cubicBezTo>
                  <a:cubicBezTo>
                    <a:pt x="338" y="42"/>
                    <a:pt x="338" y="44"/>
                    <a:pt x="338" y="46"/>
                  </a:cubicBezTo>
                  <a:cubicBezTo>
                    <a:pt x="338" y="49"/>
                    <a:pt x="339" y="52"/>
                    <a:pt x="339" y="55"/>
                  </a:cubicBezTo>
                  <a:cubicBezTo>
                    <a:pt x="339" y="58"/>
                    <a:pt x="338" y="62"/>
                    <a:pt x="339" y="64"/>
                  </a:cubicBezTo>
                  <a:cubicBezTo>
                    <a:pt x="338" y="64"/>
                    <a:pt x="338" y="63"/>
                    <a:pt x="338" y="62"/>
                  </a:cubicBezTo>
                  <a:cubicBezTo>
                    <a:pt x="337" y="61"/>
                    <a:pt x="337" y="59"/>
                    <a:pt x="336" y="59"/>
                  </a:cubicBezTo>
                  <a:cubicBezTo>
                    <a:pt x="335" y="58"/>
                    <a:pt x="335" y="58"/>
                    <a:pt x="334" y="58"/>
                  </a:cubicBezTo>
                  <a:cubicBezTo>
                    <a:pt x="333" y="57"/>
                    <a:pt x="331" y="57"/>
                    <a:pt x="330" y="58"/>
                  </a:cubicBezTo>
                  <a:cubicBezTo>
                    <a:pt x="329" y="59"/>
                    <a:pt x="328" y="61"/>
                    <a:pt x="327" y="63"/>
                  </a:cubicBezTo>
                  <a:cubicBezTo>
                    <a:pt x="326" y="64"/>
                    <a:pt x="324" y="67"/>
                    <a:pt x="322" y="68"/>
                  </a:cubicBezTo>
                  <a:cubicBezTo>
                    <a:pt x="321" y="69"/>
                    <a:pt x="319" y="70"/>
                    <a:pt x="317" y="71"/>
                  </a:cubicBezTo>
                  <a:cubicBezTo>
                    <a:pt x="316" y="71"/>
                    <a:pt x="316" y="71"/>
                    <a:pt x="314" y="72"/>
                  </a:cubicBezTo>
                  <a:cubicBezTo>
                    <a:pt x="313" y="72"/>
                    <a:pt x="311" y="71"/>
                    <a:pt x="310" y="72"/>
                  </a:cubicBezTo>
                  <a:cubicBezTo>
                    <a:pt x="309" y="72"/>
                    <a:pt x="308" y="73"/>
                    <a:pt x="307" y="74"/>
                  </a:cubicBezTo>
                  <a:cubicBezTo>
                    <a:pt x="306" y="75"/>
                    <a:pt x="304" y="76"/>
                    <a:pt x="304" y="77"/>
                  </a:cubicBezTo>
                  <a:cubicBezTo>
                    <a:pt x="303" y="78"/>
                    <a:pt x="303" y="79"/>
                    <a:pt x="302" y="80"/>
                  </a:cubicBezTo>
                  <a:cubicBezTo>
                    <a:pt x="301" y="81"/>
                    <a:pt x="300" y="83"/>
                    <a:pt x="299" y="84"/>
                  </a:cubicBezTo>
                  <a:cubicBezTo>
                    <a:pt x="298" y="84"/>
                    <a:pt x="296" y="85"/>
                    <a:pt x="295" y="85"/>
                  </a:cubicBezTo>
                  <a:cubicBezTo>
                    <a:pt x="294" y="86"/>
                    <a:pt x="294" y="85"/>
                    <a:pt x="293" y="85"/>
                  </a:cubicBezTo>
                  <a:cubicBezTo>
                    <a:pt x="291" y="86"/>
                    <a:pt x="290" y="88"/>
                    <a:pt x="289" y="88"/>
                  </a:cubicBezTo>
                  <a:cubicBezTo>
                    <a:pt x="287" y="89"/>
                    <a:pt x="285" y="89"/>
                    <a:pt x="284" y="89"/>
                  </a:cubicBezTo>
                  <a:cubicBezTo>
                    <a:pt x="283" y="90"/>
                    <a:pt x="282" y="90"/>
                    <a:pt x="282" y="91"/>
                  </a:cubicBezTo>
                  <a:cubicBezTo>
                    <a:pt x="281" y="92"/>
                    <a:pt x="281" y="93"/>
                    <a:pt x="280" y="94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9" y="95"/>
                    <a:pt x="279" y="95"/>
                    <a:pt x="277" y="95"/>
                  </a:cubicBezTo>
                  <a:cubicBezTo>
                    <a:pt x="275" y="95"/>
                    <a:pt x="271" y="95"/>
                    <a:pt x="269" y="95"/>
                  </a:cubicBezTo>
                  <a:cubicBezTo>
                    <a:pt x="267" y="95"/>
                    <a:pt x="268" y="96"/>
                    <a:pt x="267" y="96"/>
                  </a:cubicBezTo>
                  <a:cubicBezTo>
                    <a:pt x="266" y="97"/>
                    <a:pt x="266" y="97"/>
                    <a:pt x="265" y="98"/>
                  </a:cubicBezTo>
                  <a:cubicBezTo>
                    <a:pt x="264" y="98"/>
                    <a:pt x="264" y="99"/>
                    <a:pt x="263" y="99"/>
                  </a:cubicBezTo>
                  <a:cubicBezTo>
                    <a:pt x="263" y="99"/>
                    <a:pt x="263" y="100"/>
                    <a:pt x="262" y="100"/>
                  </a:cubicBezTo>
                  <a:cubicBezTo>
                    <a:pt x="260" y="100"/>
                    <a:pt x="258" y="100"/>
                    <a:pt x="257" y="100"/>
                  </a:cubicBezTo>
                  <a:cubicBezTo>
                    <a:pt x="257" y="101"/>
                    <a:pt x="256" y="101"/>
                    <a:pt x="255" y="102"/>
                  </a:cubicBezTo>
                  <a:cubicBezTo>
                    <a:pt x="254" y="102"/>
                    <a:pt x="253" y="103"/>
                    <a:pt x="252" y="104"/>
                  </a:cubicBezTo>
                  <a:cubicBezTo>
                    <a:pt x="251" y="104"/>
                    <a:pt x="251" y="106"/>
                    <a:pt x="251" y="107"/>
                  </a:cubicBezTo>
                  <a:cubicBezTo>
                    <a:pt x="251" y="108"/>
                    <a:pt x="251" y="109"/>
                    <a:pt x="251" y="111"/>
                  </a:cubicBezTo>
                  <a:cubicBezTo>
                    <a:pt x="251" y="112"/>
                    <a:pt x="252" y="114"/>
                    <a:pt x="252" y="115"/>
                  </a:cubicBezTo>
                  <a:cubicBezTo>
                    <a:pt x="252" y="117"/>
                    <a:pt x="252" y="118"/>
                    <a:pt x="252" y="119"/>
                  </a:cubicBezTo>
                  <a:cubicBezTo>
                    <a:pt x="252" y="121"/>
                    <a:pt x="252" y="122"/>
                    <a:pt x="252" y="123"/>
                  </a:cubicBezTo>
                  <a:cubicBezTo>
                    <a:pt x="252" y="124"/>
                    <a:pt x="252" y="125"/>
                    <a:pt x="252" y="126"/>
                  </a:cubicBezTo>
                  <a:cubicBezTo>
                    <a:pt x="252" y="127"/>
                    <a:pt x="253" y="128"/>
                    <a:pt x="252" y="128"/>
                  </a:cubicBezTo>
                  <a:cubicBezTo>
                    <a:pt x="251" y="129"/>
                    <a:pt x="250" y="129"/>
                    <a:pt x="249" y="129"/>
                  </a:cubicBezTo>
                  <a:cubicBezTo>
                    <a:pt x="248" y="129"/>
                    <a:pt x="247" y="129"/>
                    <a:pt x="246" y="129"/>
                  </a:cubicBezTo>
                  <a:cubicBezTo>
                    <a:pt x="245" y="129"/>
                    <a:pt x="245" y="129"/>
                    <a:pt x="244" y="129"/>
                  </a:cubicBezTo>
                  <a:cubicBezTo>
                    <a:pt x="243" y="130"/>
                    <a:pt x="241" y="130"/>
                    <a:pt x="240" y="130"/>
                  </a:cubicBezTo>
                  <a:cubicBezTo>
                    <a:pt x="239" y="131"/>
                    <a:pt x="239" y="133"/>
                    <a:pt x="238" y="133"/>
                  </a:cubicBezTo>
                  <a:cubicBezTo>
                    <a:pt x="237" y="134"/>
                    <a:pt x="236" y="135"/>
                    <a:pt x="235" y="135"/>
                  </a:cubicBezTo>
                  <a:cubicBezTo>
                    <a:pt x="234" y="136"/>
                    <a:pt x="234" y="138"/>
                    <a:pt x="233" y="138"/>
                  </a:cubicBezTo>
                  <a:cubicBezTo>
                    <a:pt x="232" y="139"/>
                    <a:pt x="231" y="138"/>
                    <a:pt x="230" y="138"/>
                  </a:cubicBezTo>
                  <a:cubicBezTo>
                    <a:pt x="229" y="138"/>
                    <a:pt x="228" y="138"/>
                    <a:pt x="226" y="138"/>
                  </a:cubicBezTo>
                  <a:cubicBezTo>
                    <a:pt x="225" y="139"/>
                    <a:pt x="223" y="140"/>
                    <a:pt x="222" y="141"/>
                  </a:cubicBezTo>
                  <a:cubicBezTo>
                    <a:pt x="221" y="142"/>
                    <a:pt x="219" y="143"/>
                    <a:pt x="218" y="144"/>
                  </a:cubicBezTo>
                  <a:cubicBezTo>
                    <a:pt x="216" y="144"/>
                    <a:pt x="215" y="145"/>
                    <a:pt x="213" y="145"/>
                  </a:cubicBezTo>
                  <a:cubicBezTo>
                    <a:pt x="212" y="145"/>
                    <a:pt x="211" y="145"/>
                    <a:pt x="210" y="146"/>
                  </a:cubicBezTo>
                  <a:cubicBezTo>
                    <a:pt x="208" y="146"/>
                    <a:pt x="206" y="146"/>
                    <a:pt x="205" y="146"/>
                  </a:cubicBezTo>
                  <a:cubicBezTo>
                    <a:pt x="203" y="147"/>
                    <a:pt x="202" y="147"/>
                    <a:pt x="200" y="147"/>
                  </a:cubicBezTo>
                  <a:cubicBezTo>
                    <a:pt x="199" y="148"/>
                    <a:pt x="199" y="148"/>
                    <a:pt x="198" y="149"/>
                  </a:cubicBezTo>
                  <a:cubicBezTo>
                    <a:pt x="197" y="150"/>
                    <a:pt x="196" y="151"/>
                    <a:pt x="194" y="152"/>
                  </a:cubicBezTo>
                  <a:cubicBezTo>
                    <a:pt x="193" y="153"/>
                    <a:pt x="192" y="154"/>
                    <a:pt x="191" y="156"/>
                  </a:cubicBezTo>
                  <a:cubicBezTo>
                    <a:pt x="190" y="157"/>
                    <a:pt x="189" y="159"/>
                    <a:pt x="188" y="160"/>
                  </a:cubicBezTo>
                  <a:cubicBezTo>
                    <a:pt x="187" y="161"/>
                    <a:pt x="186" y="162"/>
                    <a:pt x="186" y="163"/>
                  </a:cubicBezTo>
                  <a:cubicBezTo>
                    <a:pt x="185" y="164"/>
                    <a:pt x="186" y="164"/>
                    <a:pt x="186" y="166"/>
                  </a:cubicBezTo>
                  <a:cubicBezTo>
                    <a:pt x="185" y="167"/>
                    <a:pt x="185" y="168"/>
                    <a:pt x="185" y="170"/>
                  </a:cubicBezTo>
                  <a:cubicBezTo>
                    <a:pt x="185" y="171"/>
                    <a:pt x="185" y="172"/>
                    <a:pt x="186" y="174"/>
                  </a:cubicBezTo>
                  <a:cubicBezTo>
                    <a:pt x="186" y="175"/>
                    <a:pt x="187" y="177"/>
                    <a:pt x="188" y="178"/>
                  </a:cubicBezTo>
                  <a:cubicBezTo>
                    <a:pt x="189" y="180"/>
                    <a:pt x="189" y="181"/>
                    <a:pt x="189" y="183"/>
                  </a:cubicBezTo>
                  <a:cubicBezTo>
                    <a:pt x="190" y="184"/>
                    <a:pt x="190" y="185"/>
                    <a:pt x="190" y="187"/>
                  </a:cubicBezTo>
                  <a:cubicBezTo>
                    <a:pt x="191" y="188"/>
                    <a:pt x="191" y="190"/>
                    <a:pt x="191" y="191"/>
                  </a:cubicBezTo>
                  <a:cubicBezTo>
                    <a:pt x="191" y="192"/>
                    <a:pt x="192" y="194"/>
                    <a:pt x="191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0" y="195"/>
                    <a:pt x="190" y="194"/>
                    <a:pt x="189" y="193"/>
                  </a:cubicBezTo>
                  <a:cubicBezTo>
                    <a:pt x="188" y="193"/>
                    <a:pt x="188" y="192"/>
                    <a:pt x="187" y="191"/>
                  </a:cubicBezTo>
                  <a:cubicBezTo>
                    <a:pt x="186" y="191"/>
                    <a:pt x="185" y="191"/>
                    <a:pt x="184" y="191"/>
                  </a:cubicBezTo>
                  <a:cubicBezTo>
                    <a:pt x="183" y="191"/>
                    <a:pt x="181" y="191"/>
                    <a:pt x="180" y="191"/>
                  </a:cubicBezTo>
                  <a:cubicBezTo>
                    <a:pt x="178" y="191"/>
                    <a:pt x="177" y="191"/>
                    <a:pt x="175" y="191"/>
                  </a:cubicBezTo>
                  <a:cubicBezTo>
                    <a:pt x="174" y="191"/>
                    <a:pt x="172" y="190"/>
                    <a:pt x="170" y="191"/>
                  </a:cubicBezTo>
                  <a:cubicBezTo>
                    <a:pt x="169" y="192"/>
                    <a:pt x="170" y="194"/>
                    <a:pt x="170" y="195"/>
                  </a:cubicBezTo>
                  <a:cubicBezTo>
                    <a:pt x="170" y="196"/>
                    <a:pt x="170" y="197"/>
                    <a:pt x="170" y="199"/>
                  </a:cubicBezTo>
                  <a:cubicBezTo>
                    <a:pt x="170" y="200"/>
                    <a:pt x="169" y="202"/>
                    <a:pt x="169" y="204"/>
                  </a:cubicBezTo>
                  <a:cubicBezTo>
                    <a:pt x="169" y="205"/>
                    <a:pt x="169" y="206"/>
                    <a:pt x="168" y="208"/>
                  </a:cubicBezTo>
                  <a:cubicBezTo>
                    <a:pt x="168" y="209"/>
                    <a:pt x="167" y="211"/>
                    <a:pt x="166" y="213"/>
                  </a:cubicBezTo>
                  <a:cubicBezTo>
                    <a:pt x="166" y="215"/>
                    <a:pt x="166" y="216"/>
                    <a:pt x="165" y="218"/>
                  </a:cubicBezTo>
                  <a:cubicBezTo>
                    <a:pt x="165" y="219"/>
                    <a:pt x="164" y="221"/>
                    <a:pt x="164" y="223"/>
                  </a:cubicBezTo>
                  <a:cubicBezTo>
                    <a:pt x="163" y="224"/>
                    <a:pt x="163" y="226"/>
                    <a:pt x="163" y="228"/>
                  </a:cubicBezTo>
                  <a:cubicBezTo>
                    <a:pt x="162" y="230"/>
                    <a:pt x="162" y="231"/>
                    <a:pt x="162" y="232"/>
                  </a:cubicBezTo>
                  <a:cubicBezTo>
                    <a:pt x="161" y="234"/>
                    <a:pt x="161" y="234"/>
                    <a:pt x="160" y="235"/>
                  </a:cubicBezTo>
                  <a:cubicBezTo>
                    <a:pt x="159" y="236"/>
                    <a:pt x="157" y="237"/>
                    <a:pt x="156" y="238"/>
                  </a:cubicBezTo>
                  <a:cubicBezTo>
                    <a:pt x="155" y="239"/>
                    <a:pt x="155" y="241"/>
                    <a:pt x="154" y="241"/>
                  </a:cubicBezTo>
                  <a:cubicBezTo>
                    <a:pt x="153" y="242"/>
                    <a:pt x="152" y="243"/>
                    <a:pt x="151" y="244"/>
                  </a:cubicBezTo>
                  <a:cubicBezTo>
                    <a:pt x="150" y="245"/>
                    <a:pt x="150" y="246"/>
                    <a:pt x="149" y="247"/>
                  </a:cubicBezTo>
                  <a:cubicBezTo>
                    <a:pt x="148" y="248"/>
                    <a:pt x="148" y="249"/>
                    <a:pt x="147" y="251"/>
                  </a:cubicBezTo>
                  <a:cubicBezTo>
                    <a:pt x="146" y="252"/>
                    <a:pt x="145" y="254"/>
                    <a:pt x="144" y="255"/>
                  </a:cubicBezTo>
                  <a:cubicBezTo>
                    <a:pt x="142" y="257"/>
                    <a:pt x="142" y="257"/>
                    <a:pt x="141" y="258"/>
                  </a:cubicBezTo>
                  <a:cubicBezTo>
                    <a:pt x="140" y="260"/>
                    <a:pt x="138" y="261"/>
                    <a:pt x="137" y="262"/>
                  </a:cubicBezTo>
                  <a:cubicBezTo>
                    <a:pt x="136" y="264"/>
                    <a:pt x="134" y="265"/>
                    <a:pt x="134" y="266"/>
                  </a:cubicBezTo>
                  <a:cubicBezTo>
                    <a:pt x="133" y="268"/>
                    <a:pt x="133" y="269"/>
                    <a:pt x="132" y="270"/>
                  </a:cubicBezTo>
                  <a:cubicBezTo>
                    <a:pt x="132" y="271"/>
                    <a:pt x="130" y="272"/>
                    <a:pt x="129" y="273"/>
                  </a:cubicBezTo>
                  <a:cubicBezTo>
                    <a:pt x="128" y="274"/>
                    <a:pt x="127" y="276"/>
                    <a:pt x="126" y="277"/>
                  </a:cubicBezTo>
                  <a:cubicBezTo>
                    <a:pt x="125" y="278"/>
                    <a:pt x="124" y="279"/>
                    <a:pt x="122" y="280"/>
                  </a:cubicBezTo>
                  <a:cubicBezTo>
                    <a:pt x="121" y="281"/>
                    <a:pt x="122" y="282"/>
                    <a:pt x="120" y="284"/>
                  </a:cubicBezTo>
                  <a:cubicBezTo>
                    <a:pt x="118" y="285"/>
                    <a:pt x="116" y="286"/>
                    <a:pt x="114" y="28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97FF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3" name="Freeform 58"/>
            <p:cNvSpPr>
              <a:spLocks noEditPoints="1"/>
            </p:cNvSpPr>
            <p:nvPr/>
          </p:nvSpPr>
          <p:spPr bwMode="auto">
            <a:xfrm>
              <a:off x="2279" y="9609"/>
              <a:ext cx="5220" cy="3924"/>
            </a:xfrm>
            <a:custGeom>
              <a:avLst/>
              <a:gdLst>
                <a:gd name="T0" fmla="*/ 48 w 502"/>
                <a:gd name="T1" fmla="*/ 356 h 370"/>
                <a:gd name="T2" fmla="*/ 21 w 502"/>
                <a:gd name="T3" fmla="*/ 316 h 370"/>
                <a:gd name="T4" fmla="*/ 3 w 502"/>
                <a:gd name="T5" fmla="*/ 246 h 370"/>
                <a:gd name="T6" fmla="*/ 10 w 502"/>
                <a:gd name="T7" fmla="*/ 216 h 370"/>
                <a:gd name="T8" fmla="*/ 44 w 502"/>
                <a:gd name="T9" fmla="*/ 182 h 370"/>
                <a:gd name="T10" fmla="*/ 62 w 502"/>
                <a:gd name="T11" fmla="*/ 151 h 370"/>
                <a:gd name="T12" fmla="*/ 96 w 502"/>
                <a:gd name="T13" fmla="*/ 137 h 370"/>
                <a:gd name="T14" fmla="*/ 104 w 502"/>
                <a:gd name="T15" fmla="*/ 144 h 370"/>
                <a:gd name="T16" fmla="*/ 132 w 502"/>
                <a:gd name="T17" fmla="*/ 143 h 370"/>
                <a:gd name="T18" fmla="*/ 151 w 502"/>
                <a:gd name="T19" fmla="*/ 149 h 370"/>
                <a:gd name="T20" fmla="*/ 174 w 502"/>
                <a:gd name="T21" fmla="*/ 155 h 370"/>
                <a:gd name="T22" fmla="*/ 195 w 502"/>
                <a:gd name="T23" fmla="*/ 158 h 370"/>
                <a:gd name="T24" fmla="*/ 202 w 502"/>
                <a:gd name="T25" fmla="*/ 168 h 370"/>
                <a:gd name="T26" fmla="*/ 215 w 502"/>
                <a:gd name="T27" fmla="*/ 172 h 370"/>
                <a:gd name="T28" fmla="*/ 233 w 502"/>
                <a:gd name="T29" fmla="*/ 155 h 370"/>
                <a:gd name="T30" fmla="*/ 245 w 502"/>
                <a:gd name="T31" fmla="*/ 139 h 370"/>
                <a:gd name="T32" fmla="*/ 258 w 502"/>
                <a:gd name="T33" fmla="*/ 127 h 370"/>
                <a:gd name="T34" fmla="*/ 275 w 502"/>
                <a:gd name="T35" fmla="*/ 121 h 370"/>
                <a:gd name="T36" fmla="*/ 284 w 502"/>
                <a:gd name="T37" fmla="*/ 106 h 370"/>
                <a:gd name="T38" fmla="*/ 301 w 502"/>
                <a:gd name="T39" fmla="*/ 92 h 370"/>
                <a:gd name="T40" fmla="*/ 310 w 502"/>
                <a:gd name="T41" fmla="*/ 74 h 370"/>
                <a:gd name="T42" fmla="*/ 323 w 502"/>
                <a:gd name="T43" fmla="*/ 58 h 370"/>
                <a:gd name="T44" fmla="*/ 341 w 502"/>
                <a:gd name="T45" fmla="*/ 44 h 370"/>
                <a:gd name="T46" fmla="*/ 364 w 502"/>
                <a:gd name="T47" fmla="*/ 52 h 370"/>
                <a:gd name="T48" fmla="*/ 382 w 502"/>
                <a:gd name="T49" fmla="*/ 45 h 370"/>
                <a:gd name="T50" fmla="*/ 455 w 502"/>
                <a:gd name="T51" fmla="*/ 23 h 370"/>
                <a:gd name="T52" fmla="*/ 496 w 502"/>
                <a:gd name="T53" fmla="*/ 79 h 370"/>
                <a:gd name="T54" fmla="*/ 492 w 502"/>
                <a:gd name="T55" fmla="*/ 100 h 370"/>
                <a:gd name="T56" fmla="*/ 476 w 502"/>
                <a:gd name="T57" fmla="*/ 109 h 370"/>
                <a:gd name="T58" fmla="*/ 455 w 502"/>
                <a:gd name="T59" fmla="*/ 115 h 370"/>
                <a:gd name="T60" fmla="*/ 443 w 502"/>
                <a:gd name="T61" fmla="*/ 119 h 370"/>
                <a:gd name="T62" fmla="*/ 425 w 502"/>
                <a:gd name="T63" fmla="*/ 123 h 370"/>
                <a:gd name="T64" fmla="*/ 409 w 502"/>
                <a:gd name="T65" fmla="*/ 125 h 370"/>
                <a:gd name="T66" fmla="*/ 394 w 502"/>
                <a:gd name="T67" fmla="*/ 138 h 370"/>
                <a:gd name="T68" fmla="*/ 386 w 502"/>
                <a:gd name="T69" fmla="*/ 148 h 370"/>
                <a:gd name="T70" fmla="*/ 390 w 502"/>
                <a:gd name="T71" fmla="*/ 162 h 370"/>
                <a:gd name="T72" fmla="*/ 382 w 502"/>
                <a:gd name="T73" fmla="*/ 174 h 370"/>
                <a:gd name="T74" fmla="*/ 368 w 502"/>
                <a:gd name="T75" fmla="*/ 187 h 370"/>
                <a:gd name="T76" fmla="*/ 356 w 502"/>
                <a:gd name="T77" fmla="*/ 195 h 370"/>
                <a:gd name="T78" fmla="*/ 340 w 502"/>
                <a:gd name="T79" fmla="*/ 197 h 370"/>
                <a:gd name="T80" fmla="*/ 323 w 502"/>
                <a:gd name="T81" fmla="*/ 200 h 370"/>
                <a:gd name="T82" fmla="*/ 316 w 502"/>
                <a:gd name="T83" fmla="*/ 207 h 370"/>
                <a:gd name="T84" fmla="*/ 308 w 502"/>
                <a:gd name="T85" fmla="*/ 216 h 370"/>
                <a:gd name="T86" fmla="*/ 289 w 502"/>
                <a:gd name="T87" fmla="*/ 228 h 370"/>
                <a:gd name="T88" fmla="*/ 278 w 502"/>
                <a:gd name="T89" fmla="*/ 238 h 370"/>
                <a:gd name="T90" fmla="*/ 258 w 502"/>
                <a:gd name="T91" fmla="*/ 238 h 370"/>
                <a:gd name="T92" fmla="*/ 246 w 502"/>
                <a:gd name="T93" fmla="*/ 241 h 370"/>
                <a:gd name="T94" fmla="*/ 245 w 502"/>
                <a:gd name="T95" fmla="*/ 263 h 370"/>
                <a:gd name="T96" fmla="*/ 233 w 502"/>
                <a:gd name="T97" fmla="*/ 271 h 370"/>
                <a:gd name="T98" fmla="*/ 224 w 502"/>
                <a:gd name="T99" fmla="*/ 271 h 370"/>
                <a:gd name="T100" fmla="*/ 202 w 502"/>
                <a:gd name="T101" fmla="*/ 268 h 370"/>
                <a:gd name="T102" fmla="*/ 175 w 502"/>
                <a:gd name="T103" fmla="*/ 265 h 370"/>
                <a:gd name="T104" fmla="*/ 162 w 502"/>
                <a:gd name="T105" fmla="*/ 269 h 370"/>
                <a:gd name="T106" fmla="*/ 141 w 502"/>
                <a:gd name="T107" fmla="*/ 269 h 370"/>
                <a:gd name="T108" fmla="*/ 125 w 502"/>
                <a:gd name="T109" fmla="*/ 269 h 370"/>
                <a:gd name="T110" fmla="*/ 122 w 502"/>
                <a:gd name="T111" fmla="*/ 275 h 370"/>
                <a:gd name="T112" fmla="*/ 143 w 502"/>
                <a:gd name="T113" fmla="*/ 300 h 370"/>
                <a:gd name="T114" fmla="*/ 139 w 502"/>
                <a:gd name="T115" fmla="*/ 321 h 370"/>
                <a:gd name="T116" fmla="*/ 143 w 502"/>
                <a:gd name="T117" fmla="*/ 341 h 370"/>
                <a:gd name="T118" fmla="*/ 162 w 502"/>
                <a:gd name="T119" fmla="*/ 365 h 370"/>
                <a:gd name="T120" fmla="*/ 96 w 502"/>
                <a:gd name="T121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2" h="370">
                  <a:moveTo>
                    <a:pt x="164" y="370"/>
                  </a:moveTo>
                  <a:cubicBezTo>
                    <a:pt x="145" y="369"/>
                    <a:pt x="104" y="368"/>
                    <a:pt x="90" y="367"/>
                  </a:cubicBezTo>
                  <a:cubicBezTo>
                    <a:pt x="74" y="365"/>
                    <a:pt x="85" y="362"/>
                    <a:pt x="78" y="360"/>
                  </a:cubicBezTo>
                  <a:cubicBezTo>
                    <a:pt x="71" y="358"/>
                    <a:pt x="55" y="359"/>
                    <a:pt x="48" y="356"/>
                  </a:cubicBezTo>
                  <a:cubicBezTo>
                    <a:pt x="41" y="352"/>
                    <a:pt x="44" y="343"/>
                    <a:pt x="41" y="340"/>
                  </a:cubicBezTo>
                  <a:cubicBezTo>
                    <a:pt x="38" y="337"/>
                    <a:pt x="37" y="345"/>
                    <a:pt x="34" y="340"/>
                  </a:cubicBezTo>
                  <a:cubicBezTo>
                    <a:pt x="32" y="336"/>
                    <a:pt x="32" y="322"/>
                    <a:pt x="29" y="317"/>
                  </a:cubicBezTo>
                  <a:cubicBezTo>
                    <a:pt x="27" y="312"/>
                    <a:pt x="22" y="322"/>
                    <a:pt x="21" y="316"/>
                  </a:cubicBezTo>
                  <a:cubicBezTo>
                    <a:pt x="21" y="310"/>
                    <a:pt x="30" y="297"/>
                    <a:pt x="26" y="288"/>
                  </a:cubicBezTo>
                  <a:cubicBezTo>
                    <a:pt x="23" y="278"/>
                    <a:pt x="7" y="273"/>
                    <a:pt x="3" y="267"/>
                  </a:cubicBezTo>
                  <a:cubicBezTo>
                    <a:pt x="0" y="261"/>
                    <a:pt x="11" y="265"/>
                    <a:pt x="11" y="260"/>
                  </a:cubicBezTo>
                  <a:cubicBezTo>
                    <a:pt x="11" y="256"/>
                    <a:pt x="1" y="251"/>
                    <a:pt x="3" y="246"/>
                  </a:cubicBezTo>
                  <a:cubicBezTo>
                    <a:pt x="5" y="240"/>
                    <a:pt x="18" y="243"/>
                    <a:pt x="20" y="237"/>
                  </a:cubicBezTo>
                  <a:cubicBezTo>
                    <a:pt x="21" y="231"/>
                    <a:pt x="11" y="227"/>
                    <a:pt x="10" y="223"/>
                  </a:cubicBezTo>
                  <a:cubicBezTo>
                    <a:pt x="9" y="220"/>
                    <a:pt x="14" y="222"/>
                    <a:pt x="14" y="220"/>
                  </a:cubicBezTo>
                  <a:cubicBezTo>
                    <a:pt x="14" y="218"/>
                    <a:pt x="6" y="220"/>
                    <a:pt x="10" y="216"/>
                  </a:cubicBezTo>
                  <a:cubicBezTo>
                    <a:pt x="14" y="211"/>
                    <a:pt x="29" y="200"/>
                    <a:pt x="34" y="197"/>
                  </a:cubicBezTo>
                  <a:cubicBezTo>
                    <a:pt x="39" y="193"/>
                    <a:pt x="40" y="194"/>
                    <a:pt x="41" y="192"/>
                  </a:cubicBezTo>
                  <a:cubicBezTo>
                    <a:pt x="43" y="191"/>
                    <a:pt x="42" y="190"/>
                    <a:pt x="42" y="188"/>
                  </a:cubicBezTo>
                  <a:cubicBezTo>
                    <a:pt x="42" y="186"/>
                    <a:pt x="44" y="186"/>
                    <a:pt x="44" y="182"/>
                  </a:cubicBezTo>
                  <a:cubicBezTo>
                    <a:pt x="44" y="178"/>
                    <a:pt x="39" y="170"/>
                    <a:pt x="41" y="166"/>
                  </a:cubicBezTo>
                  <a:cubicBezTo>
                    <a:pt x="43" y="161"/>
                    <a:pt x="50" y="163"/>
                    <a:pt x="52" y="160"/>
                  </a:cubicBezTo>
                  <a:cubicBezTo>
                    <a:pt x="55" y="157"/>
                    <a:pt x="54" y="151"/>
                    <a:pt x="56" y="148"/>
                  </a:cubicBezTo>
                  <a:cubicBezTo>
                    <a:pt x="58" y="146"/>
                    <a:pt x="59" y="153"/>
                    <a:pt x="62" y="151"/>
                  </a:cubicBezTo>
                  <a:cubicBezTo>
                    <a:pt x="65" y="149"/>
                    <a:pt x="67" y="140"/>
                    <a:pt x="72" y="137"/>
                  </a:cubicBezTo>
                  <a:cubicBezTo>
                    <a:pt x="77" y="135"/>
                    <a:pt x="84" y="138"/>
                    <a:pt x="88" y="138"/>
                  </a:cubicBezTo>
                  <a:cubicBezTo>
                    <a:pt x="92" y="138"/>
                    <a:pt x="94" y="138"/>
                    <a:pt x="95" y="137"/>
                  </a:cubicBezTo>
                  <a:cubicBezTo>
                    <a:pt x="95" y="137"/>
                    <a:pt x="96" y="137"/>
                    <a:pt x="96" y="137"/>
                  </a:cubicBezTo>
                  <a:cubicBezTo>
                    <a:pt x="96" y="137"/>
                    <a:pt x="95" y="137"/>
                    <a:pt x="95" y="137"/>
                  </a:cubicBezTo>
                  <a:cubicBezTo>
                    <a:pt x="96" y="137"/>
                    <a:pt x="97" y="137"/>
                    <a:pt x="98" y="138"/>
                  </a:cubicBezTo>
                  <a:cubicBezTo>
                    <a:pt x="100" y="140"/>
                    <a:pt x="101" y="139"/>
                    <a:pt x="102" y="140"/>
                  </a:cubicBezTo>
                  <a:cubicBezTo>
                    <a:pt x="103" y="141"/>
                    <a:pt x="102" y="143"/>
                    <a:pt x="104" y="144"/>
                  </a:cubicBezTo>
                  <a:cubicBezTo>
                    <a:pt x="106" y="145"/>
                    <a:pt x="108" y="145"/>
                    <a:pt x="111" y="145"/>
                  </a:cubicBezTo>
                  <a:cubicBezTo>
                    <a:pt x="114" y="145"/>
                    <a:pt x="117" y="145"/>
                    <a:pt x="119" y="145"/>
                  </a:cubicBezTo>
                  <a:cubicBezTo>
                    <a:pt x="122" y="145"/>
                    <a:pt x="124" y="144"/>
                    <a:pt x="126" y="144"/>
                  </a:cubicBezTo>
                  <a:cubicBezTo>
                    <a:pt x="128" y="143"/>
                    <a:pt x="130" y="143"/>
                    <a:pt x="132" y="143"/>
                  </a:cubicBezTo>
                  <a:cubicBezTo>
                    <a:pt x="134" y="142"/>
                    <a:pt x="136" y="142"/>
                    <a:pt x="138" y="143"/>
                  </a:cubicBezTo>
                  <a:cubicBezTo>
                    <a:pt x="139" y="143"/>
                    <a:pt x="141" y="143"/>
                    <a:pt x="142" y="143"/>
                  </a:cubicBezTo>
                  <a:cubicBezTo>
                    <a:pt x="144" y="144"/>
                    <a:pt x="147" y="146"/>
                    <a:pt x="148" y="146"/>
                  </a:cubicBezTo>
                  <a:cubicBezTo>
                    <a:pt x="150" y="147"/>
                    <a:pt x="150" y="148"/>
                    <a:pt x="151" y="149"/>
                  </a:cubicBezTo>
                  <a:cubicBezTo>
                    <a:pt x="153" y="149"/>
                    <a:pt x="155" y="150"/>
                    <a:pt x="157" y="150"/>
                  </a:cubicBezTo>
                  <a:cubicBezTo>
                    <a:pt x="159" y="151"/>
                    <a:pt x="162" y="152"/>
                    <a:pt x="164" y="152"/>
                  </a:cubicBezTo>
                  <a:cubicBezTo>
                    <a:pt x="166" y="153"/>
                    <a:pt x="167" y="153"/>
                    <a:pt x="169" y="153"/>
                  </a:cubicBezTo>
                  <a:cubicBezTo>
                    <a:pt x="171" y="154"/>
                    <a:pt x="173" y="152"/>
                    <a:pt x="174" y="155"/>
                  </a:cubicBezTo>
                  <a:cubicBezTo>
                    <a:pt x="176" y="157"/>
                    <a:pt x="173" y="163"/>
                    <a:pt x="176" y="164"/>
                  </a:cubicBezTo>
                  <a:cubicBezTo>
                    <a:pt x="178" y="166"/>
                    <a:pt x="180" y="162"/>
                    <a:pt x="182" y="161"/>
                  </a:cubicBezTo>
                  <a:cubicBezTo>
                    <a:pt x="184" y="160"/>
                    <a:pt x="185" y="159"/>
                    <a:pt x="187" y="158"/>
                  </a:cubicBezTo>
                  <a:cubicBezTo>
                    <a:pt x="189" y="157"/>
                    <a:pt x="193" y="158"/>
                    <a:pt x="195" y="158"/>
                  </a:cubicBezTo>
                  <a:cubicBezTo>
                    <a:pt x="197" y="157"/>
                    <a:pt x="199" y="157"/>
                    <a:pt x="201" y="158"/>
                  </a:cubicBezTo>
                  <a:cubicBezTo>
                    <a:pt x="203" y="158"/>
                    <a:pt x="206" y="160"/>
                    <a:pt x="206" y="162"/>
                  </a:cubicBezTo>
                  <a:cubicBezTo>
                    <a:pt x="207" y="163"/>
                    <a:pt x="204" y="163"/>
                    <a:pt x="203" y="164"/>
                  </a:cubicBezTo>
                  <a:cubicBezTo>
                    <a:pt x="202" y="165"/>
                    <a:pt x="202" y="166"/>
                    <a:pt x="202" y="168"/>
                  </a:cubicBezTo>
                  <a:cubicBezTo>
                    <a:pt x="202" y="169"/>
                    <a:pt x="202" y="171"/>
                    <a:pt x="203" y="173"/>
                  </a:cubicBezTo>
                  <a:cubicBezTo>
                    <a:pt x="204" y="174"/>
                    <a:pt x="205" y="174"/>
                    <a:pt x="207" y="175"/>
                  </a:cubicBezTo>
                  <a:cubicBezTo>
                    <a:pt x="208" y="175"/>
                    <a:pt x="210" y="176"/>
                    <a:pt x="211" y="176"/>
                  </a:cubicBezTo>
                  <a:cubicBezTo>
                    <a:pt x="213" y="175"/>
                    <a:pt x="214" y="173"/>
                    <a:pt x="215" y="172"/>
                  </a:cubicBezTo>
                  <a:cubicBezTo>
                    <a:pt x="216" y="170"/>
                    <a:pt x="214" y="168"/>
                    <a:pt x="218" y="168"/>
                  </a:cubicBezTo>
                  <a:cubicBezTo>
                    <a:pt x="221" y="168"/>
                    <a:pt x="230" y="173"/>
                    <a:pt x="233" y="173"/>
                  </a:cubicBezTo>
                  <a:cubicBezTo>
                    <a:pt x="237" y="174"/>
                    <a:pt x="233" y="171"/>
                    <a:pt x="233" y="168"/>
                  </a:cubicBezTo>
                  <a:cubicBezTo>
                    <a:pt x="233" y="165"/>
                    <a:pt x="232" y="158"/>
                    <a:pt x="233" y="155"/>
                  </a:cubicBezTo>
                  <a:cubicBezTo>
                    <a:pt x="234" y="152"/>
                    <a:pt x="237" y="153"/>
                    <a:pt x="238" y="152"/>
                  </a:cubicBezTo>
                  <a:cubicBezTo>
                    <a:pt x="240" y="151"/>
                    <a:pt x="240" y="151"/>
                    <a:pt x="241" y="149"/>
                  </a:cubicBezTo>
                  <a:cubicBezTo>
                    <a:pt x="242" y="148"/>
                    <a:pt x="242" y="146"/>
                    <a:pt x="243" y="144"/>
                  </a:cubicBezTo>
                  <a:cubicBezTo>
                    <a:pt x="243" y="142"/>
                    <a:pt x="244" y="140"/>
                    <a:pt x="245" y="139"/>
                  </a:cubicBezTo>
                  <a:cubicBezTo>
                    <a:pt x="246" y="138"/>
                    <a:pt x="247" y="139"/>
                    <a:pt x="249" y="139"/>
                  </a:cubicBezTo>
                  <a:cubicBezTo>
                    <a:pt x="250" y="138"/>
                    <a:pt x="252" y="138"/>
                    <a:pt x="253" y="137"/>
                  </a:cubicBezTo>
                  <a:cubicBezTo>
                    <a:pt x="254" y="135"/>
                    <a:pt x="253" y="133"/>
                    <a:pt x="253" y="131"/>
                  </a:cubicBezTo>
                  <a:cubicBezTo>
                    <a:pt x="254" y="129"/>
                    <a:pt x="256" y="128"/>
                    <a:pt x="258" y="127"/>
                  </a:cubicBezTo>
                  <a:cubicBezTo>
                    <a:pt x="259" y="126"/>
                    <a:pt x="261" y="124"/>
                    <a:pt x="263" y="124"/>
                  </a:cubicBezTo>
                  <a:cubicBezTo>
                    <a:pt x="264" y="123"/>
                    <a:pt x="265" y="122"/>
                    <a:pt x="266" y="122"/>
                  </a:cubicBezTo>
                  <a:cubicBezTo>
                    <a:pt x="268" y="122"/>
                    <a:pt x="270" y="122"/>
                    <a:pt x="271" y="122"/>
                  </a:cubicBezTo>
                  <a:cubicBezTo>
                    <a:pt x="273" y="122"/>
                    <a:pt x="274" y="122"/>
                    <a:pt x="275" y="121"/>
                  </a:cubicBezTo>
                  <a:cubicBezTo>
                    <a:pt x="277" y="120"/>
                    <a:pt x="277" y="117"/>
                    <a:pt x="278" y="116"/>
                  </a:cubicBezTo>
                  <a:cubicBezTo>
                    <a:pt x="279" y="115"/>
                    <a:pt x="281" y="115"/>
                    <a:pt x="282" y="113"/>
                  </a:cubicBezTo>
                  <a:cubicBezTo>
                    <a:pt x="283" y="112"/>
                    <a:pt x="282" y="110"/>
                    <a:pt x="282" y="109"/>
                  </a:cubicBezTo>
                  <a:cubicBezTo>
                    <a:pt x="283" y="107"/>
                    <a:pt x="284" y="107"/>
                    <a:pt x="284" y="106"/>
                  </a:cubicBezTo>
                  <a:cubicBezTo>
                    <a:pt x="285" y="105"/>
                    <a:pt x="286" y="104"/>
                    <a:pt x="287" y="103"/>
                  </a:cubicBezTo>
                  <a:cubicBezTo>
                    <a:pt x="289" y="102"/>
                    <a:pt x="290" y="102"/>
                    <a:pt x="292" y="101"/>
                  </a:cubicBezTo>
                  <a:cubicBezTo>
                    <a:pt x="293" y="100"/>
                    <a:pt x="295" y="98"/>
                    <a:pt x="297" y="97"/>
                  </a:cubicBezTo>
                  <a:cubicBezTo>
                    <a:pt x="298" y="95"/>
                    <a:pt x="300" y="93"/>
                    <a:pt x="301" y="92"/>
                  </a:cubicBezTo>
                  <a:cubicBezTo>
                    <a:pt x="303" y="91"/>
                    <a:pt x="306" y="91"/>
                    <a:pt x="307" y="90"/>
                  </a:cubicBezTo>
                  <a:cubicBezTo>
                    <a:pt x="308" y="88"/>
                    <a:pt x="308" y="85"/>
                    <a:pt x="308" y="84"/>
                  </a:cubicBezTo>
                  <a:cubicBezTo>
                    <a:pt x="309" y="82"/>
                    <a:pt x="310" y="81"/>
                    <a:pt x="310" y="79"/>
                  </a:cubicBezTo>
                  <a:cubicBezTo>
                    <a:pt x="310" y="77"/>
                    <a:pt x="310" y="76"/>
                    <a:pt x="310" y="74"/>
                  </a:cubicBezTo>
                  <a:cubicBezTo>
                    <a:pt x="311" y="72"/>
                    <a:pt x="311" y="70"/>
                    <a:pt x="312" y="68"/>
                  </a:cubicBezTo>
                  <a:cubicBezTo>
                    <a:pt x="313" y="67"/>
                    <a:pt x="315" y="65"/>
                    <a:pt x="316" y="64"/>
                  </a:cubicBezTo>
                  <a:cubicBezTo>
                    <a:pt x="318" y="63"/>
                    <a:pt x="319" y="63"/>
                    <a:pt x="320" y="62"/>
                  </a:cubicBezTo>
                  <a:cubicBezTo>
                    <a:pt x="321" y="61"/>
                    <a:pt x="322" y="59"/>
                    <a:pt x="323" y="58"/>
                  </a:cubicBezTo>
                  <a:cubicBezTo>
                    <a:pt x="324" y="57"/>
                    <a:pt x="326" y="57"/>
                    <a:pt x="327" y="56"/>
                  </a:cubicBezTo>
                  <a:cubicBezTo>
                    <a:pt x="328" y="55"/>
                    <a:pt x="330" y="54"/>
                    <a:pt x="331" y="53"/>
                  </a:cubicBezTo>
                  <a:cubicBezTo>
                    <a:pt x="333" y="52"/>
                    <a:pt x="335" y="51"/>
                    <a:pt x="337" y="49"/>
                  </a:cubicBezTo>
                  <a:cubicBezTo>
                    <a:pt x="338" y="48"/>
                    <a:pt x="340" y="47"/>
                    <a:pt x="341" y="44"/>
                  </a:cubicBezTo>
                  <a:cubicBezTo>
                    <a:pt x="341" y="44"/>
                    <a:pt x="341" y="43"/>
                    <a:pt x="341" y="43"/>
                  </a:cubicBezTo>
                  <a:cubicBezTo>
                    <a:pt x="339" y="43"/>
                    <a:pt x="349" y="43"/>
                    <a:pt x="349" y="43"/>
                  </a:cubicBezTo>
                  <a:cubicBezTo>
                    <a:pt x="352" y="43"/>
                    <a:pt x="355" y="42"/>
                    <a:pt x="357" y="44"/>
                  </a:cubicBezTo>
                  <a:cubicBezTo>
                    <a:pt x="360" y="45"/>
                    <a:pt x="362" y="50"/>
                    <a:pt x="364" y="52"/>
                  </a:cubicBezTo>
                  <a:cubicBezTo>
                    <a:pt x="366" y="54"/>
                    <a:pt x="367" y="55"/>
                    <a:pt x="368" y="56"/>
                  </a:cubicBezTo>
                  <a:cubicBezTo>
                    <a:pt x="370" y="56"/>
                    <a:pt x="371" y="55"/>
                    <a:pt x="373" y="54"/>
                  </a:cubicBezTo>
                  <a:cubicBezTo>
                    <a:pt x="374" y="53"/>
                    <a:pt x="376" y="50"/>
                    <a:pt x="378" y="49"/>
                  </a:cubicBezTo>
                  <a:cubicBezTo>
                    <a:pt x="379" y="47"/>
                    <a:pt x="382" y="48"/>
                    <a:pt x="382" y="45"/>
                  </a:cubicBezTo>
                  <a:cubicBezTo>
                    <a:pt x="383" y="43"/>
                    <a:pt x="374" y="44"/>
                    <a:pt x="380" y="37"/>
                  </a:cubicBezTo>
                  <a:cubicBezTo>
                    <a:pt x="386" y="30"/>
                    <a:pt x="407" y="11"/>
                    <a:pt x="416" y="6"/>
                  </a:cubicBezTo>
                  <a:cubicBezTo>
                    <a:pt x="425" y="0"/>
                    <a:pt x="424" y="3"/>
                    <a:pt x="430" y="6"/>
                  </a:cubicBezTo>
                  <a:cubicBezTo>
                    <a:pt x="437" y="9"/>
                    <a:pt x="448" y="20"/>
                    <a:pt x="455" y="23"/>
                  </a:cubicBezTo>
                  <a:cubicBezTo>
                    <a:pt x="463" y="26"/>
                    <a:pt x="463" y="13"/>
                    <a:pt x="471" y="21"/>
                  </a:cubicBezTo>
                  <a:cubicBezTo>
                    <a:pt x="479" y="29"/>
                    <a:pt x="493" y="57"/>
                    <a:pt x="498" y="66"/>
                  </a:cubicBezTo>
                  <a:cubicBezTo>
                    <a:pt x="502" y="75"/>
                    <a:pt x="495" y="71"/>
                    <a:pt x="495" y="73"/>
                  </a:cubicBezTo>
                  <a:cubicBezTo>
                    <a:pt x="495" y="75"/>
                    <a:pt x="496" y="77"/>
                    <a:pt x="496" y="79"/>
                  </a:cubicBezTo>
                  <a:cubicBezTo>
                    <a:pt x="495" y="81"/>
                    <a:pt x="494" y="83"/>
                    <a:pt x="492" y="85"/>
                  </a:cubicBezTo>
                  <a:cubicBezTo>
                    <a:pt x="491" y="87"/>
                    <a:pt x="487" y="87"/>
                    <a:pt x="487" y="89"/>
                  </a:cubicBezTo>
                  <a:cubicBezTo>
                    <a:pt x="487" y="91"/>
                    <a:pt x="491" y="92"/>
                    <a:pt x="492" y="94"/>
                  </a:cubicBezTo>
                  <a:cubicBezTo>
                    <a:pt x="492" y="96"/>
                    <a:pt x="493" y="98"/>
                    <a:pt x="492" y="100"/>
                  </a:cubicBezTo>
                  <a:cubicBezTo>
                    <a:pt x="491" y="102"/>
                    <a:pt x="486" y="103"/>
                    <a:pt x="486" y="106"/>
                  </a:cubicBezTo>
                  <a:cubicBezTo>
                    <a:pt x="487" y="107"/>
                    <a:pt x="487" y="107"/>
                    <a:pt x="487" y="108"/>
                  </a:cubicBezTo>
                  <a:cubicBezTo>
                    <a:pt x="485" y="108"/>
                    <a:pt x="483" y="108"/>
                    <a:pt x="481" y="109"/>
                  </a:cubicBezTo>
                  <a:cubicBezTo>
                    <a:pt x="479" y="109"/>
                    <a:pt x="477" y="109"/>
                    <a:pt x="476" y="109"/>
                  </a:cubicBezTo>
                  <a:cubicBezTo>
                    <a:pt x="474" y="110"/>
                    <a:pt x="473" y="111"/>
                    <a:pt x="472" y="111"/>
                  </a:cubicBezTo>
                  <a:cubicBezTo>
                    <a:pt x="470" y="111"/>
                    <a:pt x="469" y="111"/>
                    <a:pt x="467" y="112"/>
                  </a:cubicBezTo>
                  <a:cubicBezTo>
                    <a:pt x="465" y="112"/>
                    <a:pt x="462" y="113"/>
                    <a:pt x="460" y="113"/>
                  </a:cubicBezTo>
                  <a:cubicBezTo>
                    <a:pt x="458" y="114"/>
                    <a:pt x="456" y="114"/>
                    <a:pt x="455" y="115"/>
                  </a:cubicBezTo>
                  <a:cubicBezTo>
                    <a:pt x="457" y="113"/>
                    <a:pt x="454" y="116"/>
                    <a:pt x="453" y="116"/>
                  </a:cubicBezTo>
                  <a:cubicBezTo>
                    <a:pt x="452" y="116"/>
                    <a:pt x="451" y="116"/>
                    <a:pt x="450" y="117"/>
                  </a:cubicBezTo>
                  <a:cubicBezTo>
                    <a:pt x="449" y="117"/>
                    <a:pt x="448" y="117"/>
                    <a:pt x="447" y="118"/>
                  </a:cubicBezTo>
                  <a:cubicBezTo>
                    <a:pt x="446" y="118"/>
                    <a:pt x="444" y="118"/>
                    <a:pt x="443" y="119"/>
                  </a:cubicBezTo>
                  <a:cubicBezTo>
                    <a:pt x="441" y="119"/>
                    <a:pt x="440" y="119"/>
                    <a:pt x="438" y="120"/>
                  </a:cubicBezTo>
                  <a:cubicBezTo>
                    <a:pt x="437" y="120"/>
                    <a:pt x="436" y="121"/>
                    <a:pt x="435" y="121"/>
                  </a:cubicBezTo>
                  <a:cubicBezTo>
                    <a:pt x="433" y="122"/>
                    <a:pt x="432" y="122"/>
                    <a:pt x="430" y="122"/>
                  </a:cubicBezTo>
                  <a:cubicBezTo>
                    <a:pt x="428" y="122"/>
                    <a:pt x="426" y="122"/>
                    <a:pt x="425" y="123"/>
                  </a:cubicBezTo>
                  <a:cubicBezTo>
                    <a:pt x="423" y="123"/>
                    <a:pt x="423" y="124"/>
                    <a:pt x="421" y="124"/>
                  </a:cubicBezTo>
                  <a:cubicBezTo>
                    <a:pt x="420" y="124"/>
                    <a:pt x="418" y="125"/>
                    <a:pt x="416" y="125"/>
                  </a:cubicBezTo>
                  <a:cubicBezTo>
                    <a:pt x="415" y="125"/>
                    <a:pt x="414" y="125"/>
                    <a:pt x="413" y="125"/>
                  </a:cubicBezTo>
                  <a:cubicBezTo>
                    <a:pt x="412" y="125"/>
                    <a:pt x="410" y="125"/>
                    <a:pt x="409" y="125"/>
                  </a:cubicBezTo>
                  <a:cubicBezTo>
                    <a:pt x="407" y="126"/>
                    <a:pt x="406" y="127"/>
                    <a:pt x="405" y="128"/>
                  </a:cubicBezTo>
                  <a:cubicBezTo>
                    <a:pt x="404" y="128"/>
                    <a:pt x="404" y="129"/>
                    <a:pt x="402" y="130"/>
                  </a:cubicBezTo>
                  <a:cubicBezTo>
                    <a:pt x="401" y="131"/>
                    <a:pt x="400" y="132"/>
                    <a:pt x="399" y="134"/>
                  </a:cubicBezTo>
                  <a:cubicBezTo>
                    <a:pt x="397" y="135"/>
                    <a:pt x="395" y="137"/>
                    <a:pt x="394" y="138"/>
                  </a:cubicBezTo>
                  <a:cubicBezTo>
                    <a:pt x="393" y="139"/>
                    <a:pt x="392" y="139"/>
                    <a:pt x="391" y="139"/>
                  </a:cubicBezTo>
                  <a:cubicBezTo>
                    <a:pt x="390" y="140"/>
                    <a:pt x="389" y="141"/>
                    <a:pt x="388" y="142"/>
                  </a:cubicBezTo>
                  <a:cubicBezTo>
                    <a:pt x="387" y="143"/>
                    <a:pt x="386" y="143"/>
                    <a:pt x="385" y="144"/>
                  </a:cubicBezTo>
                  <a:cubicBezTo>
                    <a:pt x="385" y="145"/>
                    <a:pt x="386" y="147"/>
                    <a:pt x="386" y="148"/>
                  </a:cubicBezTo>
                  <a:cubicBezTo>
                    <a:pt x="387" y="150"/>
                    <a:pt x="387" y="150"/>
                    <a:pt x="388" y="151"/>
                  </a:cubicBezTo>
                  <a:cubicBezTo>
                    <a:pt x="389" y="152"/>
                    <a:pt x="389" y="153"/>
                    <a:pt x="390" y="154"/>
                  </a:cubicBezTo>
                  <a:cubicBezTo>
                    <a:pt x="390" y="155"/>
                    <a:pt x="392" y="157"/>
                    <a:pt x="392" y="159"/>
                  </a:cubicBezTo>
                  <a:cubicBezTo>
                    <a:pt x="392" y="160"/>
                    <a:pt x="391" y="161"/>
                    <a:pt x="390" y="162"/>
                  </a:cubicBezTo>
                  <a:cubicBezTo>
                    <a:pt x="389" y="163"/>
                    <a:pt x="388" y="163"/>
                    <a:pt x="387" y="164"/>
                  </a:cubicBezTo>
                  <a:cubicBezTo>
                    <a:pt x="387" y="165"/>
                    <a:pt x="387" y="165"/>
                    <a:pt x="386" y="167"/>
                  </a:cubicBezTo>
                  <a:cubicBezTo>
                    <a:pt x="386" y="168"/>
                    <a:pt x="385" y="170"/>
                    <a:pt x="385" y="171"/>
                  </a:cubicBezTo>
                  <a:cubicBezTo>
                    <a:pt x="384" y="173"/>
                    <a:pt x="383" y="173"/>
                    <a:pt x="382" y="174"/>
                  </a:cubicBezTo>
                  <a:cubicBezTo>
                    <a:pt x="382" y="176"/>
                    <a:pt x="381" y="177"/>
                    <a:pt x="379" y="178"/>
                  </a:cubicBezTo>
                  <a:cubicBezTo>
                    <a:pt x="378" y="179"/>
                    <a:pt x="376" y="180"/>
                    <a:pt x="375" y="181"/>
                  </a:cubicBezTo>
                  <a:cubicBezTo>
                    <a:pt x="373" y="182"/>
                    <a:pt x="372" y="184"/>
                    <a:pt x="371" y="185"/>
                  </a:cubicBezTo>
                  <a:cubicBezTo>
                    <a:pt x="370" y="186"/>
                    <a:pt x="369" y="186"/>
                    <a:pt x="368" y="187"/>
                  </a:cubicBezTo>
                  <a:cubicBezTo>
                    <a:pt x="367" y="188"/>
                    <a:pt x="367" y="189"/>
                    <a:pt x="366" y="190"/>
                  </a:cubicBezTo>
                  <a:cubicBezTo>
                    <a:pt x="365" y="191"/>
                    <a:pt x="365" y="192"/>
                    <a:pt x="364" y="193"/>
                  </a:cubicBezTo>
                  <a:cubicBezTo>
                    <a:pt x="363" y="193"/>
                    <a:pt x="362" y="194"/>
                    <a:pt x="361" y="195"/>
                  </a:cubicBezTo>
                  <a:cubicBezTo>
                    <a:pt x="360" y="195"/>
                    <a:pt x="358" y="195"/>
                    <a:pt x="356" y="195"/>
                  </a:cubicBezTo>
                  <a:cubicBezTo>
                    <a:pt x="355" y="195"/>
                    <a:pt x="353" y="195"/>
                    <a:pt x="351" y="195"/>
                  </a:cubicBezTo>
                  <a:cubicBezTo>
                    <a:pt x="350" y="195"/>
                    <a:pt x="349" y="195"/>
                    <a:pt x="347" y="195"/>
                  </a:cubicBezTo>
                  <a:cubicBezTo>
                    <a:pt x="346" y="196"/>
                    <a:pt x="344" y="196"/>
                    <a:pt x="343" y="196"/>
                  </a:cubicBezTo>
                  <a:cubicBezTo>
                    <a:pt x="342" y="196"/>
                    <a:pt x="341" y="197"/>
                    <a:pt x="340" y="197"/>
                  </a:cubicBezTo>
                  <a:cubicBezTo>
                    <a:pt x="338" y="198"/>
                    <a:pt x="337" y="198"/>
                    <a:pt x="336" y="198"/>
                  </a:cubicBezTo>
                  <a:cubicBezTo>
                    <a:pt x="334" y="199"/>
                    <a:pt x="333" y="199"/>
                    <a:pt x="331" y="199"/>
                  </a:cubicBezTo>
                  <a:cubicBezTo>
                    <a:pt x="330" y="200"/>
                    <a:pt x="329" y="200"/>
                    <a:pt x="327" y="200"/>
                  </a:cubicBezTo>
                  <a:cubicBezTo>
                    <a:pt x="326" y="200"/>
                    <a:pt x="324" y="200"/>
                    <a:pt x="323" y="200"/>
                  </a:cubicBezTo>
                  <a:cubicBezTo>
                    <a:pt x="322" y="200"/>
                    <a:pt x="321" y="200"/>
                    <a:pt x="319" y="200"/>
                  </a:cubicBezTo>
                  <a:cubicBezTo>
                    <a:pt x="318" y="200"/>
                    <a:pt x="316" y="199"/>
                    <a:pt x="316" y="200"/>
                  </a:cubicBezTo>
                  <a:cubicBezTo>
                    <a:pt x="315" y="201"/>
                    <a:pt x="316" y="202"/>
                    <a:pt x="316" y="203"/>
                  </a:cubicBezTo>
                  <a:cubicBezTo>
                    <a:pt x="316" y="204"/>
                    <a:pt x="316" y="205"/>
                    <a:pt x="316" y="207"/>
                  </a:cubicBezTo>
                  <a:cubicBezTo>
                    <a:pt x="316" y="208"/>
                    <a:pt x="315" y="208"/>
                    <a:pt x="314" y="209"/>
                  </a:cubicBezTo>
                  <a:cubicBezTo>
                    <a:pt x="314" y="210"/>
                    <a:pt x="314" y="211"/>
                    <a:pt x="313" y="211"/>
                  </a:cubicBezTo>
                  <a:cubicBezTo>
                    <a:pt x="312" y="212"/>
                    <a:pt x="311" y="214"/>
                    <a:pt x="310" y="215"/>
                  </a:cubicBezTo>
                  <a:cubicBezTo>
                    <a:pt x="310" y="216"/>
                    <a:pt x="309" y="216"/>
                    <a:pt x="308" y="216"/>
                  </a:cubicBezTo>
                  <a:cubicBezTo>
                    <a:pt x="307" y="217"/>
                    <a:pt x="306" y="218"/>
                    <a:pt x="304" y="219"/>
                  </a:cubicBezTo>
                  <a:cubicBezTo>
                    <a:pt x="302" y="220"/>
                    <a:pt x="300" y="221"/>
                    <a:pt x="299" y="222"/>
                  </a:cubicBezTo>
                  <a:cubicBezTo>
                    <a:pt x="297" y="223"/>
                    <a:pt x="296" y="224"/>
                    <a:pt x="295" y="224"/>
                  </a:cubicBezTo>
                  <a:cubicBezTo>
                    <a:pt x="293" y="225"/>
                    <a:pt x="291" y="227"/>
                    <a:pt x="289" y="228"/>
                  </a:cubicBezTo>
                  <a:cubicBezTo>
                    <a:pt x="288" y="229"/>
                    <a:pt x="287" y="230"/>
                    <a:pt x="285" y="231"/>
                  </a:cubicBezTo>
                  <a:cubicBezTo>
                    <a:pt x="284" y="231"/>
                    <a:pt x="283" y="232"/>
                    <a:pt x="282" y="232"/>
                  </a:cubicBezTo>
                  <a:cubicBezTo>
                    <a:pt x="281" y="233"/>
                    <a:pt x="280" y="235"/>
                    <a:pt x="280" y="236"/>
                  </a:cubicBezTo>
                  <a:cubicBezTo>
                    <a:pt x="279" y="237"/>
                    <a:pt x="278" y="237"/>
                    <a:pt x="278" y="238"/>
                  </a:cubicBezTo>
                  <a:cubicBezTo>
                    <a:pt x="277" y="238"/>
                    <a:pt x="277" y="239"/>
                    <a:pt x="275" y="239"/>
                  </a:cubicBezTo>
                  <a:cubicBezTo>
                    <a:pt x="274" y="239"/>
                    <a:pt x="273" y="239"/>
                    <a:pt x="271" y="239"/>
                  </a:cubicBezTo>
                  <a:cubicBezTo>
                    <a:pt x="269" y="239"/>
                    <a:pt x="268" y="239"/>
                    <a:pt x="266" y="239"/>
                  </a:cubicBezTo>
                  <a:cubicBezTo>
                    <a:pt x="264" y="239"/>
                    <a:pt x="260" y="238"/>
                    <a:pt x="258" y="238"/>
                  </a:cubicBezTo>
                  <a:cubicBezTo>
                    <a:pt x="257" y="238"/>
                    <a:pt x="256" y="238"/>
                    <a:pt x="255" y="238"/>
                  </a:cubicBezTo>
                  <a:cubicBezTo>
                    <a:pt x="254" y="238"/>
                    <a:pt x="253" y="238"/>
                    <a:pt x="251" y="238"/>
                  </a:cubicBezTo>
                  <a:cubicBezTo>
                    <a:pt x="250" y="238"/>
                    <a:pt x="248" y="238"/>
                    <a:pt x="247" y="239"/>
                  </a:cubicBezTo>
                  <a:cubicBezTo>
                    <a:pt x="247" y="239"/>
                    <a:pt x="246" y="239"/>
                    <a:pt x="246" y="241"/>
                  </a:cubicBezTo>
                  <a:cubicBezTo>
                    <a:pt x="245" y="242"/>
                    <a:pt x="245" y="243"/>
                    <a:pt x="245" y="245"/>
                  </a:cubicBezTo>
                  <a:cubicBezTo>
                    <a:pt x="245" y="247"/>
                    <a:pt x="245" y="248"/>
                    <a:pt x="245" y="251"/>
                  </a:cubicBezTo>
                  <a:cubicBezTo>
                    <a:pt x="245" y="253"/>
                    <a:pt x="245" y="257"/>
                    <a:pt x="245" y="259"/>
                  </a:cubicBezTo>
                  <a:cubicBezTo>
                    <a:pt x="245" y="261"/>
                    <a:pt x="245" y="262"/>
                    <a:pt x="245" y="263"/>
                  </a:cubicBezTo>
                  <a:cubicBezTo>
                    <a:pt x="245" y="264"/>
                    <a:pt x="246" y="265"/>
                    <a:pt x="244" y="266"/>
                  </a:cubicBezTo>
                  <a:cubicBezTo>
                    <a:pt x="243" y="266"/>
                    <a:pt x="239" y="266"/>
                    <a:pt x="237" y="266"/>
                  </a:cubicBezTo>
                  <a:cubicBezTo>
                    <a:pt x="236" y="267"/>
                    <a:pt x="236" y="267"/>
                    <a:pt x="235" y="268"/>
                  </a:cubicBezTo>
                  <a:cubicBezTo>
                    <a:pt x="235" y="268"/>
                    <a:pt x="234" y="269"/>
                    <a:pt x="233" y="271"/>
                  </a:cubicBezTo>
                  <a:cubicBezTo>
                    <a:pt x="232" y="272"/>
                    <a:pt x="232" y="276"/>
                    <a:pt x="231" y="277"/>
                  </a:cubicBezTo>
                  <a:cubicBezTo>
                    <a:pt x="230" y="278"/>
                    <a:pt x="229" y="275"/>
                    <a:pt x="228" y="274"/>
                  </a:cubicBezTo>
                  <a:cubicBezTo>
                    <a:pt x="228" y="274"/>
                    <a:pt x="227" y="273"/>
                    <a:pt x="226" y="272"/>
                  </a:cubicBezTo>
                  <a:cubicBezTo>
                    <a:pt x="225" y="272"/>
                    <a:pt x="225" y="271"/>
                    <a:pt x="224" y="271"/>
                  </a:cubicBezTo>
                  <a:cubicBezTo>
                    <a:pt x="222" y="270"/>
                    <a:pt x="221" y="271"/>
                    <a:pt x="219" y="271"/>
                  </a:cubicBezTo>
                  <a:cubicBezTo>
                    <a:pt x="217" y="271"/>
                    <a:pt x="215" y="271"/>
                    <a:pt x="213" y="271"/>
                  </a:cubicBezTo>
                  <a:cubicBezTo>
                    <a:pt x="211" y="270"/>
                    <a:pt x="210" y="269"/>
                    <a:pt x="208" y="268"/>
                  </a:cubicBezTo>
                  <a:cubicBezTo>
                    <a:pt x="206" y="268"/>
                    <a:pt x="204" y="268"/>
                    <a:pt x="202" y="268"/>
                  </a:cubicBezTo>
                  <a:cubicBezTo>
                    <a:pt x="200" y="267"/>
                    <a:pt x="197" y="267"/>
                    <a:pt x="194" y="267"/>
                  </a:cubicBezTo>
                  <a:cubicBezTo>
                    <a:pt x="192" y="267"/>
                    <a:pt x="190" y="267"/>
                    <a:pt x="188" y="267"/>
                  </a:cubicBezTo>
                  <a:cubicBezTo>
                    <a:pt x="186" y="267"/>
                    <a:pt x="184" y="266"/>
                    <a:pt x="182" y="266"/>
                  </a:cubicBezTo>
                  <a:cubicBezTo>
                    <a:pt x="180" y="266"/>
                    <a:pt x="177" y="266"/>
                    <a:pt x="175" y="265"/>
                  </a:cubicBezTo>
                  <a:cubicBezTo>
                    <a:pt x="173" y="265"/>
                    <a:pt x="172" y="265"/>
                    <a:pt x="171" y="265"/>
                  </a:cubicBezTo>
                  <a:cubicBezTo>
                    <a:pt x="169" y="265"/>
                    <a:pt x="169" y="265"/>
                    <a:pt x="168" y="266"/>
                  </a:cubicBezTo>
                  <a:cubicBezTo>
                    <a:pt x="167" y="266"/>
                    <a:pt x="166" y="267"/>
                    <a:pt x="165" y="267"/>
                  </a:cubicBezTo>
                  <a:cubicBezTo>
                    <a:pt x="164" y="268"/>
                    <a:pt x="163" y="269"/>
                    <a:pt x="162" y="269"/>
                  </a:cubicBezTo>
                  <a:cubicBezTo>
                    <a:pt x="161" y="270"/>
                    <a:pt x="160" y="271"/>
                    <a:pt x="158" y="271"/>
                  </a:cubicBezTo>
                  <a:cubicBezTo>
                    <a:pt x="157" y="271"/>
                    <a:pt x="155" y="271"/>
                    <a:pt x="153" y="271"/>
                  </a:cubicBezTo>
                  <a:cubicBezTo>
                    <a:pt x="151" y="271"/>
                    <a:pt x="149" y="271"/>
                    <a:pt x="147" y="270"/>
                  </a:cubicBezTo>
                  <a:cubicBezTo>
                    <a:pt x="145" y="270"/>
                    <a:pt x="143" y="269"/>
                    <a:pt x="141" y="269"/>
                  </a:cubicBezTo>
                  <a:cubicBezTo>
                    <a:pt x="139" y="269"/>
                    <a:pt x="137" y="268"/>
                    <a:pt x="136" y="268"/>
                  </a:cubicBezTo>
                  <a:cubicBezTo>
                    <a:pt x="134" y="267"/>
                    <a:pt x="133" y="267"/>
                    <a:pt x="132" y="267"/>
                  </a:cubicBezTo>
                  <a:cubicBezTo>
                    <a:pt x="130" y="267"/>
                    <a:pt x="129" y="267"/>
                    <a:pt x="128" y="268"/>
                  </a:cubicBezTo>
                  <a:cubicBezTo>
                    <a:pt x="127" y="268"/>
                    <a:pt x="126" y="268"/>
                    <a:pt x="125" y="269"/>
                  </a:cubicBezTo>
                  <a:cubicBezTo>
                    <a:pt x="124" y="269"/>
                    <a:pt x="123" y="270"/>
                    <a:pt x="122" y="270"/>
                  </a:cubicBezTo>
                  <a:cubicBezTo>
                    <a:pt x="121" y="271"/>
                    <a:pt x="120" y="271"/>
                    <a:pt x="120" y="271"/>
                  </a:cubicBezTo>
                  <a:cubicBezTo>
                    <a:pt x="120" y="272"/>
                    <a:pt x="120" y="272"/>
                    <a:pt x="120" y="273"/>
                  </a:cubicBezTo>
                  <a:cubicBezTo>
                    <a:pt x="120" y="273"/>
                    <a:pt x="121" y="274"/>
                    <a:pt x="122" y="275"/>
                  </a:cubicBezTo>
                  <a:cubicBezTo>
                    <a:pt x="123" y="276"/>
                    <a:pt x="124" y="278"/>
                    <a:pt x="126" y="280"/>
                  </a:cubicBezTo>
                  <a:cubicBezTo>
                    <a:pt x="128" y="283"/>
                    <a:pt x="134" y="289"/>
                    <a:pt x="136" y="292"/>
                  </a:cubicBezTo>
                  <a:cubicBezTo>
                    <a:pt x="138" y="295"/>
                    <a:pt x="138" y="295"/>
                    <a:pt x="140" y="297"/>
                  </a:cubicBezTo>
                  <a:cubicBezTo>
                    <a:pt x="141" y="298"/>
                    <a:pt x="142" y="299"/>
                    <a:pt x="143" y="300"/>
                  </a:cubicBezTo>
                  <a:cubicBezTo>
                    <a:pt x="144" y="301"/>
                    <a:pt x="144" y="302"/>
                    <a:pt x="145" y="303"/>
                  </a:cubicBezTo>
                  <a:cubicBezTo>
                    <a:pt x="145" y="304"/>
                    <a:pt x="145" y="305"/>
                    <a:pt x="145" y="307"/>
                  </a:cubicBezTo>
                  <a:cubicBezTo>
                    <a:pt x="144" y="309"/>
                    <a:pt x="142" y="313"/>
                    <a:pt x="141" y="315"/>
                  </a:cubicBezTo>
                  <a:cubicBezTo>
                    <a:pt x="141" y="318"/>
                    <a:pt x="140" y="320"/>
                    <a:pt x="139" y="321"/>
                  </a:cubicBezTo>
                  <a:cubicBezTo>
                    <a:pt x="139" y="323"/>
                    <a:pt x="138" y="323"/>
                    <a:pt x="138" y="325"/>
                  </a:cubicBezTo>
                  <a:cubicBezTo>
                    <a:pt x="138" y="327"/>
                    <a:pt x="139" y="330"/>
                    <a:pt x="140" y="332"/>
                  </a:cubicBezTo>
                  <a:cubicBezTo>
                    <a:pt x="140" y="334"/>
                    <a:pt x="140" y="335"/>
                    <a:pt x="141" y="337"/>
                  </a:cubicBezTo>
                  <a:cubicBezTo>
                    <a:pt x="141" y="338"/>
                    <a:pt x="142" y="340"/>
                    <a:pt x="143" y="341"/>
                  </a:cubicBezTo>
                  <a:cubicBezTo>
                    <a:pt x="144" y="343"/>
                    <a:pt x="144" y="343"/>
                    <a:pt x="146" y="345"/>
                  </a:cubicBezTo>
                  <a:cubicBezTo>
                    <a:pt x="147" y="348"/>
                    <a:pt x="150" y="352"/>
                    <a:pt x="152" y="355"/>
                  </a:cubicBezTo>
                  <a:cubicBezTo>
                    <a:pt x="154" y="357"/>
                    <a:pt x="157" y="359"/>
                    <a:pt x="159" y="361"/>
                  </a:cubicBezTo>
                  <a:cubicBezTo>
                    <a:pt x="160" y="363"/>
                    <a:pt x="161" y="363"/>
                    <a:pt x="162" y="365"/>
                  </a:cubicBezTo>
                  <a:cubicBezTo>
                    <a:pt x="163" y="366"/>
                    <a:pt x="164" y="367"/>
                    <a:pt x="165" y="368"/>
                  </a:cubicBezTo>
                  <a:cubicBezTo>
                    <a:pt x="165" y="369"/>
                    <a:pt x="165" y="369"/>
                    <a:pt x="164" y="370"/>
                  </a:cubicBezTo>
                  <a:cubicBezTo>
                    <a:pt x="164" y="370"/>
                    <a:pt x="164" y="370"/>
                    <a:pt x="164" y="370"/>
                  </a:cubicBezTo>
                  <a:close/>
                  <a:moveTo>
                    <a:pt x="96" y="137"/>
                  </a:moveTo>
                  <a:cubicBezTo>
                    <a:pt x="96" y="136"/>
                    <a:pt x="96" y="136"/>
                    <a:pt x="96" y="13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4" name="Freeform 57"/>
            <p:cNvSpPr>
              <a:spLocks/>
            </p:cNvSpPr>
            <p:nvPr/>
          </p:nvSpPr>
          <p:spPr bwMode="auto">
            <a:xfrm>
              <a:off x="6844" y="10701"/>
              <a:ext cx="2776" cy="1972"/>
            </a:xfrm>
            <a:custGeom>
              <a:avLst/>
              <a:gdLst>
                <a:gd name="T0" fmla="*/ 56 w 267"/>
                <a:gd name="T1" fmla="*/ 10 h 186"/>
                <a:gd name="T2" fmla="*/ 118 w 267"/>
                <a:gd name="T3" fmla="*/ 3 h 186"/>
                <a:gd name="T4" fmla="*/ 149 w 267"/>
                <a:gd name="T5" fmla="*/ 1 h 186"/>
                <a:gd name="T6" fmla="*/ 178 w 267"/>
                <a:gd name="T7" fmla="*/ 25 h 186"/>
                <a:gd name="T8" fmla="*/ 217 w 267"/>
                <a:gd name="T9" fmla="*/ 61 h 186"/>
                <a:gd name="T10" fmla="*/ 252 w 267"/>
                <a:gd name="T11" fmla="*/ 64 h 186"/>
                <a:gd name="T12" fmla="*/ 246 w 267"/>
                <a:gd name="T13" fmla="*/ 92 h 186"/>
                <a:gd name="T14" fmla="*/ 227 w 267"/>
                <a:gd name="T15" fmla="*/ 153 h 186"/>
                <a:gd name="T16" fmla="*/ 222 w 267"/>
                <a:gd name="T17" fmla="*/ 154 h 186"/>
                <a:gd name="T18" fmla="*/ 217 w 267"/>
                <a:gd name="T19" fmla="*/ 160 h 186"/>
                <a:gd name="T20" fmla="*/ 207 w 267"/>
                <a:gd name="T21" fmla="*/ 154 h 186"/>
                <a:gd name="T22" fmla="*/ 190 w 267"/>
                <a:gd name="T23" fmla="*/ 154 h 186"/>
                <a:gd name="T24" fmla="*/ 179 w 267"/>
                <a:gd name="T25" fmla="*/ 153 h 186"/>
                <a:gd name="T26" fmla="*/ 172 w 267"/>
                <a:gd name="T27" fmla="*/ 148 h 186"/>
                <a:gd name="T28" fmla="*/ 167 w 267"/>
                <a:gd name="T29" fmla="*/ 143 h 186"/>
                <a:gd name="T30" fmla="*/ 156 w 267"/>
                <a:gd name="T31" fmla="*/ 139 h 186"/>
                <a:gd name="T32" fmla="*/ 151 w 267"/>
                <a:gd name="T33" fmla="*/ 142 h 186"/>
                <a:gd name="T34" fmla="*/ 144 w 267"/>
                <a:gd name="T35" fmla="*/ 145 h 186"/>
                <a:gd name="T36" fmla="*/ 132 w 267"/>
                <a:gd name="T37" fmla="*/ 145 h 186"/>
                <a:gd name="T38" fmla="*/ 129 w 267"/>
                <a:gd name="T39" fmla="*/ 152 h 186"/>
                <a:gd name="T40" fmla="*/ 128 w 267"/>
                <a:gd name="T41" fmla="*/ 165 h 186"/>
                <a:gd name="T42" fmla="*/ 124 w 267"/>
                <a:gd name="T43" fmla="*/ 173 h 186"/>
                <a:gd name="T44" fmla="*/ 114 w 267"/>
                <a:gd name="T45" fmla="*/ 180 h 186"/>
                <a:gd name="T46" fmla="*/ 101 w 267"/>
                <a:gd name="T47" fmla="*/ 184 h 186"/>
                <a:gd name="T48" fmla="*/ 14 w 267"/>
                <a:gd name="T49" fmla="*/ 182 h 186"/>
                <a:gd name="T50" fmla="*/ 13 w 267"/>
                <a:gd name="T51" fmla="*/ 175 h 186"/>
                <a:gd name="T52" fmla="*/ 15 w 267"/>
                <a:gd name="T53" fmla="*/ 167 h 186"/>
                <a:gd name="T54" fmla="*/ 15 w 267"/>
                <a:gd name="T55" fmla="*/ 158 h 186"/>
                <a:gd name="T56" fmla="*/ 18 w 267"/>
                <a:gd name="T57" fmla="*/ 153 h 186"/>
                <a:gd name="T58" fmla="*/ 22 w 267"/>
                <a:gd name="T59" fmla="*/ 147 h 186"/>
                <a:gd name="T60" fmla="*/ 25 w 267"/>
                <a:gd name="T61" fmla="*/ 141 h 186"/>
                <a:gd name="T62" fmla="*/ 26 w 267"/>
                <a:gd name="T63" fmla="*/ 131 h 186"/>
                <a:gd name="T64" fmla="*/ 24 w 267"/>
                <a:gd name="T65" fmla="*/ 121 h 186"/>
                <a:gd name="T66" fmla="*/ 24 w 267"/>
                <a:gd name="T67" fmla="*/ 109 h 186"/>
                <a:gd name="T68" fmla="*/ 25 w 267"/>
                <a:gd name="T69" fmla="*/ 90 h 186"/>
                <a:gd name="T70" fmla="*/ 27 w 267"/>
                <a:gd name="T71" fmla="*/ 84 h 186"/>
                <a:gd name="T72" fmla="*/ 24 w 267"/>
                <a:gd name="T73" fmla="*/ 77 h 186"/>
                <a:gd name="T74" fmla="*/ 20 w 267"/>
                <a:gd name="T75" fmla="*/ 65 h 186"/>
                <a:gd name="T76" fmla="*/ 19 w 267"/>
                <a:gd name="T77" fmla="*/ 50 h 186"/>
                <a:gd name="T78" fmla="*/ 18 w 267"/>
                <a:gd name="T79" fmla="*/ 36 h 186"/>
                <a:gd name="T80" fmla="*/ 17 w 267"/>
                <a:gd name="T81" fmla="*/ 21 h 186"/>
                <a:gd name="T82" fmla="*/ 16 w 267"/>
                <a:gd name="T83" fmla="*/ 12 h 186"/>
                <a:gd name="T84" fmla="*/ 28 w 267"/>
                <a:gd name="T85" fmla="*/ 9 h 186"/>
                <a:gd name="T86" fmla="*/ 37 w 267"/>
                <a:gd name="T87" fmla="*/ 6 h 186"/>
                <a:gd name="T88" fmla="*/ 48 w 267"/>
                <a:gd name="T8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" h="186">
                  <a:moveTo>
                    <a:pt x="48" y="5"/>
                  </a:moveTo>
                  <a:cubicBezTo>
                    <a:pt x="48" y="7"/>
                    <a:pt x="49" y="9"/>
                    <a:pt x="56" y="10"/>
                  </a:cubicBezTo>
                  <a:cubicBezTo>
                    <a:pt x="64" y="11"/>
                    <a:pt x="83" y="12"/>
                    <a:pt x="93" y="10"/>
                  </a:cubicBezTo>
                  <a:cubicBezTo>
                    <a:pt x="104" y="9"/>
                    <a:pt x="110" y="4"/>
                    <a:pt x="118" y="3"/>
                  </a:cubicBezTo>
                  <a:cubicBezTo>
                    <a:pt x="126" y="1"/>
                    <a:pt x="134" y="0"/>
                    <a:pt x="140" y="0"/>
                  </a:cubicBezTo>
                  <a:cubicBezTo>
                    <a:pt x="145" y="0"/>
                    <a:pt x="144" y="0"/>
                    <a:pt x="149" y="1"/>
                  </a:cubicBezTo>
                  <a:cubicBezTo>
                    <a:pt x="154" y="2"/>
                    <a:pt x="165" y="2"/>
                    <a:pt x="171" y="7"/>
                  </a:cubicBezTo>
                  <a:cubicBezTo>
                    <a:pt x="176" y="11"/>
                    <a:pt x="173" y="21"/>
                    <a:pt x="178" y="25"/>
                  </a:cubicBezTo>
                  <a:cubicBezTo>
                    <a:pt x="183" y="28"/>
                    <a:pt x="187" y="17"/>
                    <a:pt x="195" y="24"/>
                  </a:cubicBezTo>
                  <a:cubicBezTo>
                    <a:pt x="202" y="31"/>
                    <a:pt x="205" y="55"/>
                    <a:pt x="217" y="61"/>
                  </a:cubicBezTo>
                  <a:cubicBezTo>
                    <a:pt x="229" y="67"/>
                    <a:pt x="246" y="54"/>
                    <a:pt x="253" y="54"/>
                  </a:cubicBezTo>
                  <a:cubicBezTo>
                    <a:pt x="261" y="55"/>
                    <a:pt x="249" y="59"/>
                    <a:pt x="252" y="64"/>
                  </a:cubicBezTo>
                  <a:cubicBezTo>
                    <a:pt x="254" y="68"/>
                    <a:pt x="267" y="73"/>
                    <a:pt x="265" y="80"/>
                  </a:cubicBezTo>
                  <a:cubicBezTo>
                    <a:pt x="264" y="87"/>
                    <a:pt x="253" y="83"/>
                    <a:pt x="246" y="92"/>
                  </a:cubicBezTo>
                  <a:cubicBezTo>
                    <a:pt x="239" y="101"/>
                    <a:pt x="228" y="121"/>
                    <a:pt x="225" y="133"/>
                  </a:cubicBezTo>
                  <a:cubicBezTo>
                    <a:pt x="223" y="141"/>
                    <a:pt x="225" y="147"/>
                    <a:pt x="227" y="153"/>
                  </a:cubicBezTo>
                  <a:cubicBezTo>
                    <a:pt x="227" y="153"/>
                    <a:pt x="227" y="153"/>
                    <a:pt x="227" y="153"/>
                  </a:cubicBezTo>
                  <a:cubicBezTo>
                    <a:pt x="224" y="154"/>
                    <a:pt x="224" y="153"/>
                    <a:pt x="222" y="154"/>
                  </a:cubicBezTo>
                  <a:cubicBezTo>
                    <a:pt x="221" y="155"/>
                    <a:pt x="220" y="156"/>
                    <a:pt x="219" y="157"/>
                  </a:cubicBezTo>
                  <a:cubicBezTo>
                    <a:pt x="219" y="158"/>
                    <a:pt x="219" y="161"/>
                    <a:pt x="217" y="160"/>
                  </a:cubicBezTo>
                  <a:cubicBezTo>
                    <a:pt x="216" y="159"/>
                    <a:pt x="214" y="155"/>
                    <a:pt x="212" y="154"/>
                  </a:cubicBezTo>
                  <a:cubicBezTo>
                    <a:pt x="210" y="153"/>
                    <a:pt x="209" y="154"/>
                    <a:pt x="207" y="154"/>
                  </a:cubicBezTo>
                  <a:cubicBezTo>
                    <a:pt x="205" y="154"/>
                    <a:pt x="202" y="154"/>
                    <a:pt x="199" y="154"/>
                  </a:cubicBezTo>
                  <a:cubicBezTo>
                    <a:pt x="197" y="154"/>
                    <a:pt x="193" y="154"/>
                    <a:pt x="190" y="154"/>
                  </a:cubicBezTo>
                  <a:cubicBezTo>
                    <a:pt x="188" y="154"/>
                    <a:pt x="186" y="154"/>
                    <a:pt x="184" y="154"/>
                  </a:cubicBezTo>
                  <a:cubicBezTo>
                    <a:pt x="182" y="154"/>
                    <a:pt x="180" y="154"/>
                    <a:pt x="179" y="153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2" y="148"/>
                  </a:cubicBezTo>
                  <a:cubicBezTo>
                    <a:pt x="171" y="148"/>
                    <a:pt x="170" y="146"/>
                    <a:pt x="169" y="145"/>
                  </a:cubicBezTo>
                  <a:cubicBezTo>
                    <a:pt x="169" y="144"/>
                    <a:pt x="168" y="144"/>
                    <a:pt x="167" y="143"/>
                  </a:cubicBezTo>
                  <a:cubicBezTo>
                    <a:pt x="166" y="142"/>
                    <a:pt x="164" y="141"/>
                    <a:pt x="162" y="141"/>
                  </a:cubicBezTo>
                  <a:cubicBezTo>
                    <a:pt x="160" y="140"/>
                    <a:pt x="158" y="139"/>
                    <a:pt x="156" y="139"/>
                  </a:cubicBezTo>
                  <a:cubicBezTo>
                    <a:pt x="155" y="139"/>
                    <a:pt x="154" y="137"/>
                    <a:pt x="153" y="138"/>
                  </a:cubicBezTo>
                  <a:cubicBezTo>
                    <a:pt x="152" y="139"/>
                    <a:pt x="152" y="141"/>
                    <a:pt x="151" y="142"/>
                  </a:cubicBezTo>
                  <a:cubicBezTo>
                    <a:pt x="151" y="143"/>
                    <a:pt x="152" y="144"/>
                    <a:pt x="150" y="145"/>
                  </a:cubicBezTo>
                  <a:cubicBezTo>
                    <a:pt x="149" y="146"/>
                    <a:pt x="146" y="145"/>
                    <a:pt x="144" y="145"/>
                  </a:cubicBezTo>
                  <a:cubicBezTo>
                    <a:pt x="142" y="145"/>
                    <a:pt x="140" y="145"/>
                    <a:pt x="138" y="145"/>
                  </a:cubicBezTo>
                  <a:cubicBezTo>
                    <a:pt x="136" y="145"/>
                    <a:pt x="134" y="145"/>
                    <a:pt x="132" y="145"/>
                  </a:cubicBezTo>
                  <a:cubicBezTo>
                    <a:pt x="131" y="145"/>
                    <a:pt x="129" y="143"/>
                    <a:pt x="128" y="145"/>
                  </a:cubicBezTo>
                  <a:cubicBezTo>
                    <a:pt x="127" y="147"/>
                    <a:pt x="129" y="150"/>
                    <a:pt x="129" y="152"/>
                  </a:cubicBezTo>
                  <a:cubicBezTo>
                    <a:pt x="129" y="155"/>
                    <a:pt x="128" y="157"/>
                    <a:pt x="127" y="159"/>
                  </a:cubicBezTo>
                  <a:cubicBezTo>
                    <a:pt x="127" y="161"/>
                    <a:pt x="128" y="163"/>
                    <a:pt x="128" y="165"/>
                  </a:cubicBezTo>
                  <a:cubicBezTo>
                    <a:pt x="128" y="167"/>
                    <a:pt x="128" y="168"/>
                    <a:pt x="128" y="170"/>
                  </a:cubicBezTo>
                  <a:cubicBezTo>
                    <a:pt x="127" y="172"/>
                    <a:pt x="126" y="172"/>
                    <a:pt x="124" y="173"/>
                  </a:cubicBezTo>
                  <a:cubicBezTo>
                    <a:pt x="123" y="175"/>
                    <a:pt x="121" y="176"/>
                    <a:pt x="119" y="178"/>
                  </a:cubicBezTo>
                  <a:cubicBezTo>
                    <a:pt x="117" y="179"/>
                    <a:pt x="116" y="179"/>
                    <a:pt x="114" y="180"/>
                  </a:cubicBezTo>
                  <a:cubicBezTo>
                    <a:pt x="112" y="181"/>
                    <a:pt x="108" y="184"/>
                    <a:pt x="106" y="185"/>
                  </a:cubicBezTo>
                  <a:cubicBezTo>
                    <a:pt x="104" y="186"/>
                    <a:pt x="103" y="184"/>
                    <a:pt x="101" y="184"/>
                  </a:cubicBezTo>
                  <a:cubicBezTo>
                    <a:pt x="99" y="184"/>
                    <a:pt x="106" y="184"/>
                    <a:pt x="92" y="184"/>
                  </a:cubicBezTo>
                  <a:cubicBezTo>
                    <a:pt x="77" y="184"/>
                    <a:pt x="27" y="183"/>
                    <a:pt x="14" y="182"/>
                  </a:cubicBezTo>
                  <a:cubicBezTo>
                    <a:pt x="0" y="182"/>
                    <a:pt x="14" y="180"/>
                    <a:pt x="14" y="179"/>
                  </a:cubicBezTo>
                  <a:cubicBezTo>
                    <a:pt x="14" y="177"/>
                    <a:pt x="13" y="176"/>
                    <a:pt x="13" y="175"/>
                  </a:cubicBezTo>
                  <a:cubicBezTo>
                    <a:pt x="13" y="174"/>
                    <a:pt x="12" y="172"/>
                    <a:pt x="13" y="171"/>
                  </a:cubicBezTo>
                  <a:cubicBezTo>
                    <a:pt x="13" y="169"/>
                    <a:pt x="14" y="168"/>
                    <a:pt x="15" y="167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5" y="162"/>
                    <a:pt x="15" y="160"/>
                    <a:pt x="15" y="158"/>
                  </a:cubicBezTo>
                  <a:cubicBezTo>
                    <a:pt x="15" y="157"/>
                    <a:pt x="16" y="156"/>
                    <a:pt x="17" y="155"/>
                  </a:cubicBezTo>
                  <a:cubicBezTo>
                    <a:pt x="17" y="154"/>
                    <a:pt x="18" y="154"/>
                    <a:pt x="18" y="153"/>
                  </a:cubicBezTo>
                  <a:cubicBezTo>
                    <a:pt x="19" y="152"/>
                    <a:pt x="20" y="151"/>
                    <a:pt x="21" y="150"/>
                  </a:cubicBezTo>
                  <a:cubicBezTo>
                    <a:pt x="22" y="149"/>
                    <a:pt x="22" y="148"/>
                    <a:pt x="22" y="147"/>
                  </a:cubicBezTo>
                  <a:cubicBezTo>
                    <a:pt x="22" y="146"/>
                    <a:pt x="22" y="144"/>
                    <a:pt x="22" y="143"/>
                  </a:cubicBezTo>
                  <a:cubicBezTo>
                    <a:pt x="23" y="142"/>
                    <a:pt x="25" y="142"/>
                    <a:pt x="25" y="141"/>
                  </a:cubicBezTo>
                  <a:cubicBezTo>
                    <a:pt x="26" y="140"/>
                    <a:pt x="25" y="138"/>
                    <a:pt x="26" y="136"/>
                  </a:cubicBezTo>
                  <a:cubicBezTo>
                    <a:pt x="26" y="134"/>
                    <a:pt x="26" y="132"/>
                    <a:pt x="26" y="131"/>
                  </a:cubicBezTo>
                  <a:cubicBezTo>
                    <a:pt x="26" y="129"/>
                    <a:pt x="26" y="127"/>
                    <a:pt x="26" y="125"/>
                  </a:cubicBezTo>
                  <a:cubicBezTo>
                    <a:pt x="26" y="124"/>
                    <a:pt x="25" y="123"/>
                    <a:pt x="24" y="121"/>
                  </a:cubicBezTo>
                  <a:cubicBezTo>
                    <a:pt x="24" y="120"/>
                    <a:pt x="25" y="118"/>
                    <a:pt x="25" y="116"/>
                  </a:cubicBezTo>
                  <a:cubicBezTo>
                    <a:pt x="25" y="114"/>
                    <a:pt x="25" y="112"/>
                    <a:pt x="24" y="109"/>
                  </a:cubicBezTo>
                  <a:cubicBezTo>
                    <a:pt x="24" y="107"/>
                    <a:pt x="24" y="104"/>
                    <a:pt x="24" y="100"/>
                  </a:cubicBezTo>
                  <a:cubicBezTo>
                    <a:pt x="25" y="97"/>
                    <a:pt x="25" y="92"/>
                    <a:pt x="25" y="90"/>
                  </a:cubicBezTo>
                  <a:cubicBezTo>
                    <a:pt x="25" y="88"/>
                    <a:pt x="26" y="87"/>
                    <a:pt x="26" y="86"/>
                  </a:cubicBezTo>
                  <a:cubicBezTo>
                    <a:pt x="26" y="85"/>
                    <a:pt x="27" y="85"/>
                    <a:pt x="27" y="84"/>
                  </a:cubicBezTo>
                  <a:cubicBezTo>
                    <a:pt x="27" y="82"/>
                    <a:pt x="27" y="81"/>
                    <a:pt x="27" y="79"/>
                  </a:cubicBezTo>
                  <a:cubicBezTo>
                    <a:pt x="26" y="78"/>
                    <a:pt x="25" y="78"/>
                    <a:pt x="24" y="77"/>
                  </a:cubicBezTo>
                  <a:cubicBezTo>
                    <a:pt x="23" y="76"/>
                    <a:pt x="21" y="77"/>
                    <a:pt x="20" y="74"/>
                  </a:cubicBezTo>
                  <a:cubicBezTo>
                    <a:pt x="19" y="72"/>
                    <a:pt x="20" y="68"/>
                    <a:pt x="20" y="65"/>
                  </a:cubicBezTo>
                  <a:cubicBezTo>
                    <a:pt x="20" y="62"/>
                    <a:pt x="19" y="59"/>
                    <a:pt x="19" y="56"/>
                  </a:cubicBezTo>
                  <a:cubicBezTo>
                    <a:pt x="19" y="54"/>
                    <a:pt x="19" y="52"/>
                    <a:pt x="19" y="50"/>
                  </a:cubicBezTo>
                  <a:cubicBezTo>
                    <a:pt x="19" y="47"/>
                    <a:pt x="18" y="45"/>
                    <a:pt x="18" y="43"/>
                  </a:cubicBezTo>
                  <a:cubicBezTo>
                    <a:pt x="18" y="41"/>
                    <a:pt x="18" y="38"/>
                    <a:pt x="18" y="36"/>
                  </a:cubicBezTo>
                  <a:cubicBezTo>
                    <a:pt x="18" y="33"/>
                    <a:pt x="18" y="30"/>
                    <a:pt x="18" y="28"/>
                  </a:cubicBezTo>
                  <a:cubicBezTo>
                    <a:pt x="18" y="25"/>
                    <a:pt x="17" y="23"/>
                    <a:pt x="17" y="21"/>
                  </a:cubicBezTo>
                  <a:cubicBezTo>
                    <a:pt x="17" y="19"/>
                    <a:pt x="17" y="17"/>
                    <a:pt x="17" y="16"/>
                  </a:cubicBezTo>
                  <a:cubicBezTo>
                    <a:pt x="16" y="14"/>
                    <a:pt x="15" y="13"/>
                    <a:pt x="16" y="12"/>
                  </a:cubicBezTo>
                  <a:cubicBezTo>
                    <a:pt x="17" y="11"/>
                    <a:pt x="19" y="11"/>
                    <a:pt x="21" y="10"/>
                  </a:cubicBezTo>
                  <a:cubicBezTo>
                    <a:pt x="23" y="10"/>
                    <a:pt x="26" y="9"/>
                    <a:pt x="28" y="9"/>
                  </a:cubicBezTo>
                  <a:cubicBezTo>
                    <a:pt x="30" y="8"/>
                    <a:pt x="31" y="8"/>
                    <a:pt x="33" y="8"/>
                  </a:cubicBezTo>
                  <a:cubicBezTo>
                    <a:pt x="34" y="8"/>
                    <a:pt x="35" y="7"/>
                    <a:pt x="37" y="6"/>
                  </a:cubicBezTo>
                  <a:cubicBezTo>
                    <a:pt x="38" y="6"/>
                    <a:pt x="40" y="6"/>
                    <a:pt x="42" y="6"/>
                  </a:cubicBezTo>
                  <a:cubicBezTo>
                    <a:pt x="44" y="5"/>
                    <a:pt x="46" y="5"/>
                    <a:pt x="48" y="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5" name="Freeform 56"/>
            <p:cNvSpPr>
              <a:spLocks/>
            </p:cNvSpPr>
            <p:nvPr/>
          </p:nvSpPr>
          <p:spPr bwMode="auto">
            <a:xfrm>
              <a:off x="3258" y="9771"/>
              <a:ext cx="2568" cy="1740"/>
            </a:xfrm>
            <a:custGeom>
              <a:avLst/>
              <a:gdLst>
                <a:gd name="T0" fmla="*/ 2 w 247"/>
                <a:gd name="T1" fmla="*/ 124 h 164"/>
                <a:gd name="T2" fmla="*/ 7 w 247"/>
                <a:gd name="T3" fmla="*/ 110 h 164"/>
                <a:gd name="T4" fmla="*/ 5 w 247"/>
                <a:gd name="T5" fmla="*/ 71 h 164"/>
                <a:gd name="T6" fmla="*/ 17 w 247"/>
                <a:gd name="T7" fmla="*/ 57 h 164"/>
                <a:gd name="T8" fmla="*/ 17 w 247"/>
                <a:gd name="T9" fmla="*/ 41 h 164"/>
                <a:gd name="T10" fmla="*/ 30 w 247"/>
                <a:gd name="T11" fmla="*/ 33 h 164"/>
                <a:gd name="T12" fmla="*/ 26 w 247"/>
                <a:gd name="T13" fmla="*/ 22 h 164"/>
                <a:gd name="T14" fmla="*/ 31 w 247"/>
                <a:gd name="T15" fmla="*/ 9 h 164"/>
                <a:gd name="T16" fmla="*/ 44 w 247"/>
                <a:gd name="T17" fmla="*/ 5 h 164"/>
                <a:gd name="T18" fmla="*/ 58 w 247"/>
                <a:gd name="T19" fmla="*/ 8 h 164"/>
                <a:gd name="T20" fmla="*/ 72 w 247"/>
                <a:gd name="T21" fmla="*/ 18 h 164"/>
                <a:gd name="T22" fmla="*/ 81 w 247"/>
                <a:gd name="T23" fmla="*/ 10 h 164"/>
                <a:gd name="T24" fmla="*/ 98 w 247"/>
                <a:gd name="T25" fmla="*/ 14 h 164"/>
                <a:gd name="T26" fmla="*/ 113 w 247"/>
                <a:gd name="T27" fmla="*/ 12 h 164"/>
                <a:gd name="T28" fmla="*/ 121 w 247"/>
                <a:gd name="T29" fmla="*/ 14 h 164"/>
                <a:gd name="T30" fmla="*/ 133 w 247"/>
                <a:gd name="T31" fmla="*/ 8 h 164"/>
                <a:gd name="T32" fmla="*/ 137 w 247"/>
                <a:gd name="T33" fmla="*/ 20 h 164"/>
                <a:gd name="T34" fmla="*/ 147 w 247"/>
                <a:gd name="T35" fmla="*/ 30 h 164"/>
                <a:gd name="T36" fmla="*/ 161 w 247"/>
                <a:gd name="T37" fmla="*/ 27 h 164"/>
                <a:gd name="T38" fmla="*/ 187 w 247"/>
                <a:gd name="T39" fmla="*/ 25 h 164"/>
                <a:gd name="T40" fmla="*/ 202 w 247"/>
                <a:gd name="T41" fmla="*/ 20 h 164"/>
                <a:gd name="T42" fmla="*/ 213 w 247"/>
                <a:gd name="T43" fmla="*/ 18 h 164"/>
                <a:gd name="T44" fmla="*/ 224 w 247"/>
                <a:gd name="T45" fmla="*/ 23 h 164"/>
                <a:gd name="T46" fmla="*/ 228 w 247"/>
                <a:gd name="T47" fmla="*/ 35 h 164"/>
                <a:gd name="T48" fmla="*/ 240 w 247"/>
                <a:gd name="T49" fmla="*/ 33 h 164"/>
                <a:gd name="T50" fmla="*/ 247 w 247"/>
                <a:gd name="T51" fmla="*/ 31 h 164"/>
                <a:gd name="T52" fmla="*/ 243 w 247"/>
                <a:gd name="T53" fmla="*/ 37 h 164"/>
                <a:gd name="T54" fmla="*/ 233 w 247"/>
                <a:gd name="T55" fmla="*/ 44 h 164"/>
                <a:gd name="T56" fmla="*/ 226 w 247"/>
                <a:gd name="T57" fmla="*/ 50 h 164"/>
                <a:gd name="T58" fmla="*/ 218 w 247"/>
                <a:gd name="T59" fmla="*/ 56 h 164"/>
                <a:gd name="T60" fmla="*/ 216 w 247"/>
                <a:gd name="T61" fmla="*/ 67 h 164"/>
                <a:gd name="T62" fmla="*/ 213 w 247"/>
                <a:gd name="T63" fmla="*/ 78 h 164"/>
                <a:gd name="T64" fmla="*/ 203 w 247"/>
                <a:gd name="T65" fmla="*/ 85 h 164"/>
                <a:gd name="T66" fmla="*/ 193 w 247"/>
                <a:gd name="T67" fmla="*/ 91 h 164"/>
                <a:gd name="T68" fmla="*/ 188 w 247"/>
                <a:gd name="T69" fmla="*/ 97 h 164"/>
                <a:gd name="T70" fmla="*/ 184 w 247"/>
                <a:gd name="T71" fmla="*/ 104 h 164"/>
                <a:gd name="T72" fmla="*/ 177 w 247"/>
                <a:gd name="T73" fmla="*/ 110 h 164"/>
                <a:gd name="T74" fmla="*/ 169 w 247"/>
                <a:gd name="T75" fmla="*/ 112 h 164"/>
                <a:gd name="T76" fmla="*/ 159 w 247"/>
                <a:gd name="T77" fmla="*/ 119 h 164"/>
                <a:gd name="T78" fmla="*/ 155 w 247"/>
                <a:gd name="T79" fmla="*/ 127 h 164"/>
                <a:gd name="T80" fmla="*/ 149 w 247"/>
                <a:gd name="T81" fmla="*/ 132 h 164"/>
                <a:gd name="T82" fmla="*/ 144 w 247"/>
                <a:gd name="T83" fmla="*/ 140 h 164"/>
                <a:gd name="T84" fmla="*/ 139 w 247"/>
                <a:gd name="T85" fmla="*/ 156 h 164"/>
                <a:gd name="T86" fmla="*/ 124 w 247"/>
                <a:gd name="T87" fmla="*/ 156 h 164"/>
                <a:gd name="T88" fmla="*/ 117 w 247"/>
                <a:gd name="T89" fmla="*/ 164 h 164"/>
                <a:gd name="T90" fmla="*/ 109 w 247"/>
                <a:gd name="T91" fmla="*/ 161 h 164"/>
                <a:gd name="T92" fmla="*/ 109 w 247"/>
                <a:gd name="T93" fmla="*/ 152 h 164"/>
                <a:gd name="T94" fmla="*/ 107 w 247"/>
                <a:gd name="T95" fmla="*/ 146 h 164"/>
                <a:gd name="T96" fmla="*/ 93 w 247"/>
                <a:gd name="T97" fmla="*/ 146 h 164"/>
                <a:gd name="T98" fmla="*/ 82 w 247"/>
                <a:gd name="T99" fmla="*/ 152 h 164"/>
                <a:gd name="T100" fmla="*/ 75 w 247"/>
                <a:gd name="T101" fmla="*/ 141 h 164"/>
                <a:gd name="T102" fmla="*/ 63 w 247"/>
                <a:gd name="T103" fmla="*/ 138 h 164"/>
                <a:gd name="T104" fmla="*/ 54 w 247"/>
                <a:gd name="T105" fmla="*/ 134 h 164"/>
                <a:gd name="T106" fmla="*/ 44 w 247"/>
                <a:gd name="T107" fmla="*/ 131 h 164"/>
                <a:gd name="T108" fmla="*/ 32 w 247"/>
                <a:gd name="T109" fmla="*/ 132 h 164"/>
                <a:gd name="T110" fmla="*/ 17 w 247"/>
                <a:gd name="T111" fmla="*/ 133 h 164"/>
                <a:gd name="T112" fmla="*/ 8 w 247"/>
                <a:gd name="T113" fmla="*/ 128 h 164"/>
                <a:gd name="T114" fmla="*/ 1 w 247"/>
                <a:gd name="T115" fmla="*/ 1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164">
                  <a:moveTo>
                    <a:pt x="1" y="125"/>
                  </a:moveTo>
                  <a:cubicBezTo>
                    <a:pt x="2" y="125"/>
                    <a:pt x="2" y="124"/>
                    <a:pt x="2" y="124"/>
                  </a:cubicBezTo>
                  <a:cubicBezTo>
                    <a:pt x="4" y="121"/>
                    <a:pt x="0" y="116"/>
                    <a:pt x="1" y="113"/>
                  </a:cubicBezTo>
                  <a:cubicBezTo>
                    <a:pt x="2" y="111"/>
                    <a:pt x="6" y="116"/>
                    <a:pt x="7" y="110"/>
                  </a:cubicBezTo>
                  <a:cubicBezTo>
                    <a:pt x="9" y="103"/>
                    <a:pt x="12" y="84"/>
                    <a:pt x="12" y="77"/>
                  </a:cubicBezTo>
                  <a:cubicBezTo>
                    <a:pt x="11" y="70"/>
                    <a:pt x="4" y="74"/>
                    <a:pt x="5" y="71"/>
                  </a:cubicBezTo>
                  <a:cubicBezTo>
                    <a:pt x="6" y="68"/>
                    <a:pt x="12" y="71"/>
                    <a:pt x="14" y="69"/>
                  </a:cubicBezTo>
                  <a:cubicBezTo>
                    <a:pt x="17" y="66"/>
                    <a:pt x="17" y="60"/>
                    <a:pt x="17" y="57"/>
                  </a:cubicBezTo>
                  <a:cubicBezTo>
                    <a:pt x="16" y="53"/>
                    <a:pt x="12" y="53"/>
                    <a:pt x="12" y="50"/>
                  </a:cubicBezTo>
                  <a:cubicBezTo>
                    <a:pt x="12" y="47"/>
                    <a:pt x="15" y="43"/>
                    <a:pt x="17" y="41"/>
                  </a:cubicBezTo>
                  <a:cubicBezTo>
                    <a:pt x="19" y="39"/>
                    <a:pt x="21" y="38"/>
                    <a:pt x="23" y="37"/>
                  </a:cubicBezTo>
                  <a:cubicBezTo>
                    <a:pt x="25" y="35"/>
                    <a:pt x="28" y="36"/>
                    <a:pt x="30" y="33"/>
                  </a:cubicBezTo>
                  <a:cubicBezTo>
                    <a:pt x="31" y="31"/>
                    <a:pt x="31" y="28"/>
                    <a:pt x="30" y="26"/>
                  </a:cubicBezTo>
                  <a:cubicBezTo>
                    <a:pt x="29" y="24"/>
                    <a:pt x="25" y="24"/>
                    <a:pt x="26" y="22"/>
                  </a:cubicBezTo>
                  <a:cubicBezTo>
                    <a:pt x="26" y="20"/>
                    <a:pt x="30" y="20"/>
                    <a:pt x="31" y="18"/>
                  </a:cubicBezTo>
                  <a:cubicBezTo>
                    <a:pt x="32" y="15"/>
                    <a:pt x="31" y="12"/>
                    <a:pt x="31" y="9"/>
                  </a:cubicBezTo>
                  <a:cubicBezTo>
                    <a:pt x="31" y="7"/>
                    <a:pt x="28" y="3"/>
                    <a:pt x="32" y="2"/>
                  </a:cubicBezTo>
                  <a:cubicBezTo>
                    <a:pt x="35" y="0"/>
                    <a:pt x="41" y="3"/>
                    <a:pt x="44" y="5"/>
                  </a:cubicBezTo>
                  <a:cubicBezTo>
                    <a:pt x="47" y="6"/>
                    <a:pt x="46" y="10"/>
                    <a:pt x="49" y="10"/>
                  </a:cubicBezTo>
                  <a:cubicBezTo>
                    <a:pt x="52" y="11"/>
                    <a:pt x="55" y="8"/>
                    <a:pt x="58" y="8"/>
                  </a:cubicBezTo>
                  <a:cubicBezTo>
                    <a:pt x="61" y="7"/>
                    <a:pt x="64" y="7"/>
                    <a:pt x="66" y="9"/>
                  </a:cubicBezTo>
                  <a:cubicBezTo>
                    <a:pt x="68" y="11"/>
                    <a:pt x="69" y="17"/>
                    <a:pt x="72" y="18"/>
                  </a:cubicBezTo>
                  <a:cubicBezTo>
                    <a:pt x="75" y="19"/>
                    <a:pt x="76" y="16"/>
                    <a:pt x="78" y="14"/>
                  </a:cubicBezTo>
                  <a:cubicBezTo>
                    <a:pt x="80" y="13"/>
                    <a:pt x="79" y="11"/>
                    <a:pt x="81" y="10"/>
                  </a:cubicBezTo>
                  <a:cubicBezTo>
                    <a:pt x="84" y="9"/>
                    <a:pt x="86" y="10"/>
                    <a:pt x="89" y="11"/>
                  </a:cubicBezTo>
                  <a:cubicBezTo>
                    <a:pt x="92" y="12"/>
                    <a:pt x="95" y="14"/>
                    <a:pt x="98" y="14"/>
                  </a:cubicBezTo>
                  <a:cubicBezTo>
                    <a:pt x="101" y="14"/>
                    <a:pt x="105" y="11"/>
                    <a:pt x="107" y="11"/>
                  </a:cubicBezTo>
                  <a:cubicBezTo>
                    <a:pt x="110" y="11"/>
                    <a:pt x="112" y="10"/>
                    <a:pt x="113" y="12"/>
                  </a:cubicBezTo>
                  <a:cubicBezTo>
                    <a:pt x="115" y="13"/>
                    <a:pt x="112" y="17"/>
                    <a:pt x="114" y="18"/>
                  </a:cubicBezTo>
                  <a:cubicBezTo>
                    <a:pt x="117" y="18"/>
                    <a:pt x="119" y="15"/>
                    <a:pt x="121" y="14"/>
                  </a:cubicBezTo>
                  <a:cubicBezTo>
                    <a:pt x="123" y="12"/>
                    <a:pt x="126" y="12"/>
                    <a:pt x="128" y="11"/>
                  </a:cubicBezTo>
                  <a:cubicBezTo>
                    <a:pt x="130" y="10"/>
                    <a:pt x="131" y="7"/>
                    <a:pt x="133" y="8"/>
                  </a:cubicBezTo>
                  <a:cubicBezTo>
                    <a:pt x="136" y="8"/>
                    <a:pt x="140" y="11"/>
                    <a:pt x="141" y="14"/>
                  </a:cubicBezTo>
                  <a:cubicBezTo>
                    <a:pt x="142" y="16"/>
                    <a:pt x="137" y="17"/>
                    <a:pt x="137" y="20"/>
                  </a:cubicBezTo>
                  <a:cubicBezTo>
                    <a:pt x="137" y="22"/>
                    <a:pt x="139" y="25"/>
                    <a:pt x="141" y="26"/>
                  </a:cubicBezTo>
                  <a:cubicBezTo>
                    <a:pt x="143" y="28"/>
                    <a:pt x="144" y="30"/>
                    <a:pt x="147" y="30"/>
                  </a:cubicBezTo>
                  <a:cubicBezTo>
                    <a:pt x="150" y="29"/>
                    <a:pt x="153" y="24"/>
                    <a:pt x="156" y="24"/>
                  </a:cubicBezTo>
                  <a:cubicBezTo>
                    <a:pt x="158" y="23"/>
                    <a:pt x="157" y="26"/>
                    <a:pt x="161" y="27"/>
                  </a:cubicBezTo>
                  <a:cubicBezTo>
                    <a:pt x="165" y="28"/>
                    <a:pt x="173" y="29"/>
                    <a:pt x="178" y="29"/>
                  </a:cubicBezTo>
                  <a:cubicBezTo>
                    <a:pt x="183" y="29"/>
                    <a:pt x="185" y="26"/>
                    <a:pt x="187" y="25"/>
                  </a:cubicBezTo>
                  <a:cubicBezTo>
                    <a:pt x="190" y="23"/>
                    <a:pt x="191" y="20"/>
                    <a:pt x="193" y="20"/>
                  </a:cubicBezTo>
                  <a:cubicBezTo>
                    <a:pt x="196" y="19"/>
                    <a:pt x="200" y="21"/>
                    <a:pt x="202" y="20"/>
                  </a:cubicBezTo>
                  <a:cubicBezTo>
                    <a:pt x="205" y="20"/>
                    <a:pt x="205" y="16"/>
                    <a:pt x="207" y="15"/>
                  </a:cubicBezTo>
                  <a:cubicBezTo>
                    <a:pt x="209" y="15"/>
                    <a:pt x="211" y="17"/>
                    <a:pt x="213" y="18"/>
                  </a:cubicBezTo>
                  <a:cubicBezTo>
                    <a:pt x="216" y="18"/>
                    <a:pt x="219" y="18"/>
                    <a:pt x="221" y="19"/>
                  </a:cubicBezTo>
                  <a:cubicBezTo>
                    <a:pt x="223" y="20"/>
                    <a:pt x="223" y="21"/>
                    <a:pt x="224" y="23"/>
                  </a:cubicBezTo>
                  <a:cubicBezTo>
                    <a:pt x="224" y="25"/>
                    <a:pt x="222" y="27"/>
                    <a:pt x="223" y="29"/>
                  </a:cubicBezTo>
                  <a:cubicBezTo>
                    <a:pt x="224" y="31"/>
                    <a:pt x="226" y="34"/>
                    <a:pt x="228" y="35"/>
                  </a:cubicBezTo>
                  <a:cubicBezTo>
                    <a:pt x="230" y="36"/>
                    <a:pt x="232" y="34"/>
                    <a:pt x="234" y="33"/>
                  </a:cubicBezTo>
                  <a:cubicBezTo>
                    <a:pt x="236" y="33"/>
                    <a:pt x="238" y="34"/>
                    <a:pt x="240" y="33"/>
                  </a:cubicBezTo>
                  <a:cubicBezTo>
                    <a:pt x="242" y="33"/>
                    <a:pt x="243" y="31"/>
                    <a:pt x="246" y="31"/>
                  </a:cubicBezTo>
                  <a:cubicBezTo>
                    <a:pt x="246" y="31"/>
                    <a:pt x="247" y="31"/>
                    <a:pt x="247" y="31"/>
                  </a:cubicBezTo>
                  <a:cubicBezTo>
                    <a:pt x="247" y="31"/>
                    <a:pt x="247" y="32"/>
                    <a:pt x="247" y="32"/>
                  </a:cubicBezTo>
                  <a:cubicBezTo>
                    <a:pt x="246" y="35"/>
                    <a:pt x="244" y="36"/>
                    <a:pt x="243" y="37"/>
                  </a:cubicBezTo>
                  <a:cubicBezTo>
                    <a:pt x="241" y="39"/>
                    <a:pt x="239" y="40"/>
                    <a:pt x="237" y="41"/>
                  </a:cubicBezTo>
                  <a:cubicBezTo>
                    <a:pt x="236" y="42"/>
                    <a:pt x="234" y="43"/>
                    <a:pt x="233" y="44"/>
                  </a:cubicBezTo>
                  <a:cubicBezTo>
                    <a:pt x="232" y="45"/>
                    <a:pt x="230" y="45"/>
                    <a:pt x="229" y="46"/>
                  </a:cubicBezTo>
                  <a:cubicBezTo>
                    <a:pt x="228" y="47"/>
                    <a:pt x="227" y="49"/>
                    <a:pt x="226" y="50"/>
                  </a:cubicBezTo>
                  <a:cubicBezTo>
                    <a:pt x="225" y="51"/>
                    <a:pt x="224" y="51"/>
                    <a:pt x="222" y="52"/>
                  </a:cubicBezTo>
                  <a:cubicBezTo>
                    <a:pt x="221" y="53"/>
                    <a:pt x="219" y="55"/>
                    <a:pt x="218" y="56"/>
                  </a:cubicBezTo>
                  <a:cubicBezTo>
                    <a:pt x="217" y="58"/>
                    <a:pt x="217" y="60"/>
                    <a:pt x="216" y="62"/>
                  </a:cubicBezTo>
                  <a:cubicBezTo>
                    <a:pt x="216" y="64"/>
                    <a:pt x="216" y="65"/>
                    <a:pt x="216" y="67"/>
                  </a:cubicBezTo>
                  <a:cubicBezTo>
                    <a:pt x="216" y="69"/>
                    <a:pt x="215" y="70"/>
                    <a:pt x="214" y="72"/>
                  </a:cubicBezTo>
                  <a:cubicBezTo>
                    <a:pt x="214" y="73"/>
                    <a:pt x="214" y="76"/>
                    <a:pt x="213" y="78"/>
                  </a:cubicBezTo>
                  <a:cubicBezTo>
                    <a:pt x="212" y="79"/>
                    <a:pt x="209" y="79"/>
                    <a:pt x="207" y="80"/>
                  </a:cubicBezTo>
                  <a:cubicBezTo>
                    <a:pt x="206" y="81"/>
                    <a:pt x="204" y="83"/>
                    <a:pt x="203" y="85"/>
                  </a:cubicBezTo>
                  <a:cubicBezTo>
                    <a:pt x="201" y="86"/>
                    <a:pt x="199" y="88"/>
                    <a:pt x="198" y="89"/>
                  </a:cubicBezTo>
                  <a:cubicBezTo>
                    <a:pt x="196" y="90"/>
                    <a:pt x="195" y="90"/>
                    <a:pt x="193" y="91"/>
                  </a:cubicBezTo>
                  <a:cubicBezTo>
                    <a:pt x="192" y="92"/>
                    <a:pt x="191" y="93"/>
                    <a:pt x="190" y="94"/>
                  </a:cubicBezTo>
                  <a:cubicBezTo>
                    <a:pt x="190" y="95"/>
                    <a:pt x="189" y="95"/>
                    <a:pt x="188" y="97"/>
                  </a:cubicBezTo>
                  <a:cubicBezTo>
                    <a:pt x="188" y="98"/>
                    <a:pt x="189" y="100"/>
                    <a:pt x="188" y="101"/>
                  </a:cubicBezTo>
                  <a:cubicBezTo>
                    <a:pt x="187" y="103"/>
                    <a:pt x="185" y="103"/>
                    <a:pt x="184" y="104"/>
                  </a:cubicBezTo>
                  <a:cubicBezTo>
                    <a:pt x="183" y="105"/>
                    <a:pt x="183" y="108"/>
                    <a:pt x="181" y="109"/>
                  </a:cubicBezTo>
                  <a:cubicBezTo>
                    <a:pt x="180" y="110"/>
                    <a:pt x="179" y="110"/>
                    <a:pt x="177" y="110"/>
                  </a:cubicBezTo>
                  <a:cubicBezTo>
                    <a:pt x="176" y="110"/>
                    <a:pt x="174" y="110"/>
                    <a:pt x="172" y="110"/>
                  </a:cubicBezTo>
                  <a:cubicBezTo>
                    <a:pt x="171" y="110"/>
                    <a:pt x="170" y="111"/>
                    <a:pt x="169" y="112"/>
                  </a:cubicBezTo>
                  <a:cubicBezTo>
                    <a:pt x="167" y="112"/>
                    <a:pt x="165" y="114"/>
                    <a:pt x="164" y="115"/>
                  </a:cubicBezTo>
                  <a:cubicBezTo>
                    <a:pt x="162" y="116"/>
                    <a:pt x="160" y="117"/>
                    <a:pt x="159" y="119"/>
                  </a:cubicBezTo>
                  <a:cubicBezTo>
                    <a:pt x="159" y="121"/>
                    <a:pt x="160" y="123"/>
                    <a:pt x="159" y="125"/>
                  </a:cubicBezTo>
                  <a:cubicBezTo>
                    <a:pt x="158" y="126"/>
                    <a:pt x="156" y="126"/>
                    <a:pt x="155" y="127"/>
                  </a:cubicBezTo>
                  <a:cubicBezTo>
                    <a:pt x="153" y="127"/>
                    <a:pt x="152" y="126"/>
                    <a:pt x="151" y="127"/>
                  </a:cubicBezTo>
                  <a:cubicBezTo>
                    <a:pt x="150" y="128"/>
                    <a:pt x="149" y="130"/>
                    <a:pt x="149" y="132"/>
                  </a:cubicBezTo>
                  <a:cubicBezTo>
                    <a:pt x="148" y="134"/>
                    <a:pt x="148" y="136"/>
                    <a:pt x="147" y="137"/>
                  </a:cubicBezTo>
                  <a:cubicBezTo>
                    <a:pt x="146" y="139"/>
                    <a:pt x="146" y="139"/>
                    <a:pt x="144" y="140"/>
                  </a:cubicBezTo>
                  <a:cubicBezTo>
                    <a:pt x="143" y="141"/>
                    <a:pt x="140" y="140"/>
                    <a:pt x="139" y="143"/>
                  </a:cubicBezTo>
                  <a:cubicBezTo>
                    <a:pt x="138" y="146"/>
                    <a:pt x="139" y="153"/>
                    <a:pt x="139" y="156"/>
                  </a:cubicBezTo>
                  <a:cubicBezTo>
                    <a:pt x="139" y="159"/>
                    <a:pt x="143" y="162"/>
                    <a:pt x="139" y="161"/>
                  </a:cubicBezTo>
                  <a:cubicBezTo>
                    <a:pt x="136" y="161"/>
                    <a:pt x="127" y="156"/>
                    <a:pt x="124" y="156"/>
                  </a:cubicBezTo>
                  <a:cubicBezTo>
                    <a:pt x="120" y="156"/>
                    <a:pt x="122" y="158"/>
                    <a:pt x="121" y="160"/>
                  </a:cubicBezTo>
                  <a:cubicBezTo>
                    <a:pt x="120" y="161"/>
                    <a:pt x="119" y="163"/>
                    <a:pt x="117" y="164"/>
                  </a:cubicBezTo>
                  <a:cubicBezTo>
                    <a:pt x="116" y="164"/>
                    <a:pt x="114" y="163"/>
                    <a:pt x="113" y="163"/>
                  </a:cubicBezTo>
                  <a:cubicBezTo>
                    <a:pt x="111" y="162"/>
                    <a:pt x="110" y="162"/>
                    <a:pt x="109" y="161"/>
                  </a:cubicBezTo>
                  <a:cubicBezTo>
                    <a:pt x="108" y="159"/>
                    <a:pt x="108" y="157"/>
                    <a:pt x="108" y="156"/>
                  </a:cubicBezTo>
                  <a:cubicBezTo>
                    <a:pt x="108" y="154"/>
                    <a:pt x="108" y="153"/>
                    <a:pt x="109" y="152"/>
                  </a:cubicBezTo>
                  <a:cubicBezTo>
                    <a:pt x="110" y="151"/>
                    <a:pt x="113" y="151"/>
                    <a:pt x="112" y="150"/>
                  </a:cubicBezTo>
                  <a:cubicBezTo>
                    <a:pt x="112" y="148"/>
                    <a:pt x="109" y="146"/>
                    <a:pt x="107" y="146"/>
                  </a:cubicBezTo>
                  <a:cubicBezTo>
                    <a:pt x="105" y="145"/>
                    <a:pt x="103" y="145"/>
                    <a:pt x="101" y="146"/>
                  </a:cubicBezTo>
                  <a:cubicBezTo>
                    <a:pt x="99" y="146"/>
                    <a:pt x="95" y="145"/>
                    <a:pt x="93" y="146"/>
                  </a:cubicBezTo>
                  <a:cubicBezTo>
                    <a:pt x="91" y="147"/>
                    <a:pt x="90" y="148"/>
                    <a:pt x="88" y="149"/>
                  </a:cubicBezTo>
                  <a:cubicBezTo>
                    <a:pt x="86" y="150"/>
                    <a:pt x="84" y="154"/>
                    <a:pt x="82" y="152"/>
                  </a:cubicBezTo>
                  <a:cubicBezTo>
                    <a:pt x="79" y="151"/>
                    <a:pt x="82" y="145"/>
                    <a:pt x="80" y="143"/>
                  </a:cubicBezTo>
                  <a:cubicBezTo>
                    <a:pt x="79" y="140"/>
                    <a:pt x="77" y="142"/>
                    <a:pt x="75" y="141"/>
                  </a:cubicBezTo>
                  <a:cubicBezTo>
                    <a:pt x="73" y="141"/>
                    <a:pt x="72" y="141"/>
                    <a:pt x="70" y="140"/>
                  </a:cubicBezTo>
                  <a:cubicBezTo>
                    <a:pt x="68" y="140"/>
                    <a:pt x="65" y="139"/>
                    <a:pt x="63" y="138"/>
                  </a:cubicBezTo>
                  <a:cubicBezTo>
                    <a:pt x="61" y="138"/>
                    <a:pt x="59" y="137"/>
                    <a:pt x="57" y="137"/>
                  </a:cubicBezTo>
                  <a:cubicBezTo>
                    <a:pt x="56" y="136"/>
                    <a:pt x="56" y="135"/>
                    <a:pt x="54" y="134"/>
                  </a:cubicBezTo>
                  <a:cubicBezTo>
                    <a:pt x="53" y="134"/>
                    <a:pt x="50" y="132"/>
                    <a:pt x="48" y="131"/>
                  </a:cubicBezTo>
                  <a:cubicBezTo>
                    <a:pt x="47" y="131"/>
                    <a:pt x="45" y="131"/>
                    <a:pt x="44" y="131"/>
                  </a:cubicBezTo>
                  <a:cubicBezTo>
                    <a:pt x="42" y="130"/>
                    <a:pt x="40" y="130"/>
                    <a:pt x="38" y="131"/>
                  </a:cubicBezTo>
                  <a:cubicBezTo>
                    <a:pt x="36" y="131"/>
                    <a:pt x="34" y="131"/>
                    <a:pt x="32" y="132"/>
                  </a:cubicBezTo>
                  <a:cubicBezTo>
                    <a:pt x="30" y="132"/>
                    <a:pt x="28" y="133"/>
                    <a:pt x="25" y="133"/>
                  </a:cubicBezTo>
                  <a:cubicBezTo>
                    <a:pt x="23" y="133"/>
                    <a:pt x="20" y="133"/>
                    <a:pt x="17" y="133"/>
                  </a:cubicBezTo>
                  <a:cubicBezTo>
                    <a:pt x="14" y="133"/>
                    <a:pt x="12" y="133"/>
                    <a:pt x="10" y="132"/>
                  </a:cubicBezTo>
                  <a:cubicBezTo>
                    <a:pt x="8" y="131"/>
                    <a:pt x="9" y="129"/>
                    <a:pt x="8" y="128"/>
                  </a:cubicBezTo>
                  <a:cubicBezTo>
                    <a:pt x="7" y="127"/>
                    <a:pt x="6" y="128"/>
                    <a:pt x="4" y="126"/>
                  </a:cubicBezTo>
                  <a:cubicBezTo>
                    <a:pt x="3" y="125"/>
                    <a:pt x="2" y="125"/>
                    <a:pt x="1" y="12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38" name="Oval 43"/>
            <p:cNvSpPr>
              <a:spLocks noChangeArrowheads="1"/>
            </p:cNvSpPr>
            <p:nvPr/>
          </p:nvSpPr>
          <p:spPr bwMode="auto">
            <a:xfrm>
              <a:off x="8247" y="13609"/>
              <a:ext cx="89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3" name="Oval 38"/>
            <p:cNvSpPr>
              <a:spLocks noChangeArrowheads="1"/>
            </p:cNvSpPr>
            <p:nvPr/>
          </p:nvSpPr>
          <p:spPr bwMode="auto">
            <a:xfrm>
              <a:off x="3807" y="9863"/>
              <a:ext cx="88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5" name="Freeform 36"/>
            <p:cNvSpPr>
              <a:spLocks/>
            </p:cNvSpPr>
            <p:nvPr/>
          </p:nvSpPr>
          <p:spPr bwMode="auto">
            <a:xfrm>
              <a:off x="6638" y="14215"/>
              <a:ext cx="686" cy="848"/>
            </a:xfrm>
            <a:custGeom>
              <a:avLst/>
              <a:gdLst>
                <a:gd name="T0" fmla="*/ 27 w 66"/>
                <a:gd name="T1" fmla="*/ 78 h 80"/>
                <a:gd name="T2" fmla="*/ 19 w 66"/>
                <a:gd name="T3" fmla="*/ 74 h 80"/>
                <a:gd name="T4" fmla="*/ 13 w 66"/>
                <a:gd name="T5" fmla="*/ 77 h 80"/>
                <a:gd name="T6" fmla="*/ 6 w 66"/>
                <a:gd name="T7" fmla="*/ 73 h 80"/>
                <a:gd name="T8" fmla="*/ 10 w 66"/>
                <a:gd name="T9" fmla="*/ 69 h 80"/>
                <a:gd name="T10" fmla="*/ 10 w 66"/>
                <a:gd name="T11" fmla="*/ 63 h 80"/>
                <a:gd name="T12" fmla="*/ 16 w 66"/>
                <a:gd name="T13" fmla="*/ 63 h 80"/>
                <a:gd name="T14" fmla="*/ 17 w 66"/>
                <a:gd name="T15" fmla="*/ 57 h 80"/>
                <a:gd name="T16" fmla="*/ 12 w 66"/>
                <a:gd name="T17" fmla="*/ 54 h 80"/>
                <a:gd name="T18" fmla="*/ 14 w 66"/>
                <a:gd name="T19" fmla="*/ 50 h 80"/>
                <a:gd name="T20" fmla="*/ 7 w 66"/>
                <a:gd name="T21" fmla="*/ 47 h 80"/>
                <a:gd name="T22" fmla="*/ 7 w 66"/>
                <a:gd name="T23" fmla="*/ 41 h 80"/>
                <a:gd name="T24" fmla="*/ 12 w 66"/>
                <a:gd name="T25" fmla="*/ 38 h 80"/>
                <a:gd name="T26" fmla="*/ 4 w 66"/>
                <a:gd name="T27" fmla="*/ 38 h 80"/>
                <a:gd name="T28" fmla="*/ 6 w 66"/>
                <a:gd name="T29" fmla="*/ 28 h 80"/>
                <a:gd name="T30" fmla="*/ 0 w 66"/>
                <a:gd name="T31" fmla="*/ 26 h 80"/>
                <a:gd name="T32" fmla="*/ 5 w 66"/>
                <a:gd name="T33" fmla="*/ 19 h 80"/>
                <a:gd name="T34" fmla="*/ 2 w 66"/>
                <a:gd name="T35" fmla="*/ 12 h 80"/>
                <a:gd name="T36" fmla="*/ 10 w 66"/>
                <a:gd name="T37" fmla="*/ 8 h 80"/>
                <a:gd name="T38" fmla="*/ 6 w 66"/>
                <a:gd name="T39" fmla="*/ 1 h 80"/>
                <a:gd name="T40" fmla="*/ 6 w 66"/>
                <a:gd name="T41" fmla="*/ 1 h 80"/>
                <a:gd name="T42" fmla="*/ 10 w 66"/>
                <a:gd name="T43" fmla="*/ 0 h 80"/>
                <a:gd name="T44" fmla="*/ 15 w 66"/>
                <a:gd name="T45" fmla="*/ 0 h 80"/>
                <a:gd name="T46" fmla="*/ 18 w 66"/>
                <a:gd name="T47" fmla="*/ 2 h 80"/>
                <a:gd name="T48" fmla="*/ 22 w 66"/>
                <a:gd name="T49" fmla="*/ 7 h 80"/>
                <a:gd name="T50" fmla="*/ 25 w 66"/>
                <a:gd name="T51" fmla="*/ 7 h 80"/>
                <a:gd name="T52" fmla="*/ 28 w 66"/>
                <a:gd name="T53" fmla="*/ 5 h 80"/>
                <a:gd name="T54" fmla="*/ 31 w 66"/>
                <a:gd name="T55" fmla="*/ 2 h 80"/>
                <a:gd name="T56" fmla="*/ 35 w 66"/>
                <a:gd name="T57" fmla="*/ 3 h 80"/>
                <a:gd name="T58" fmla="*/ 39 w 66"/>
                <a:gd name="T59" fmla="*/ 7 h 80"/>
                <a:gd name="T60" fmla="*/ 43 w 66"/>
                <a:gd name="T61" fmla="*/ 9 h 80"/>
                <a:gd name="T62" fmla="*/ 47 w 66"/>
                <a:gd name="T63" fmla="*/ 11 h 80"/>
                <a:gd name="T64" fmla="*/ 55 w 66"/>
                <a:gd name="T65" fmla="*/ 11 h 80"/>
                <a:gd name="T66" fmla="*/ 59 w 66"/>
                <a:gd name="T67" fmla="*/ 9 h 80"/>
                <a:gd name="T68" fmla="*/ 63 w 66"/>
                <a:gd name="T69" fmla="*/ 9 h 80"/>
                <a:gd name="T70" fmla="*/ 64 w 66"/>
                <a:gd name="T71" fmla="*/ 11 h 80"/>
                <a:gd name="T72" fmla="*/ 66 w 66"/>
                <a:gd name="T73" fmla="*/ 16 h 80"/>
                <a:gd name="T74" fmla="*/ 66 w 66"/>
                <a:gd name="T75" fmla="*/ 23 h 80"/>
                <a:gd name="T76" fmla="*/ 65 w 66"/>
                <a:gd name="T77" fmla="*/ 28 h 80"/>
                <a:gd name="T78" fmla="*/ 64 w 66"/>
                <a:gd name="T79" fmla="*/ 33 h 80"/>
                <a:gd name="T80" fmla="*/ 65 w 66"/>
                <a:gd name="T81" fmla="*/ 38 h 80"/>
                <a:gd name="T82" fmla="*/ 65 w 66"/>
                <a:gd name="T83" fmla="*/ 44 h 80"/>
                <a:gd name="T84" fmla="*/ 65 w 66"/>
                <a:gd name="T85" fmla="*/ 45 h 80"/>
                <a:gd name="T86" fmla="*/ 61 w 66"/>
                <a:gd name="T87" fmla="*/ 42 h 80"/>
                <a:gd name="T88" fmla="*/ 55 w 66"/>
                <a:gd name="T89" fmla="*/ 45 h 80"/>
                <a:gd name="T90" fmla="*/ 47 w 66"/>
                <a:gd name="T91" fmla="*/ 45 h 80"/>
                <a:gd name="T92" fmla="*/ 40 w 66"/>
                <a:gd name="T93" fmla="*/ 56 h 80"/>
                <a:gd name="T94" fmla="*/ 35 w 66"/>
                <a:gd name="T95" fmla="*/ 66 h 80"/>
                <a:gd name="T96" fmla="*/ 27 w 66"/>
                <a:gd name="T9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80">
                  <a:moveTo>
                    <a:pt x="27" y="78"/>
                  </a:moveTo>
                  <a:cubicBezTo>
                    <a:pt x="23" y="80"/>
                    <a:pt x="22" y="74"/>
                    <a:pt x="19" y="74"/>
                  </a:cubicBezTo>
                  <a:cubicBezTo>
                    <a:pt x="16" y="74"/>
                    <a:pt x="16" y="77"/>
                    <a:pt x="13" y="77"/>
                  </a:cubicBezTo>
                  <a:cubicBezTo>
                    <a:pt x="11" y="77"/>
                    <a:pt x="7" y="75"/>
                    <a:pt x="6" y="73"/>
                  </a:cubicBezTo>
                  <a:cubicBezTo>
                    <a:pt x="5" y="71"/>
                    <a:pt x="9" y="70"/>
                    <a:pt x="10" y="69"/>
                  </a:cubicBezTo>
                  <a:cubicBezTo>
                    <a:pt x="10" y="67"/>
                    <a:pt x="9" y="64"/>
                    <a:pt x="10" y="63"/>
                  </a:cubicBezTo>
                  <a:cubicBezTo>
                    <a:pt x="12" y="61"/>
                    <a:pt x="15" y="64"/>
                    <a:pt x="16" y="63"/>
                  </a:cubicBezTo>
                  <a:cubicBezTo>
                    <a:pt x="18" y="61"/>
                    <a:pt x="18" y="58"/>
                    <a:pt x="17" y="57"/>
                  </a:cubicBezTo>
                  <a:cubicBezTo>
                    <a:pt x="16" y="55"/>
                    <a:pt x="13" y="56"/>
                    <a:pt x="12" y="54"/>
                  </a:cubicBezTo>
                  <a:cubicBezTo>
                    <a:pt x="11" y="52"/>
                    <a:pt x="15" y="51"/>
                    <a:pt x="14" y="50"/>
                  </a:cubicBezTo>
                  <a:cubicBezTo>
                    <a:pt x="13" y="48"/>
                    <a:pt x="8" y="49"/>
                    <a:pt x="7" y="47"/>
                  </a:cubicBezTo>
                  <a:cubicBezTo>
                    <a:pt x="6" y="45"/>
                    <a:pt x="6" y="43"/>
                    <a:pt x="7" y="41"/>
                  </a:cubicBezTo>
                  <a:cubicBezTo>
                    <a:pt x="8" y="39"/>
                    <a:pt x="14" y="39"/>
                    <a:pt x="12" y="38"/>
                  </a:cubicBezTo>
                  <a:cubicBezTo>
                    <a:pt x="10" y="36"/>
                    <a:pt x="5" y="40"/>
                    <a:pt x="4" y="38"/>
                  </a:cubicBezTo>
                  <a:cubicBezTo>
                    <a:pt x="2" y="35"/>
                    <a:pt x="7" y="31"/>
                    <a:pt x="6" y="28"/>
                  </a:cubicBezTo>
                  <a:cubicBezTo>
                    <a:pt x="5" y="26"/>
                    <a:pt x="0" y="28"/>
                    <a:pt x="0" y="26"/>
                  </a:cubicBezTo>
                  <a:cubicBezTo>
                    <a:pt x="0" y="23"/>
                    <a:pt x="5" y="21"/>
                    <a:pt x="5" y="19"/>
                  </a:cubicBezTo>
                  <a:cubicBezTo>
                    <a:pt x="6" y="16"/>
                    <a:pt x="1" y="14"/>
                    <a:pt x="2" y="12"/>
                  </a:cubicBezTo>
                  <a:cubicBezTo>
                    <a:pt x="3" y="9"/>
                    <a:pt x="10" y="12"/>
                    <a:pt x="10" y="8"/>
                  </a:cubicBezTo>
                  <a:cubicBezTo>
                    <a:pt x="9" y="6"/>
                    <a:pt x="8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19" y="3"/>
                    <a:pt x="21" y="6"/>
                    <a:pt x="22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9" y="4"/>
                    <a:pt x="30" y="2"/>
                    <a:pt x="31" y="2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7" y="4"/>
                    <a:pt x="37" y="6"/>
                    <a:pt x="39" y="7"/>
                  </a:cubicBezTo>
                  <a:cubicBezTo>
                    <a:pt x="40" y="8"/>
                    <a:pt x="42" y="8"/>
                    <a:pt x="43" y="9"/>
                  </a:cubicBezTo>
                  <a:cubicBezTo>
                    <a:pt x="45" y="9"/>
                    <a:pt x="45" y="11"/>
                    <a:pt x="47" y="11"/>
                  </a:cubicBezTo>
                  <a:cubicBezTo>
                    <a:pt x="50" y="11"/>
                    <a:pt x="53" y="11"/>
                    <a:pt x="55" y="11"/>
                  </a:cubicBezTo>
                  <a:cubicBezTo>
                    <a:pt x="57" y="10"/>
                    <a:pt x="57" y="9"/>
                    <a:pt x="59" y="9"/>
                  </a:cubicBezTo>
                  <a:cubicBezTo>
                    <a:pt x="60" y="9"/>
                    <a:pt x="62" y="9"/>
                    <a:pt x="63" y="9"/>
                  </a:cubicBezTo>
                  <a:cubicBezTo>
                    <a:pt x="64" y="9"/>
                    <a:pt x="64" y="11"/>
                    <a:pt x="64" y="11"/>
                  </a:cubicBezTo>
                  <a:cubicBezTo>
                    <a:pt x="65" y="11"/>
                    <a:pt x="65" y="15"/>
                    <a:pt x="66" y="16"/>
                  </a:cubicBezTo>
                  <a:cubicBezTo>
                    <a:pt x="66" y="18"/>
                    <a:pt x="66" y="22"/>
                    <a:pt x="66" y="23"/>
                  </a:cubicBezTo>
                  <a:cubicBezTo>
                    <a:pt x="66" y="24"/>
                    <a:pt x="66" y="27"/>
                    <a:pt x="65" y="28"/>
                  </a:cubicBezTo>
                  <a:cubicBezTo>
                    <a:pt x="65" y="30"/>
                    <a:pt x="64" y="31"/>
                    <a:pt x="64" y="33"/>
                  </a:cubicBezTo>
                  <a:cubicBezTo>
                    <a:pt x="64" y="35"/>
                    <a:pt x="65" y="36"/>
                    <a:pt x="65" y="38"/>
                  </a:cubicBezTo>
                  <a:cubicBezTo>
                    <a:pt x="65" y="40"/>
                    <a:pt x="65" y="41"/>
                    <a:pt x="65" y="44"/>
                  </a:cubicBezTo>
                  <a:cubicBezTo>
                    <a:pt x="65" y="44"/>
                    <a:pt x="65" y="44"/>
                    <a:pt x="65" y="45"/>
                  </a:cubicBezTo>
                  <a:cubicBezTo>
                    <a:pt x="64" y="43"/>
                    <a:pt x="62" y="42"/>
                    <a:pt x="61" y="42"/>
                  </a:cubicBezTo>
                  <a:cubicBezTo>
                    <a:pt x="58" y="41"/>
                    <a:pt x="58" y="45"/>
                    <a:pt x="55" y="45"/>
                  </a:cubicBezTo>
                  <a:cubicBezTo>
                    <a:pt x="53" y="46"/>
                    <a:pt x="50" y="44"/>
                    <a:pt x="47" y="45"/>
                  </a:cubicBezTo>
                  <a:cubicBezTo>
                    <a:pt x="45" y="47"/>
                    <a:pt x="42" y="52"/>
                    <a:pt x="40" y="56"/>
                  </a:cubicBezTo>
                  <a:cubicBezTo>
                    <a:pt x="38" y="59"/>
                    <a:pt x="38" y="62"/>
                    <a:pt x="35" y="66"/>
                  </a:cubicBezTo>
                  <a:cubicBezTo>
                    <a:pt x="33" y="70"/>
                    <a:pt x="30" y="76"/>
                    <a:pt x="27" y="78"/>
                  </a:cubicBezTo>
                  <a:close/>
                </a:path>
              </a:pathLst>
            </a:custGeom>
            <a:solidFill>
              <a:srgbClr val="99F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7" name="Freeform 34"/>
            <p:cNvSpPr>
              <a:spLocks noEditPoints="1"/>
            </p:cNvSpPr>
            <p:nvPr/>
          </p:nvSpPr>
          <p:spPr bwMode="auto">
            <a:xfrm>
              <a:off x="7279" y="13415"/>
              <a:ext cx="1104" cy="1400"/>
            </a:xfrm>
            <a:custGeom>
              <a:avLst/>
              <a:gdLst>
                <a:gd name="T0" fmla="*/ 106 w 106"/>
                <a:gd name="T1" fmla="*/ 65 h 132"/>
                <a:gd name="T2" fmla="*/ 106 w 106"/>
                <a:gd name="T3" fmla="*/ 65 h 132"/>
                <a:gd name="T4" fmla="*/ 102 w 106"/>
                <a:gd name="T5" fmla="*/ 72 h 132"/>
                <a:gd name="T6" fmla="*/ 98 w 106"/>
                <a:gd name="T7" fmla="*/ 77 h 132"/>
                <a:gd name="T8" fmla="*/ 89 w 106"/>
                <a:gd name="T9" fmla="*/ 81 h 132"/>
                <a:gd name="T10" fmla="*/ 88 w 106"/>
                <a:gd name="T11" fmla="*/ 91 h 132"/>
                <a:gd name="T12" fmla="*/ 75 w 106"/>
                <a:gd name="T13" fmla="*/ 96 h 132"/>
                <a:gd name="T14" fmla="*/ 73 w 106"/>
                <a:gd name="T15" fmla="*/ 106 h 132"/>
                <a:gd name="T16" fmla="*/ 62 w 106"/>
                <a:gd name="T17" fmla="*/ 108 h 132"/>
                <a:gd name="T18" fmla="*/ 48 w 106"/>
                <a:gd name="T19" fmla="*/ 108 h 132"/>
                <a:gd name="T20" fmla="*/ 43 w 106"/>
                <a:gd name="T21" fmla="*/ 120 h 132"/>
                <a:gd name="T22" fmla="*/ 10 w 106"/>
                <a:gd name="T23" fmla="*/ 126 h 132"/>
                <a:gd name="T24" fmla="*/ 4 w 106"/>
                <a:gd name="T25" fmla="*/ 126 h 132"/>
                <a:gd name="T26" fmla="*/ 4 w 106"/>
                <a:gd name="T27" fmla="*/ 119 h 132"/>
                <a:gd name="T28" fmla="*/ 4 w 106"/>
                <a:gd name="T29" fmla="*/ 109 h 132"/>
                <a:gd name="T30" fmla="*/ 5 w 106"/>
                <a:gd name="T31" fmla="*/ 97 h 132"/>
                <a:gd name="T32" fmla="*/ 2 w 106"/>
                <a:gd name="T33" fmla="*/ 90 h 132"/>
                <a:gd name="T34" fmla="*/ 1 w 106"/>
                <a:gd name="T35" fmla="*/ 89 h 132"/>
                <a:gd name="T36" fmla="*/ 5 w 106"/>
                <a:gd name="T37" fmla="*/ 82 h 132"/>
                <a:gd name="T38" fmla="*/ 10 w 106"/>
                <a:gd name="T39" fmla="*/ 78 h 132"/>
                <a:gd name="T40" fmla="*/ 13 w 106"/>
                <a:gd name="T41" fmla="*/ 72 h 132"/>
                <a:gd name="T42" fmla="*/ 13 w 106"/>
                <a:gd name="T43" fmla="*/ 61 h 132"/>
                <a:gd name="T44" fmla="*/ 10 w 106"/>
                <a:gd name="T45" fmla="*/ 50 h 132"/>
                <a:gd name="T46" fmla="*/ 7 w 106"/>
                <a:gd name="T47" fmla="*/ 39 h 132"/>
                <a:gd name="T48" fmla="*/ 11 w 106"/>
                <a:gd name="T49" fmla="*/ 29 h 132"/>
                <a:gd name="T50" fmla="*/ 18 w 106"/>
                <a:gd name="T51" fmla="*/ 22 h 132"/>
                <a:gd name="T52" fmla="*/ 25 w 106"/>
                <a:gd name="T53" fmla="*/ 18 h 132"/>
                <a:gd name="T54" fmla="*/ 27 w 106"/>
                <a:gd name="T55" fmla="*/ 12 h 132"/>
                <a:gd name="T56" fmla="*/ 29 w 106"/>
                <a:gd name="T57" fmla="*/ 7 h 132"/>
                <a:gd name="T58" fmla="*/ 33 w 106"/>
                <a:gd name="T59" fmla="*/ 3 h 132"/>
                <a:gd name="T60" fmla="*/ 40 w 106"/>
                <a:gd name="T61" fmla="*/ 1 h 132"/>
                <a:gd name="T62" fmla="*/ 46 w 106"/>
                <a:gd name="T63" fmla="*/ 4 h 132"/>
                <a:gd name="T64" fmla="*/ 51 w 106"/>
                <a:gd name="T65" fmla="*/ 10 h 132"/>
                <a:gd name="T66" fmla="*/ 53 w 106"/>
                <a:gd name="T67" fmla="*/ 17 h 132"/>
                <a:gd name="T68" fmla="*/ 56 w 106"/>
                <a:gd name="T69" fmla="*/ 22 h 132"/>
                <a:gd name="T70" fmla="*/ 62 w 106"/>
                <a:gd name="T71" fmla="*/ 23 h 132"/>
                <a:gd name="T72" fmla="*/ 68 w 106"/>
                <a:gd name="T73" fmla="*/ 23 h 132"/>
                <a:gd name="T74" fmla="*/ 71 w 106"/>
                <a:gd name="T75" fmla="*/ 29 h 132"/>
                <a:gd name="T76" fmla="*/ 76 w 106"/>
                <a:gd name="T77" fmla="*/ 33 h 132"/>
                <a:gd name="T78" fmla="*/ 76 w 106"/>
                <a:gd name="T79" fmla="*/ 39 h 132"/>
                <a:gd name="T80" fmla="*/ 83 w 106"/>
                <a:gd name="T81" fmla="*/ 45 h 132"/>
                <a:gd name="T82" fmla="*/ 84 w 106"/>
                <a:gd name="T83" fmla="*/ 54 h 132"/>
                <a:gd name="T84" fmla="*/ 93 w 106"/>
                <a:gd name="T85" fmla="*/ 58 h 132"/>
                <a:gd name="T86" fmla="*/ 101 w 106"/>
                <a:gd name="T87" fmla="*/ 61 h 132"/>
                <a:gd name="T88" fmla="*/ 104 w 106"/>
                <a:gd name="T89" fmla="*/ 63 h 132"/>
                <a:gd name="T90" fmla="*/ 106 w 106"/>
                <a:gd name="T91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132">
                  <a:moveTo>
                    <a:pt x="106" y="65"/>
                  </a:moveTo>
                  <a:cubicBezTo>
                    <a:pt x="106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  <a:moveTo>
                    <a:pt x="106" y="65"/>
                  </a:moveTo>
                  <a:cubicBezTo>
                    <a:pt x="106" y="65"/>
                    <a:pt x="106" y="66"/>
                    <a:pt x="105" y="66"/>
                  </a:cubicBezTo>
                  <a:cubicBezTo>
                    <a:pt x="104" y="68"/>
                    <a:pt x="102" y="70"/>
                    <a:pt x="102" y="72"/>
                  </a:cubicBezTo>
                  <a:cubicBezTo>
                    <a:pt x="101" y="74"/>
                    <a:pt x="104" y="76"/>
                    <a:pt x="103" y="77"/>
                  </a:cubicBezTo>
                  <a:cubicBezTo>
                    <a:pt x="102" y="79"/>
                    <a:pt x="99" y="76"/>
                    <a:pt x="98" y="77"/>
                  </a:cubicBezTo>
                  <a:cubicBezTo>
                    <a:pt x="96" y="79"/>
                    <a:pt x="97" y="83"/>
                    <a:pt x="95" y="84"/>
                  </a:cubicBezTo>
                  <a:cubicBezTo>
                    <a:pt x="93" y="85"/>
                    <a:pt x="91" y="80"/>
                    <a:pt x="89" y="81"/>
                  </a:cubicBezTo>
                  <a:cubicBezTo>
                    <a:pt x="87" y="81"/>
                    <a:pt x="87" y="84"/>
                    <a:pt x="86" y="86"/>
                  </a:cubicBezTo>
                  <a:cubicBezTo>
                    <a:pt x="86" y="88"/>
                    <a:pt x="90" y="90"/>
                    <a:pt x="88" y="91"/>
                  </a:cubicBezTo>
                  <a:cubicBezTo>
                    <a:pt x="87" y="93"/>
                    <a:pt x="83" y="92"/>
                    <a:pt x="80" y="93"/>
                  </a:cubicBezTo>
                  <a:cubicBezTo>
                    <a:pt x="78" y="94"/>
                    <a:pt x="75" y="94"/>
                    <a:pt x="75" y="96"/>
                  </a:cubicBezTo>
                  <a:cubicBezTo>
                    <a:pt x="75" y="99"/>
                    <a:pt x="82" y="100"/>
                    <a:pt x="81" y="102"/>
                  </a:cubicBezTo>
                  <a:cubicBezTo>
                    <a:pt x="81" y="105"/>
                    <a:pt x="76" y="106"/>
                    <a:pt x="73" y="106"/>
                  </a:cubicBezTo>
                  <a:cubicBezTo>
                    <a:pt x="71" y="106"/>
                    <a:pt x="70" y="104"/>
                    <a:pt x="68" y="104"/>
                  </a:cubicBezTo>
                  <a:cubicBezTo>
                    <a:pt x="66" y="104"/>
                    <a:pt x="64" y="108"/>
                    <a:pt x="62" y="108"/>
                  </a:cubicBezTo>
                  <a:cubicBezTo>
                    <a:pt x="60" y="108"/>
                    <a:pt x="61" y="104"/>
                    <a:pt x="58" y="104"/>
                  </a:cubicBezTo>
                  <a:cubicBezTo>
                    <a:pt x="55" y="104"/>
                    <a:pt x="50" y="106"/>
                    <a:pt x="48" y="108"/>
                  </a:cubicBezTo>
                  <a:cubicBezTo>
                    <a:pt x="47" y="109"/>
                    <a:pt x="49" y="111"/>
                    <a:pt x="48" y="114"/>
                  </a:cubicBezTo>
                  <a:cubicBezTo>
                    <a:pt x="48" y="116"/>
                    <a:pt x="46" y="120"/>
                    <a:pt x="43" y="120"/>
                  </a:cubicBezTo>
                  <a:cubicBezTo>
                    <a:pt x="40" y="119"/>
                    <a:pt x="43" y="112"/>
                    <a:pt x="36" y="113"/>
                  </a:cubicBezTo>
                  <a:cubicBezTo>
                    <a:pt x="30" y="114"/>
                    <a:pt x="15" y="122"/>
                    <a:pt x="10" y="126"/>
                  </a:cubicBezTo>
                  <a:cubicBezTo>
                    <a:pt x="5" y="129"/>
                    <a:pt x="13" y="132"/>
                    <a:pt x="10" y="131"/>
                  </a:cubicBezTo>
                  <a:cubicBezTo>
                    <a:pt x="8" y="130"/>
                    <a:pt x="6" y="128"/>
                    <a:pt x="4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2"/>
                    <a:pt x="4" y="121"/>
                    <a:pt x="4" y="119"/>
                  </a:cubicBezTo>
                  <a:cubicBezTo>
                    <a:pt x="4" y="117"/>
                    <a:pt x="3" y="116"/>
                    <a:pt x="3" y="114"/>
                  </a:cubicBezTo>
                  <a:cubicBezTo>
                    <a:pt x="3" y="112"/>
                    <a:pt x="4" y="111"/>
                    <a:pt x="4" y="109"/>
                  </a:cubicBezTo>
                  <a:cubicBezTo>
                    <a:pt x="5" y="108"/>
                    <a:pt x="5" y="105"/>
                    <a:pt x="5" y="104"/>
                  </a:cubicBezTo>
                  <a:cubicBezTo>
                    <a:pt x="5" y="103"/>
                    <a:pt x="5" y="99"/>
                    <a:pt x="5" y="97"/>
                  </a:cubicBezTo>
                  <a:cubicBezTo>
                    <a:pt x="4" y="96"/>
                    <a:pt x="4" y="92"/>
                    <a:pt x="3" y="92"/>
                  </a:cubicBezTo>
                  <a:cubicBezTo>
                    <a:pt x="3" y="92"/>
                    <a:pt x="3" y="90"/>
                    <a:pt x="2" y="90"/>
                  </a:cubicBezTo>
                  <a:cubicBezTo>
                    <a:pt x="1" y="90"/>
                    <a:pt x="1" y="90"/>
                    <a:pt x="0" y="9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2" y="87"/>
                    <a:pt x="2" y="86"/>
                    <a:pt x="2" y="85"/>
                  </a:cubicBezTo>
                  <a:cubicBezTo>
                    <a:pt x="3" y="84"/>
                    <a:pt x="4" y="83"/>
                    <a:pt x="5" y="82"/>
                  </a:cubicBezTo>
                  <a:cubicBezTo>
                    <a:pt x="6" y="81"/>
                    <a:pt x="7" y="81"/>
                    <a:pt x="8" y="80"/>
                  </a:cubicBezTo>
                  <a:cubicBezTo>
                    <a:pt x="9" y="79"/>
                    <a:pt x="10" y="79"/>
                    <a:pt x="10" y="78"/>
                  </a:cubicBezTo>
                  <a:cubicBezTo>
                    <a:pt x="11" y="78"/>
                    <a:pt x="12" y="76"/>
                    <a:pt x="12" y="75"/>
                  </a:cubicBezTo>
                  <a:cubicBezTo>
                    <a:pt x="13" y="74"/>
                    <a:pt x="13" y="73"/>
                    <a:pt x="13" y="72"/>
                  </a:cubicBezTo>
                  <a:cubicBezTo>
                    <a:pt x="13" y="70"/>
                    <a:pt x="13" y="69"/>
                    <a:pt x="13" y="67"/>
                  </a:cubicBezTo>
                  <a:cubicBezTo>
                    <a:pt x="13" y="65"/>
                    <a:pt x="13" y="63"/>
                    <a:pt x="13" y="61"/>
                  </a:cubicBezTo>
                  <a:cubicBezTo>
                    <a:pt x="13" y="59"/>
                    <a:pt x="13" y="57"/>
                    <a:pt x="12" y="56"/>
                  </a:cubicBezTo>
                  <a:cubicBezTo>
                    <a:pt x="12" y="54"/>
                    <a:pt x="10" y="52"/>
                    <a:pt x="10" y="50"/>
                  </a:cubicBezTo>
                  <a:cubicBezTo>
                    <a:pt x="9" y="48"/>
                    <a:pt x="9" y="46"/>
                    <a:pt x="8" y="44"/>
                  </a:cubicBezTo>
                  <a:cubicBezTo>
                    <a:pt x="8" y="42"/>
                    <a:pt x="7" y="41"/>
                    <a:pt x="7" y="39"/>
                  </a:cubicBezTo>
                  <a:cubicBezTo>
                    <a:pt x="7" y="37"/>
                    <a:pt x="7" y="35"/>
                    <a:pt x="7" y="33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3" y="27"/>
                    <a:pt x="12" y="25"/>
                    <a:pt x="14" y="24"/>
                  </a:cubicBezTo>
                  <a:cubicBezTo>
                    <a:pt x="15" y="23"/>
                    <a:pt x="17" y="22"/>
                    <a:pt x="18" y="22"/>
                  </a:cubicBezTo>
                  <a:cubicBezTo>
                    <a:pt x="20" y="21"/>
                    <a:pt x="22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4" y="15"/>
                    <a:pt x="25" y="14"/>
                  </a:cubicBezTo>
                  <a:cubicBezTo>
                    <a:pt x="25" y="13"/>
                    <a:pt x="26" y="13"/>
                    <a:pt x="27" y="12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2" y="4"/>
                    <a:pt x="32" y="4"/>
                    <a:pt x="33" y="3"/>
                  </a:cubicBezTo>
                  <a:cubicBezTo>
                    <a:pt x="34" y="2"/>
                    <a:pt x="35" y="1"/>
                    <a:pt x="36" y="1"/>
                  </a:cubicBezTo>
                  <a:cubicBezTo>
                    <a:pt x="37" y="1"/>
                    <a:pt x="39" y="1"/>
                    <a:pt x="40" y="1"/>
                  </a:cubicBezTo>
                  <a:cubicBezTo>
                    <a:pt x="42" y="1"/>
                    <a:pt x="43" y="0"/>
                    <a:pt x="44" y="1"/>
                  </a:cubicBezTo>
                  <a:cubicBezTo>
                    <a:pt x="45" y="1"/>
                    <a:pt x="46" y="3"/>
                    <a:pt x="46" y="4"/>
                  </a:cubicBezTo>
                  <a:cubicBezTo>
                    <a:pt x="47" y="5"/>
                    <a:pt x="47" y="7"/>
                    <a:pt x="48" y="8"/>
                  </a:cubicBezTo>
                  <a:cubicBezTo>
                    <a:pt x="49" y="9"/>
                    <a:pt x="50" y="9"/>
                    <a:pt x="51" y="10"/>
                  </a:cubicBezTo>
                  <a:cubicBezTo>
                    <a:pt x="52" y="11"/>
                    <a:pt x="53" y="12"/>
                    <a:pt x="53" y="13"/>
                  </a:cubicBezTo>
                  <a:cubicBezTo>
                    <a:pt x="53" y="14"/>
                    <a:pt x="53" y="16"/>
                    <a:pt x="53" y="17"/>
                  </a:cubicBezTo>
                  <a:cubicBezTo>
                    <a:pt x="53" y="18"/>
                    <a:pt x="54" y="19"/>
                    <a:pt x="54" y="19"/>
                  </a:cubicBezTo>
                  <a:cubicBezTo>
                    <a:pt x="55" y="20"/>
                    <a:pt x="56" y="21"/>
                    <a:pt x="56" y="22"/>
                  </a:cubicBezTo>
                  <a:cubicBezTo>
                    <a:pt x="57" y="22"/>
                    <a:pt x="58" y="22"/>
                    <a:pt x="59" y="23"/>
                  </a:cubicBezTo>
                  <a:cubicBezTo>
                    <a:pt x="59" y="23"/>
                    <a:pt x="61" y="23"/>
                    <a:pt x="62" y="23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6" y="23"/>
                    <a:pt x="67" y="23"/>
                    <a:pt x="68" y="23"/>
                  </a:cubicBezTo>
                  <a:cubicBezTo>
                    <a:pt x="69" y="23"/>
                    <a:pt x="69" y="24"/>
                    <a:pt x="70" y="25"/>
                  </a:cubicBezTo>
                  <a:cubicBezTo>
                    <a:pt x="71" y="26"/>
                    <a:pt x="71" y="27"/>
                    <a:pt x="71" y="29"/>
                  </a:cubicBezTo>
                  <a:cubicBezTo>
                    <a:pt x="72" y="30"/>
                    <a:pt x="72" y="31"/>
                    <a:pt x="73" y="32"/>
                  </a:cubicBezTo>
                  <a:cubicBezTo>
                    <a:pt x="74" y="32"/>
                    <a:pt x="75" y="32"/>
                    <a:pt x="76" y="33"/>
                  </a:cubicBezTo>
                  <a:cubicBezTo>
                    <a:pt x="76" y="34"/>
                    <a:pt x="76" y="35"/>
                    <a:pt x="76" y="36"/>
                  </a:cubicBezTo>
                  <a:cubicBezTo>
                    <a:pt x="76" y="37"/>
                    <a:pt x="76" y="38"/>
                    <a:pt x="76" y="39"/>
                  </a:cubicBezTo>
                  <a:cubicBezTo>
                    <a:pt x="77" y="41"/>
                    <a:pt x="78" y="41"/>
                    <a:pt x="80" y="42"/>
                  </a:cubicBezTo>
                  <a:cubicBezTo>
                    <a:pt x="81" y="43"/>
                    <a:pt x="83" y="44"/>
                    <a:pt x="83" y="45"/>
                  </a:cubicBezTo>
                  <a:cubicBezTo>
                    <a:pt x="84" y="47"/>
                    <a:pt x="83" y="49"/>
                    <a:pt x="83" y="51"/>
                  </a:cubicBezTo>
                  <a:cubicBezTo>
                    <a:pt x="83" y="52"/>
                    <a:pt x="83" y="53"/>
                    <a:pt x="84" y="54"/>
                  </a:cubicBezTo>
                  <a:cubicBezTo>
                    <a:pt x="85" y="55"/>
                    <a:pt x="88" y="55"/>
                    <a:pt x="89" y="56"/>
                  </a:cubicBezTo>
                  <a:cubicBezTo>
                    <a:pt x="91" y="57"/>
                    <a:pt x="92" y="58"/>
                    <a:pt x="93" y="58"/>
                  </a:cubicBezTo>
                  <a:cubicBezTo>
                    <a:pt x="95" y="59"/>
                    <a:pt x="96" y="59"/>
                    <a:pt x="97" y="60"/>
                  </a:cubicBezTo>
                  <a:cubicBezTo>
                    <a:pt x="98" y="60"/>
                    <a:pt x="99" y="60"/>
                    <a:pt x="101" y="61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2"/>
                    <a:pt x="103" y="62"/>
                    <a:pt x="104" y="63"/>
                  </a:cubicBezTo>
                  <a:cubicBezTo>
                    <a:pt x="104" y="64"/>
                    <a:pt x="105" y="64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96" name="Oval 33"/>
            <p:cNvSpPr>
              <a:spLocks noChangeArrowheads="1"/>
            </p:cNvSpPr>
            <p:nvPr/>
          </p:nvSpPr>
          <p:spPr bwMode="auto">
            <a:xfrm>
              <a:off x="7676" y="14211"/>
              <a:ext cx="132" cy="136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8182" y="13055"/>
              <a:ext cx="1230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Асино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48" name="Text Box 6"/>
            <p:cNvSpPr txBox="1">
              <a:spLocks noChangeArrowheads="1"/>
            </p:cNvSpPr>
            <p:nvPr/>
          </p:nvSpPr>
          <p:spPr bwMode="auto">
            <a:xfrm>
              <a:off x="7596" y="14395"/>
              <a:ext cx="1295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ТОМСК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72" y="6845197"/>
            <a:ext cx="741558" cy="135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17"/>
          <p:cNvSpPr>
            <a:spLocks noChangeArrowheads="1"/>
          </p:cNvSpPr>
          <p:nvPr/>
        </p:nvSpPr>
        <p:spPr bwMode="auto">
          <a:xfrm>
            <a:off x="708227" y="1203258"/>
            <a:ext cx="610235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Основан: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07.06.1933 г.</a:t>
            </a:r>
            <a:endParaRPr lang="en-US" altLang="ru-RU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Географическое положение: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Расположен в юго-восточной части Томской области. Граничит с Зырянским, Томским, Молчановским и Первомайским районами. Основная водная артерия – река Чулым. Расстояние от Асино до Томска: 100 км.</a:t>
            </a:r>
            <a:endParaRPr lang="ru-RU" altLang="ru-RU" sz="12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Специфика геоэкономического положения: </a:t>
            </a:r>
            <a:endParaRPr lang="en-US" altLang="ru-RU" sz="1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Является транспортным узлом юго-восточной группы районов.</a:t>
            </a:r>
            <a:endParaRPr lang="ru-RU" altLang="ru-RU" sz="1200" dirty="0">
              <a:latin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Климатические условия: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Умеренный климатический пояс. Континентальный климат. Минимальная температура января: -55</a:t>
            </a:r>
            <a:r>
              <a:rPr lang="ru-RU" altLang="ru-RU" sz="12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Максимальная температура июля: +36</a:t>
            </a:r>
            <a:r>
              <a:rPr lang="ru-RU" altLang="ru-RU" sz="12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endParaRPr lang="ru-RU" altLang="ru-RU" sz="1200" dirty="0">
              <a:latin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Территория: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площадь: 5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943,3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altLang="ru-RU" sz="12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1,88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% от Томской области). </a:t>
            </a:r>
            <a:endParaRPr lang="ru-RU" altLang="ru-RU" sz="1200" dirty="0">
              <a:latin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Население: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(на 1 января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г.):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33,389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чел. (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3,0%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Томской области). Плотность: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5,5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чел./км</a:t>
            </a:r>
            <a:r>
              <a:rPr lang="ru-RU" sz="12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деление: </a:t>
            </a:r>
            <a:endParaRPr lang="en-US" altLang="ru-RU" sz="1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территория Асиновского района разделена на 7 муниципальных образований: </a:t>
            </a:r>
            <a:endParaRPr lang="en-US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городское поселение, 6 сельских поселений, объединяющих 39 населенных пунктов.</a:t>
            </a:r>
            <a:endParaRPr lang="ru-RU" altLang="ru-RU" sz="1100" dirty="0">
              <a:latin typeface="Calibri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Административный центр: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 Асино. </a:t>
            </a:r>
            <a:endParaRPr lang="ru-RU" alt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9459" name="Прямоугольник 14"/>
          <p:cNvSpPr>
            <a:spLocks noChangeArrowheads="1"/>
          </p:cNvSpPr>
          <p:nvPr/>
        </p:nvSpPr>
        <p:spPr bwMode="auto">
          <a:xfrm>
            <a:off x="2283619" y="1099001"/>
            <a:ext cx="292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9117" y="1468889"/>
            <a:ext cx="6030912" cy="4615279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Основой системы здравоохранения на территории Асиновского района является районная больница. В состав которой входит поликлинический корпус № 1 и № 2, детская поликлиника, женская консультация, отделение скорой медицинской помощи, стационар на 293 койко-мест. Также в состав входят 3 врачебные амбулатории, расположенные в селах, 7 общих врачебных практик, расположенных как в селах, так и в черте города, 21 фельдшерско-акушерский пункт.</a:t>
            </a:r>
          </a:p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Мощность амбулаторно-поликлинических подразделений (количество посещений в смену) – 833. Ежегодно выполняется порядка 300 тыс. посещений. На базе поликлинических подразделений (поликлиники, врачебные амбулатории) функционирует дневной стационар и стационар на дому. В 2017 году приобретен стационарный цифровой рентгенологический аппарат. Работает кабинет неотложной помощи при поликлинике, который позволяет разгрузить участковую службу, отделение скорой медицинской помощи. </a:t>
            </a:r>
            <a:endParaRPr lang="ru-RU" sz="14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2016 году внедрен региональный проект «Входная группа» по изменений условий работы регистратуры, благодаря которому отдельно выделены операторы телефонной связи и обеспечена возможность записи на прием по телефону, благодаря снижению нагрузки на регистраторов отсутствуют очереди в регистратуре, среднее время пребывания в регистратуре снижено до 4 минут.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11" y="7858044"/>
            <a:ext cx="1394133" cy="104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11" y="6372200"/>
            <a:ext cx="1438118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9117" y="6372200"/>
            <a:ext cx="4452800" cy="2562996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Ежегодно проводится диспансеризация порядка 5 тыс. взрослых и 250 детей категории дети-сироты, профилактические осмотры порядка 6 тыс. детей.</a:t>
            </a:r>
          </a:p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 2016 года в амбулаторно-поликлиническом подразделении введено первичное онкологическое отделение, в составе которого развернуты койки для проведения химиотерапии больным с онкологическими заболеваниями из 4 районов: Асиновского, Зырянского, Первомайского, Тегульдетского</a:t>
            </a:r>
            <a:r>
              <a:rPr lang="ru-RU" sz="1400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67425" y="8701088"/>
            <a:ext cx="769938" cy="428625"/>
          </a:xfrm>
        </p:spPr>
        <p:txBody>
          <a:bodyPr/>
          <a:lstStyle/>
          <a:p>
            <a:pPr>
              <a:defRPr/>
            </a:pPr>
            <a:fld id="{F69EDADA-5B78-423C-9B69-4393C56ABE65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30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78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5175" y="4211960"/>
            <a:ext cx="5841862" cy="3888432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 состав стационара входят следующие отделения: терапевтическое, хирургическое, травматологическое, акушерско-гинекологическое, детское, инфекционное, неврологическое, кардиологическое. Ежегодно лечение получают порядка 6 тыс. пациентов, в том числе оперативное лечение получают более 1.7 тыс. человек. ОГБУЗ «Асиновская РБ» является межрайонным центром по акушерству и гинекологии, по хирургии и травматологии.</a:t>
            </a:r>
          </a:p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 ноября 2011 года функционирует первичное сосудистое отделение, обеспечивающее оказание специализированной медицинской помощи пациентам с инфарктом миокарда и острым нарушением мозгового кровообращения из 4 районов: Асиновского, Зырянского, Первомайского, Тегульдетского. По итогам 2017 году на оказание высокотехнологичной медицинской помощи в ведущих клиниках России были направлены 137 жителей Асиновского района, отмечается увеличение в 2 раза за последние 5 лет (2013 год – 70 случаев).</a:t>
            </a:r>
          </a:p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 2013 по 2017 годы по областной программе в ОГБУЗ «Асиновская РБ» получены 8 автомобилей скорой медицинской помощи.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7804" y="1331640"/>
            <a:ext cx="3015456" cy="2664296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Работает мобильная врачебная бригада по обследованию жителей сельских населенных пунктов, на регулярной основе организован забор материалов на исследования на ФАП, все ФАП, все оснащены дистанционными электрокардиографами. В д. Больше-Жирово и д. Михайловка открыто «Домовое хозяйство» для оказания первой помощи жителям села.</a:t>
            </a:r>
            <a:endParaRPr lang="ru-RU" sz="1400" dirty="0" smtClean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сестринское дело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88" y="1269595"/>
            <a:ext cx="1836019" cy="1398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Картинки по запросу сестринское дело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Картинки по запросу сестринское дело аси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8" descr="Картинки по запросу сестринское дело асин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34" name="Picture 10" descr="Картинки по запросу сестринское дело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89" y="2555776"/>
            <a:ext cx="2213085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067425" y="8701088"/>
            <a:ext cx="769938" cy="428625"/>
          </a:xfrm>
        </p:spPr>
        <p:txBody>
          <a:bodyPr/>
          <a:lstStyle/>
          <a:p>
            <a:pPr>
              <a:defRPr/>
            </a:pPr>
            <a:fld id="{F69EDADA-5B78-423C-9B69-4393C56ABE65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31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8218" y="8388424"/>
            <a:ext cx="5843587" cy="593388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01.07.2020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плата работников </a:t>
            </a:r>
            <a:endParaRPr lang="ru-RU" sz="1600" dirty="0" smtClean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34 860,8 рублей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8913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0483" name="Прямоугольник 8"/>
          <p:cNvSpPr>
            <a:spLocks noChangeArrowheads="1"/>
          </p:cNvSpPr>
          <p:nvPr/>
        </p:nvSpPr>
        <p:spPr bwMode="auto">
          <a:xfrm>
            <a:off x="1484313" y="836613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195" y="1204913"/>
            <a:ext cx="5887610" cy="3896951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 учетом обособленных подразделений в районе </a:t>
            </a:r>
            <a:r>
              <a:rPr lang="ru-RU" sz="160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01.01.2020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насчитывается 40 единиц: 16 культурно-досуговых учреждений, 20 библиотек, 1 школа искусств и 2 филиала в сельской местности, Центр культурного развития.</a:t>
            </a:r>
          </a:p>
          <a:p>
            <a:pPr algn="just">
              <a:defRPr/>
            </a:pP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Клубная система Асиновского района имеет в своем составе: Городской Дом культуры, сельские дома культуры – 5; Центры Досуга – 9; Культурно-туристический комплекс «Усадьба им. Н.А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Лампсакова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» – 1. 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Созданы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 работают 85 клубных формирований, в которых на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01.01.2018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год занимаются 1127 чел. Имеющие звание «народный» – 6, участников 103 чел.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году количество культурно-массовых мероприятий составило 2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339,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количество посетителей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41 057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чел. </a:t>
            </a:r>
            <a:endParaRPr lang="ru-RU" sz="12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/>
        </p:nvSpPr>
        <p:spPr bwMode="auto">
          <a:xfrm>
            <a:off x="-1" y="4576"/>
            <a:ext cx="6858000" cy="83671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 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У Н И Ц И П А Л Ь Н О Е  О Б Р А З О В А Н И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Е  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«</a:t>
            </a: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А С И Н О В С К И Й  Р А Й О Н»</a:t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92" y="5101864"/>
            <a:ext cx="2995957" cy="1697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7" y="6420131"/>
            <a:ext cx="2861482" cy="1802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98" y="4990307"/>
            <a:ext cx="2767039" cy="2029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9" y="6420131"/>
            <a:ext cx="2768898" cy="1802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98218" y="8388424"/>
            <a:ext cx="5843587" cy="593388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01.07.2020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</a:t>
            </a: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плата работников </a:t>
            </a:r>
            <a:endParaRPr lang="ru-RU" sz="1600" dirty="0" smtClean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30 483,0  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134100" y="8713788"/>
            <a:ext cx="723900" cy="428625"/>
          </a:xfrm>
        </p:spPr>
        <p:txBody>
          <a:bodyPr/>
          <a:lstStyle/>
          <a:p>
            <a:pPr>
              <a:defRPr/>
            </a:pPr>
            <a:fld id="{13FFDAA6-3CC1-4332-83A6-EC0C03CE3513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50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1507" name="Прямоугольник 8"/>
          <p:cNvSpPr>
            <a:spLocks noChangeArrowheads="1"/>
          </p:cNvSpPr>
          <p:nvPr/>
        </p:nvSpPr>
        <p:spPr bwMode="auto">
          <a:xfrm>
            <a:off x="1579922" y="1099912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0964" y="1494399"/>
            <a:ext cx="5864721" cy="4759972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районе работают 2 детско-юношеские спортивные школы. Главное направление ДЮСШ №1 - легкая атлетика, ДЮСШ№2 - лыжные гонки. На базе ДЮСШ № 2 работает физкультурно – оздоровительный комплекс с 25-ти метровым бассейном и спортивным залом для игровых видов спорта. В данных школах занимается свыше 1000 учащихся.</a:t>
            </a:r>
          </a:p>
          <a:p>
            <a:pPr algn="just">
              <a:defRPr/>
            </a:pPr>
            <a:r>
              <a:rPr 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целом на территории Асиновского района расположено 56 спортивных сооружений, из них 40 – в городе Асино. Наиболее популярны среди населения занятия такими видами спорта как: футбол, волейбол, баскетбол, шахматы, плавание, лыжные гонки, гиревой спорт, бокс, легкая атлетика, тяжелая атлетика, хоккей, настольный теннис, городошный спорт и картинг.</a:t>
            </a:r>
          </a:p>
          <a:p>
            <a:pPr algn="just">
              <a:defRPr/>
            </a:pPr>
            <a:r>
              <a:rPr 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Доля населения района, систематически занимающегося спортом из года в год постоянно растет. Сборная Асиновского района неизменный участник и призер летних и зимних Областных сельских игр. Представители района в таких видах спорта как легкая атлетика и бокс являются членами сборной Томской области на Всероссийских соревнованиях. Доля населения района, систематически занимающегося физической культурой и спортом увеличилась в </a:t>
            </a:r>
            <a:r>
              <a:rPr 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составила 24,14% (около 7,3 тыс. человек) </a:t>
            </a:r>
            <a:r>
              <a:rPr 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от общего числа </a:t>
            </a:r>
            <a:r>
              <a:rPr 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населения с 3 до 79 лет.</a:t>
            </a:r>
          </a:p>
        </p:txBody>
      </p:sp>
      <p:pic>
        <p:nvPicPr>
          <p:cNvPr id="21512" name="Picture 6" descr="http://asino.ru/files/images/030507/sport03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" b="2531"/>
          <a:stretch>
            <a:fillRect/>
          </a:stretch>
        </p:blipFill>
        <p:spPr bwMode="auto">
          <a:xfrm>
            <a:off x="719090" y="7869677"/>
            <a:ext cx="1766831" cy="1128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82550" y="8666163"/>
            <a:ext cx="496887" cy="477837"/>
          </a:xfrm>
        </p:spPr>
        <p:txBody>
          <a:bodyPr/>
          <a:lstStyle/>
          <a:p>
            <a:pPr>
              <a:defRPr/>
            </a:pPr>
            <a:fld id="{9E95887D-DFD5-4FFB-9371-ECDA4E0816B6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33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84" y="6448555"/>
            <a:ext cx="3590788" cy="1459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90" y="7842765"/>
            <a:ext cx="1226257" cy="1226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89" y="6382730"/>
            <a:ext cx="2211780" cy="1475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02" y="7819201"/>
            <a:ext cx="3212976" cy="1305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855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11" descr="Снимок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2555776"/>
            <a:ext cx="5194300" cy="4148137"/>
          </a:xfrm>
        </p:spPr>
      </p:pic>
      <p:pic>
        <p:nvPicPr>
          <p:cNvPr id="22531" name="Рисунок 3" descr="Снимок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3" y="1403648"/>
            <a:ext cx="1028700" cy="184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 descr="Рисунок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9"/>
          <a:stretch>
            <a:fillRect/>
          </a:stretch>
        </p:blipFill>
        <p:spPr bwMode="auto">
          <a:xfrm>
            <a:off x="0" y="7596336"/>
            <a:ext cx="6858000" cy="1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92850" y="8759825"/>
            <a:ext cx="565150" cy="357188"/>
          </a:xfrm>
        </p:spPr>
        <p:txBody>
          <a:bodyPr/>
          <a:lstStyle/>
          <a:p>
            <a:pPr>
              <a:defRPr/>
            </a:pPr>
            <a:fld id="{546AD329-296A-4A87-84DB-A18A4CF865CA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34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620688" y="1174750"/>
            <a:ext cx="6073775" cy="71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ИСПОЛНИТЕЛЬНАЯ </a:t>
            </a:r>
            <a:r>
              <a:rPr lang="ru-RU" alt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ВЛАСТЬ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Почтовый адрес администрации – 636840, Томская область , г. Асино , ул.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им. Ленина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Электронный адрес: </a:t>
            </a:r>
            <a:r>
              <a:rPr lang="en-US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asino@asino.tomsknet.ru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Телефон : 8 (38241) 2-11-21,  8 (38241)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2-14-21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Факс: 8 (38241) 2-32-93</a:t>
            </a:r>
          </a:p>
          <a:p>
            <a:pPr>
              <a:lnSpc>
                <a:spcPct val="115000"/>
              </a:lnSpc>
            </a:pP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администрации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Данильчук Николай Александрович</a:t>
            </a:r>
            <a:endParaRPr lang="en-US" altLang="ru-RU" sz="12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рождения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1962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полномочий: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октябрь 2017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октябрь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</a:t>
            </a:r>
            <a:endParaRPr lang="en-US" altLang="ru-RU" sz="12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Заместитель  Главы  по обеспечению 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жизнедеятельности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безопасности</a:t>
            </a:r>
          </a:p>
          <a:p>
            <a:pPr>
              <a:lnSpc>
                <a:spcPct val="115000"/>
              </a:lnSpc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Самодуров Евгений Николаевич -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8(38241) 2-12-21; 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Заместитель Главы по социальным вопросам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Булыгина Ольга Анатольевна -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8(38241) 2-38-72; 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Заместитель Главы по экономике и финансам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Сух Татьяна Викторовна -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8(38241) 2-34-86; 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Заместитель Главы по управлению делами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Толкачева Татьяна Валентиновна -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8(38241)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2-25-08. 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endParaRPr lang="ru-RU" altLang="ru-RU" sz="1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ПРЕДСТАВИТЕЛЬНАЯ ВЛАСТЬ</a:t>
            </a: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Контактная информация: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Почтовый адрес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–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636840, Томская область , г. Асино , ул. им. Ленина ,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40, каб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№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301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Тел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.: (38 241)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2-11-16</a:t>
            </a:r>
          </a:p>
          <a:p>
            <a:pPr>
              <a:lnSpc>
                <a:spcPct val="115000"/>
              </a:lnSpc>
            </a:pP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Председатель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– </a:t>
            </a:r>
            <a:r>
              <a:rPr lang="ru-RU" altLang="ru-RU" sz="12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Флигинских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Людмила Николаевна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Год рождения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– 1966.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Дата избрания: сентябрь 2015 г.</a:t>
            </a:r>
            <a:endParaRPr lang="ru-RU" altLang="ru-RU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endParaRPr lang="en-US" altLang="ru-RU" sz="12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ru-RU" altLang="ru-RU" sz="11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Заголовок 2"/>
          <p:cNvSpPr txBox="1">
            <a:spLocks/>
          </p:cNvSpPr>
          <p:nvPr/>
        </p:nvSpPr>
        <p:spPr bwMode="auto">
          <a:xfrm rot="-5400000">
            <a:off x="-3753644" y="4841082"/>
            <a:ext cx="8027987" cy="577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Местная власть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38913" y="8783638"/>
            <a:ext cx="349250" cy="357187"/>
          </a:xfrm>
        </p:spPr>
        <p:txBody>
          <a:bodyPr/>
          <a:lstStyle/>
          <a:p>
            <a:pPr>
              <a:defRPr/>
            </a:pPr>
            <a:fld id="{6DA16797-DAD6-4915-8AF6-F60F71F803A9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4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kakorina\Desktop\fliginskich_de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33" y="6589927"/>
            <a:ext cx="1725414" cy="2171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kakorina\Desktop\Glava_rai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33" y="1932484"/>
            <a:ext cx="1725413" cy="242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852862" y="4679950"/>
            <a:ext cx="8316912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92850" y="8783638"/>
            <a:ext cx="565150" cy="357187"/>
          </a:xfrm>
        </p:spPr>
        <p:txBody>
          <a:bodyPr/>
          <a:lstStyle/>
          <a:p>
            <a:pPr>
              <a:defRPr/>
            </a:pPr>
            <a:fld id="{1E81FC6A-B1F4-47E8-B17A-11673BA9851E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5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488110"/>
              </p:ext>
            </p:extLst>
          </p:nvPr>
        </p:nvGraphicFramePr>
        <p:xfrm>
          <a:off x="611188" y="1040181"/>
          <a:ext cx="6246812" cy="8090407"/>
        </p:xfrm>
        <a:graphic>
          <a:graphicData uri="http://schemas.openxmlformats.org/drawingml/2006/table">
            <a:tbl>
              <a:tblPr firstRow="1" firstCol="1" bandRow="1"/>
              <a:tblGrid>
                <a:gridCol w="3789384"/>
                <a:gridCol w="1287973"/>
                <a:gridCol w="1169455"/>
              </a:tblGrid>
              <a:tr h="316539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Население </a:t>
                      </a:r>
                      <a:endParaRPr lang="ru-RU" sz="14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</a:tr>
              <a:tr h="28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Демография</a:t>
                      </a:r>
                      <a:endParaRPr lang="ru-RU" sz="1400" b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01.01.2019</a:t>
                      </a:r>
                      <a:endParaRPr lang="ru-RU" sz="1400" b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01.09.2020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28016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Родившихся</a:t>
                      </a:r>
                      <a:r>
                        <a:rPr lang="ru-RU" sz="14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4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4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361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279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88797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периоду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94,0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(-12 человек)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95,9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865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Умерших, </a:t>
                      </a:r>
                      <a:r>
                        <a:rPr lang="ru-RU" sz="1400" b="0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4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519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432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005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102,2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99,8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865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Естественная</a:t>
                      </a:r>
                      <a:r>
                        <a:rPr lang="ru-RU" sz="1400" b="1" i="0" strike="noStrike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убыль, </a:t>
                      </a:r>
                      <a:r>
                        <a:rPr lang="ru-RU" sz="1400" b="0" i="1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400" b="0" i="1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-158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-153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0005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127,4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trike="noStrike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107</a:t>
                      </a:r>
                      <a:endParaRPr lang="ru-RU" sz="1400" b="0" strike="noStrike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05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Рынок труда</a:t>
                      </a:r>
                      <a:endParaRPr lang="ru-RU" sz="14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01.01.2020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01.09.2020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601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экономически активного населения (ЭАН), </a:t>
                      </a:r>
                      <a:r>
                        <a:rPr lang="ru-RU" sz="1400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19700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19700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809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101,0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90297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безработных</a:t>
                      </a:r>
                      <a:r>
                        <a:rPr lang="ru-RU" sz="14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граждан, состоявших в органах службы занятости, </a:t>
                      </a:r>
                      <a:r>
                        <a:rPr lang="ru-RU" sz="140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170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1210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809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94,9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В 7 раз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01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регистрируемой безработицы от ЭАН, </a:t>
                      </a:r>
                      <a:r>
                        <a:rPr lang="ru-RU" sz="1400" b="1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0,8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6,3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809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88,8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В 7 раз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2314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жизни</a:t>
                      </a:r>
                      <a:endParaRPr lang="ru-RU" sz="14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01.01.2020</a:t>
                      </a:r>
                      <a:endParaRPr lang="ru-RU" sz="14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01.09.2020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4601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4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начисленная заработная плата, </a:t>
                      </a:r>
                      <a:r>
                        <a:rPr lang="ru-RU" sz="1400" b="1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31 503,0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33587,8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809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107,9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106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90297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Величина</a:t>
                      </a:r>
                      <a:r>
                        <a:rPr lang="ru-RU" sz="14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прожиточного минимума трудоспособного населения (4 кв. 2020), </a:t>
                      </a:r>
                      <a:r>
                        <a:rPr lang="ru-RU" sz="14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  <a:endParaRPr lang="ru-RU" sz="14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11 611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12315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809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109,5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663300"/>
                          </a:solidFill>
                          <a:effectLst/>
                          <a:latin typeface="Georgia" pitchFamily="18" charset="0"/>
                          <a:ea typeface="Calibri"/>
                          <a:cs typeface="Times New Roman" pitchFamily="18" charset="0"/>
                        </a:rPr>
                        <a:t>106</a:t>
                      </a:r>
                      <a:endParaRPr lang="ru-RU" sz="1400" kern="1200" dirty="0">
                        <a:solidFill>
                          <a:srgbClr val="663300"/>
                        </a:solidFill>
                        <a:effectLst/>
                        <a:latin typeface="Georgia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852862" y="4679950"/>
            <a:ext cx="8316912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92850" y="8783638"/>
            <a:ext cx="565150" cy="357187"/>
          </a:xfrm>
        </p:spPr>
        <p:txBody>
          <a:bodyPr/>
          <a:lstStyle/>
          <a:p>
            <a:pPr>
              <a:defRPr/>
            </a:pPr>
            <a:fld id="{1E81FC6A-B1F4-47E8-B17A-11673BA9851E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6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07395999"/>
              </p:ext>
            </p:extLst>
          </p:nvPr>
        </p:nvGraphicFramePr>
        <p:xfrm>
          <a:off x="692696" y="1835696"/>
          <a:ext cx="59492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5093209"/>
              </p:ext>
            </p:extLst>
          </p:nvPr>
        </p:nvGraphicFramePr>
        <p:xfrm>
          <a:off x="634831" y="5220072"/>
          <a:ext cx="622316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1916832" y="1161646"/>
            <a:ext cx="3754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Асиновского района на 1 января</a:t>
            </a:r>
            <a:endParaRPr lang="ru-RU" alt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8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«Майские» указы Президента Российской Федерации</a:t>
            </a: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611188" y="1094176"/>
            <a:ext cx="62468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Исполнение «майских» Указов</a:t>
            </a:r>
          </a:p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Президента Российской Федерации.</a:t>
            </a:r>
          </a:p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 рамках реализации «майских» Указов Президента РФ  2012 года, муниципальных «дорожных карт»  изменений</a:t>
            </a:r>
          </a:p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в сфере образования и культуры повышение заработной платы </a:t>
            </a:r>
            <a:r>
              <a:rPr lang="ru-RU" alt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работников </a:t>
            </a:r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муниципальных учреждений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21746"/>
              </p:ext>
            </p:extLst>
          </p:nvPr>
        </p:nvGraphicFramePr>
        <p:xfrm>
          <a:off x="666750" y="2848502"/>
          <a:ext cx="6074618" cy="6187993"/>
        </p:xfrm>
        <a:graphic>
          <a:graphicData uri="http://schemas.openxmlformats.org/drawingml/2006/table">
            <a:tbl>
              <a:tblPr/>
              <a:tblGrid>
                <a:gridCol w="2692621"/>
                <a:gridCol w="869382"/>
                <a:gridCol w="869382"/>
                <a:gridCol w="821616"/>
                <a:gridCol w="821617"/>
              </a:tblGrid>
              <a:tr h="82023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Средняя заработная плата в месяц отдельных категорий работников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9687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Педагогические работники образовательных организаций общего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33 800,5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29 006,0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31 033,5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31 949,4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9687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организаций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28 424,9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22 902,8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30 948,0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31 387,6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07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Педагогические работники организаций дополнительного образования детей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(по отрасли образование)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27 676,0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32 662,9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32 005,2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33126,6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301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Работники культуры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20 757,3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25 134,3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29 023,6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29 159,6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857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Медицинские работники организаций дополнительного образования детей (врач)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54 292,5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59 905,6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44 534,5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46 099,4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107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Медицинские работники организаций дополнительного образования детей (средний медицинский персонал)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26 651,4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28 776,7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29 679,2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32 709,8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81750" y="8645525"/>
            <a:ext cx="487363" cy="485775"/>
          </a:xfrm>
        </p:spPr>
        <p:txBody>
          <a:bodyPr/>
          <a:lstStyle/>
          <a:p>
            <a:pPr>
              <a:defRPr/>
            </a:pPr>
            <a:fld id="{8EC5CF55-517B-4624-9262-9EED76C4AD73}" type="slidenum">
              <a:rPr lang="ru-RU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7</a:t>
            </a:fld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2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2"/>
          <p:cNvSpPr txBox="1">
            <a:spLocks/>
          </p:cNvSpPr>
          <p:nvPr/>
        </p:nvSpPr>
        <p:spPr bwMode="auto">
          <a:xfrm rot="-5400000">
            <a:off x="-3847306" y="4747417"/>
            <a:ext cx="8243888" cy="5492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Бюджет МО «Асиновский район»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7257" y="1043608"/>
            <a:ext cx="63817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Основные параметры </a:t>
            </a:r>
            <a:r>
              <a:rPr lang="ru-RU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консолидированного </a:t>
            </a:r>
            <a:r>
              <a:rPr lang="ru-RU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бюджета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МО «Асиновский район» </a:t>
            </a:r>
            <a:r>
              <a:rPr lang="ru-RU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(тыс. </a:t>
            </a:r>
            <a:r>
              <a:rPr lang="ru-RU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рублей)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227763" y="8712200"/>
            <a:ext cx="592137" cy="414338"/>
          </a:xfrm>
        </p:spPr>
        <p:txBody>
          <a:bodyPr/>
          <a:lstStyle/>
          <a:p>
            <a:pPr>
              <a:defRPr/>
            </a:pPr>
            <a:fld id="{95C744F2-052D-4A07-B2E4-F6FE5556B1CD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8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1561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9729" y="5148064"/>
            <a:ext cx="6119813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Экономическая структура расходов </a:t>
            </a:r>
            <a:r>
              <a:rPr lang="ru-RU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консолидированного </a:t>
            </a:r>
            <a:r>
              <a:rPr lang="ru-RU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бюджета </a:t>
            </a:r>
            <a:r>
              <a:rPr lang="ru-RU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 по </a:t>
            </a:r>
            <a:r>
              <a:rPr lang="ru-RU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действующим расходным обязательствам за </a:t>
            </a:r>
            <a:r>
              <a:rPr lang="ru-RU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2020 </a:t>
            </a:r>
            <a:r>
              <a:rPr lang="ru-RU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год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85870418"/>
              </p:ext>
            </p:extLst>
          </p:nvPr>
        </p:nvGraphicFramePr>
        <p:xfrm>
          <a:off x="629728" y="5652119"/>
          <a:ext cx="6119813" cy="3491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6314"/>
              </p:ext>
            </p:extLst>
          </p:nvPr>
        </p:nvGraphicFramePr>
        <p:xfrm>
          <a:off x="616409" y="1566831"/>
          <a:ext cx="6172200" cy="3612029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841211"/>
                <a:gridCol w="875472"/>
                <a:gridCol w="863106"/>
                <a:gridCol w="863725"/>
                <a:gridCol w="864343"/>
                <a:gridCol w="864343"/>
              </a:tblGrid>
              <a:tr h="6464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(%)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Укрупненный структурный анализ доходов и расходов, %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всего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1324,8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 (собственные доходы)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1005,5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75,9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1315,3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1110,0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 (+)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+ 9,6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7744" marR="677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843337" y="4679950"/>
            <a:ext cx="8307387" cy="620713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Бюджет МО «Асиновский район»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06752174"/>
              </p:ext>
            </p:extLst>
          </p:nvPr>
        </p:nvGraphicFramePr>
        <p:xfrm>
          <a:off x="939338" y="1475656"/>
          <a:ext cx="5400600" cy="245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03334" y="1090294"/>
            <a:ext cx="547260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Капитальные вложения, млн.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02221" y="5991919"/>
            <a:ext cx="2829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+mn-cs"/>
              </a:rPr>
              <a:t>Введено жилья, кв. м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65778188"/>
              </p:ext>
            </p:extLst>
          </p:nvPr>
        </p:nvGraphicFramePr>
        <p:xfrm>
          <a:off x="903334" y="6361251"/>
          <a:ext cx="5753100" cy="2653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C:\Users\kakorina\Desktop\8d2750942abbb6f4a00e95bfabdc6de9_lgbf367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4067944"/>
            <a:ext cx="1800200" cy="1496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ECE1">
                <a:lumMod val="75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Картинки по запросу асино бассейн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753" y="4314117"/>
            <a:ext cx="1728192" cy="1352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ECE1">
                <a:lumMod val="75000"/>
              </a:srgb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Картинки по запросу асино цкр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4067942"/>
            <a:ext cx="1719461" cy="1496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53336" y="8786813"/>
            <a:ext cx="404664" cy="357187"/>
          </a:xfrm>
        </p:spPr>
        <p:txBody>
          <a:bodyPr/>
          <a:lstStyle/>
          <a:p>
            <a:pPr>
              <a:defRPr/>
            </a:pPr>
            <a:fld id="{8D902F28-AD7A-4C46-8858-79B9045ECAFC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9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8575</TotalTime>
  <Words>5765</Words>
  <Application>Microsoft Office PowerPoint</Application>
  <PresentationFormat>Экран (4:3)</PresentationFormat>
  <Paragraphs>754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Какорина Ольга Анатольевна</cp:lastModifiedBy>
  <cp:revision>756</cp:revision>
  <cp:lastPrinted>2021-02-08T01:04:02Z</cp:lastPrinted>
  <dcterms:created xsi:type="dcterms:W3CDTF">2014-04-22T08:22:10Z</dcterms:created>
  <dcterms:modified xsi:type="dcterms:W3CDTF">2021-02-08T02:05:14Z</dcterms:modified>
</cp:coreProperties>
</file>