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2" r:id="rId6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8080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3750" autoAdjust="0"/>
  </p:normalViewPr>
  <p:slideViewPr>
    <p:cSldViewPr>
      <p:cViewPr>
        <p:scale>
          <a:sx n="75" d="100"/>
          <a:sy n="75" d="100"/>
        </p:scale>
        <p:origin x="-2028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19485758724638"/>
          <c:y val="3.9706668610868086E-2"/>
          <c:w val="0.79167407893458175"/>
          <c:h val="0.7979529989306892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Доходы бюджета 2014 г.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162334.1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Доходы бюджета 2014 г.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772687.6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691520"/>
        <c:axId val="51693056"/>
        <c:axId val="0"/>
      </c:bar3DChart>
      <c:catAx>
        <c:axId val="51691520"/>
        <c:scaling>
          <c:orientation val="minMax"/>
        </c:scaling>
        <c:delete val="1"/>
        <c:axPos val="b"/>
        <c:majorTickMark val="out"/>
        <c:minorTickMark val="none"/>
        <c:tickLblPos val="none"/>
        <c:crossAx val="51693056"/>
        <c:crosses val="autoZero"/>
        <c:auto val="1"/>
        <c:lblAlgn val="ctr"/>
        <c:lblOffset val="100"/>
        <c:noMultiLvlLbl val="0"/>
      </c:catAx>
      <c:valAx>
        <c:axId val="516930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51691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34528955855191"/>
          <c:y val="0.28015759412058228"/>
          <c:w val="0.24968661903373188"/>
          <c:h val="0.362048777464329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1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373134328358211E-2"/>
          <c:y val="4.848450913570318E-2"/>
          <c:w val="0.62660159830767725"/>
          <c:h val="0.949206704714977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rgbClr val="FFC000"/>
              </a:solidFill>
            </c:spPr>
          </c:dPt>
          <c:cat>
            <c:strRef>
              <c:f>Лист1!$A$2:$A$9</c:f>
              <c:strCache>
                <c:ptCount val="7"/>
                <c:pt idx="0">
                  <c:v>НДФЛ (111 272,8 т.руб.)</c:v>
                </c:pt>
                <c:pt idx="1">
                  <c:v>ЕНВД(22 365,1 т.руб.)</c:v>
                </c:pt>
                <c:pt idx="2">
                  <c:v>Госпошлина(3 184,4 т.руб.)</c:v>
                </c:pt>
                <c:pt idx="3">
                  <c:v>Доходы от продажи активов (446,3 т.руб.)</c:v>
                </c:pt>
                <c:pt idx="4">
                  <c:v>Прочие доходы от использования имущества (6 910,1 т.руб)</c:v>
                </c:pt>
                <c:pt idx="5">
                  <c:v>Прочие доходы (7 974,1 т.руб.)</c:v>
                </c:pt>
                <c:pt idx="6">
                  <c:v>УСН (10 192,4 т.руб.)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111272.8</c:v>
                </c:pt>
                <c:pt idx="1">
                  <c:v>22365.1</c:v>
                </c:pt>
                <c:pt idx="2">
                  <c:v>3184.4</c:v>
                </c:pt>
                <c:pt idx="3">
                  <c:v>446.3</c:v>
                </c:pt>
                <c:pt idx="4">
                  <c:v>6910.1</c:v>
                </c:pt>
                <c:pt idx="5">
                  <c:v>7974.1</c:v>
                </c:pt>
                <c:pt idx="6">
                  <c:v>10192.4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357257021976732"/>
          <c:y val="0"/>
          <c:w val="0.36642742978023413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>
                <a:lumMod val="40000"/>
                <a:lumOff val="60000"/>
              </a:schemeClr>
            </a:solidFill>
          </c:spPr>
          <c:explosion val="25"/>
          <c:dPt>
            <c:idx val="0"/>
            <c:bubble3D val="0"/>
            <c:spPr>
              <a:solidFill>
                <a:srgbClr val="080808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Pt>
            <c:idx val="7"/>
            <c:bubble3D val="0"/>
            <c:spPr>
              <a:solidFill>
                <a:schemeClr val="tx1">
                  <a:lumMod val="65000"/>
                </a:schemeClr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dPt>
            <c:idx val="9"/>
            <c:bubble3D val="0"/>
            <c:spPr>
              <a:solidFill>
                <a:srgbClr val="CC3300"/>
              </a:solidFill>
            </c:spPr>
          </c:dPt>
          <c:dPt>
            <c:idx val="1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2.777777777777786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6203703703703731"/>
                  <c:y val="2.33916491444181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5586419753086464"/>
                  <c:y val="-0.1824548633264623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tx1"/>
                        </a:solidFill>
                      </a:rPr>
                      <a:t>44382,9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Общегосуд. вопросы</c:v>
                </c:pt>
                <c:pt idx="1">
                  <c:v>Нац. оборона</c:v>
                </c:pt>
                <c:pt idx="2">
                  <c:v>Нац.безоп. и правоохран.деят</c:v>
                </c:pt>
                <c:pt idx="3">
                  <c:v>Нац. экономика</c:v>
                </c:pt>
                <c:pt idx="4">
                  <c:v>ЖКХ</c:v>
                </c:pt>
                <c:pt idx="5">
                  <c:v>Образование </c:v>
                </c:pt>
                <c:pt idx="6">
                  <c:v>Здравоохранение</c:v>
                </c:pt>
                <c:pt idx="7">
                  <c:v>Культура, кинематография</c:v>
                </c:pt>
                <c:pt idx="8">
                  <c:v>Соц. Политика</c:v>
                </c:pt>
                <c:pt idx="9">
                  <c:v>Физ.культура и спорт</c:v>
                </c:pt>
                <c:pt idx="10">
                  <c:v>Межбюджетные трансферты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63971.6</c:v>
                </c:pt>
                <c:pt idx="1">
                  <c:v>808.8</c:v>
                </c:pt>
                <c:pt idx="2">
                  <c:v>1815.5</c:v>
                </c:pt>
                <c:pt idx="3">
                  <c:v>89768.6</c:v>
                </c:pt>
                <c:pt idx="4">
                  <c:v>38776</c:v>
                </c:pt>
                <c:pt idx="5">
                  <c:v>515818.7</c:v>
                </c:pt>
                <c:pt idx="6">
                  <c:v>1360</c:v>
                </c:pt>
                <c:pt idx="7">
                  <c:v>90599.4</c:v>
                </c:pt>
                <c:pt idx="8">
                  <c:v>72782.3</c:v>
                </c:pt>
                <c:pt idx="9">
                  <c:v>8338.1</c:v>
                </c:pt>
                <c:pt idx="10">
                  <c:v>43540.5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5598461650627204"/>
          <c:y val="2.6112816266147608E-2"/>
          <c:w val="0.33475612423447143"/>
          <c:h val="0.9618093569543556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0.73438</cdr:x>
      <cdr:y>0.40509</cdr:y>
    </cdr:from>
    <cdr:to>
      <cdr:x>0.91667</cdr:x>
      <cdr:y>0.52662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43626" y="1666876"/>
          <a:ext cx="150019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0.48566</cdr:x>
      <cdr:y>0.66566</cdr:y>
    </cdr:from>
    <cdr:to>
      <cdr:x>0.6543</cdr:x>
      <cdr:y>0.74588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14800" y="2964160"/>
          <a:ext cx="1428806" cy="357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tx1"/>
              </a:solidFill>
            </a:rPr>
            <a:t>162 334,1</a:t>
          </a:r>
          <a:endParaRPr lang="ru-RU" sz="2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0.47717</cdr:x>
      <cdr:y>0.39076</cdr:y>
    </cdr:from>
    <cdr:to>
      <cdr:x>0.64581</cdr:x>
      <cdr:y>0.48702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42792" y="1740024"/>
          <a:ext cx="1428806" cy="428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tx1"/>
              </a:solidFill>
            </a:rPr>
            <a:t>772 687,6</a:t>
          </a:r>
          <a:endParaRPr lang="ru-RU" sz="2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0.34232</cdr:x>
      <cdr:y>0.8877</cdr:y>
    </cdr:from>
    <cdr:to>
      <cdr:x>0.72175</cdr:x>
      <cdr:y>0.95187</cdr:y>
    </cdr:to>
    <cdr:sp macro="" textlink="">
      <cdr:nvSpPr>
        <cdr:cNvPr id="6" name="Скругленный прямоугольник 5"/>
        <cdr:cNvSpPr/>
      </cdr:nvSpPr>
      <cdr:spPr>
        <a:xfrm xmlns:a="http://schemas.openxmlformats.org/drawingml/2006/main">
          <a:off x="2900354" y="3952892"/>
          <a:ext cx="3214710" cy="285752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rgbClr val="080808"/>
              </a:solidFill>
            </a:rPr>
            <a:t>Доходы бюджета </a:t>
          </a:r>
          <a:r>
            <a:rPr lang="ru-RU" sz="1200" b="1" smtClean="0">
              <a:solidFill>
                <a:srgbClr val="080808"/>
              </a:solidFill>
            </a:rPr>
            <a:t>за 2016 </a:t>
          </a:r>
          <a:r>
            <a:rPr lang="ru-RU" sz="1200" b="1" dirty="0" smtClean="0">
              <a:solidFill>
                <a:srgbClr val="080808"/>
              </a:solidFill>
            </a:rPr>
            <a:t>год</a:t>
          </a:r>
          <a:endParaRPr lang="ru-RU" sz="1200" b="1" dirty="0">
            <a:solidFill>
              <a:srgbClr val="080808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0.34818</cdr:x>
      <cdr:y>0.03606</cdr:y>
    </cdr:from>
    <cdr:to>
      <cdr:x>0.64202</cdr:x>
      <cdr:y>0.18458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0800000" flipV="1">
          <a:off x="2962672" y="198354"/>
          <a:ext cx="2500285" cy="81696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0.54282</cdr:x>
      <cdr:y>0.16697</cdr:y>
    </cdr:from>
    <cdr:to>
      <cdr:x>0.64356</cdr:x>
      <cdr:y>0.25608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10800000" flipV="1">
          <a:off x="4618856" y="918434"/>
          <a:ext cx="857197" cy="49016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0.5936</cdr:x>
      <cdr:y>0.32405</cdr:y>
    </cdr:from>
    <cdr:to>
      <cdr:x>0.64403</cdr:x>
      <cdr:y>0.44187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10800000" flipV="1">
          <a:off x="5050904" y="1782530"/>
          <a:ext cx="429130" cy="64807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0.52556</cdr:x>
      <cdr:y>0.75325</cdr:y>
    </cdr:from>
    <cdr:to>
      <cdr:x>0.65149</cdr:x>
      <cdr:y>0.87013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rot="16200000" flipV="1">
          <a:off x="4686304" y="3929090"/>
          <a:ext cx="642942" cy="107157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0.59272</cdr:x>
      <cdr:y>0.45496</cdr:y>
    </cdr:from>
    <cdr:to>
      <cdr:x>0.64437</cdr:x>
      <cdr:y>0.46753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rot="10800000" flipV="1">
          <a:off x="5043454" y="2502610"/>
          <a:ext cx="439498" cy="6914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0.58513</cdr:x>
      <cdr:y>0.63823</cdr:y>
    </cdr:from>
    <cdr:to>
      <cdr:x>0.65283</cdr:x>
      <cdr:y>0.71677</cdr:y>
    </cdr:to>
    <cdr:sp macro="" textlink="">
      <cdr:nvSpPr>
        <cdr:cNvPr id="17" name="Прямая со стрелкой 16"/>
        <cdr:cNvSpPr/>
      </cdr:nvSpPr>
      <cdr:spPr>
        <a:xfrm xmlns:a="http://schemas.openxmlformats.org/drawingml/2006/main" rot="10800000">
          <a:off x="4978896" y="3510721"/>
          <a:ext cx="576064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DBC84D4-D936-4405-98D3-75BB7F593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616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E049-BA7C-44EA-8EF8-8FF75E6C8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CD7F9-126B-49D2-AF0A-B018AF32C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CD286-7D14-48E0-A48C-6C958C1CA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5698-F7FA-49B9-AC5E-EA328D0F0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687C8-FB0D-46CB-A54B-C91EA53BF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29130-306C-4316-B15F-A3A533153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A8DFE-3715-4B86-97B6-027C679B9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EC4EA-A4D8-4835-8295-521B8A1A5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9346-532B-4F41-BC57-F9850C93D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69EAB-B462-422A-ABE2-AECDD7C7A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09E09-CD20-4AC9-B1F4-6164B8902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92CC-0BCD-4E52-8DB1-E09CE547A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61275-CF2D-4BDB-8C9E-D87D75139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10927FF-AF3F-4601-A44A-9DB7637DD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4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557338"/>
            <a:ext cx="7918450" cy="3384550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Исполнение </a:t>
            </a:r>
            <a:br>
              <a:rPr lang="ru-RU" sz="4000" dirty="0" smtClean="0"/>
            </a:br>
            <a:r>
              <a:rPr lang="ru-RU" sz="4000" dirty="0" smtClean="0"/>
              <a:t> бюджета муниципального образования</a:t>
            </a:r>
            <a:br>
              <a:rPr lang="ru-RU" sz="4000" dirty="0" smtClean="0"/>
            </a:br>
            <a:r>
              <a:rPr lang="ru-RU" sz="4000" dirty="0" smtClean="0"/>
              <a:t> «Асиновский район» </a:t>
            </a:r>
            <a:br>
              <a:rPr lang="ru-RU" sz="4000" dirty="0" smtClean="0"/>
            </a:br>
            <a:r>
              <a:rPr lang="ru-RU" sz="4000" dirty="0" smtClean="0"/>
              <a:t>за 2016 год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МО « </a:t>
            </a:r>
            <a:r>
              <a:rPr lang="ru-RU" sz="2800" dirty="0" err="1" smtClean="0">
                <a:solidFill>
                  <a:schemeClr val="tx1"/>
                </a:solidFill>
              </a:rPr>
              <a:t>Асиновский</a:t>
            </a:r>
            <a:r>
              <a:rPr lang="ru-RU" sz="2800" dirty="0" smtClean="0">
                <a:solidFill>
                  <a:schemeClr val="tx1"/>
                </a:solidFill>
              </a:rPr>
              <a:t> район </a:t>
            </a:r>
            <a:r>
              <a:rPr lang="ru-RU" sz="1200" dirty="0" smtClean="0">
                <a:solidFill>
                  <a:schemeClr val="tx1"/>
                </a:solidFill>
              </a:rPr>
              <a:t>»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472518" cy="4452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14"/>
          <p:cNvSpPr txBox="1">
            <a:spLocks noChangeArrowheads="1"/>
          </p:cNvSpPr>
          <p:nvPr/>
        </p:nvSpPr>
        <p:spPr bwMode="auto">
          <a:xfrm flipH="1">
            <a:off x="1357290" y="2643182"/>
            <a:ext cx="1220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тыс.руб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22322"/>
          </a:xfrm>
        </p:spPr>
        <p:txBody>
          <a:bodyPr/>
          <a:lstStyle/>
          <a:p>
            <a:pPr algn="ctr"/>
            <a:r>
              <a:rPr lang="ru-RU" sz="2000" dirty="0" smtClean="0"/>
              <a:t>Структура доходов бюджета МО «</a:t>
            </a:r>
            <a:r>
              <a:rPr lang="ru-RU" sz="2000" dirty="0" err="1" smtClean="0"/>
              <a:t>Асиновский</a:t>
            </a:r>
            <a:r>
              <a:rPr lang="ru-RU" sz="2000" dirty="0" smtClean="0"/>
              <a:t> район» </a:t>
            </a:r>
            <a:br>
              <a:rPr lang="ru-RU" sz="2000" dirty="0" smtClean="0"/>
            </a:br>
            <a:r>
              <a:rPr lang="ru-RU" sz="2000" dirty="0" smtClean="0"/>
              <a:t>налоговые и неналоговые в т.руб.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214422"/>
          <a:ext cx="8509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ая со стрелкой 3"/>
          <p:cNvSpPr/>
          <p:nvPr/>
        </p:nvSpPr>
        <p:spPr>
          <a:xfrm rot="10800000">
            <a:off x="5436096" y="4077072"/>
            <a:ext cx="642940" cy="357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428604"/>
          </a:xfrm>
        </p:spPr>
        <p:txBody>
          <a:bodyPr/>
          <a:lstStyle/>
          <a:p>
            <a:pPr algn="ctr"/>
            <a:r>
              <a:rPr lang="ru-RU" sz="2000" dirty="0" smtClean="0"/>
              <a:t>Структура расходов МО «Асиновский район» ( в т.руб.)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500042"/>
          <a:ext cx="822960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85728"/>
            <a:ext cx="8072494" cy="600079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БЕЗВОЗМЕЗДНЫЕ ПОСТУПЛЕНИЯ ОТ ДРУГИХ БЮДЖЕТОВ БЮДЖЕТНОЙ СИСТЕМЫ РОССИЙСКОЙ ФЕДЕРАЦИИ*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 - Дотации из областного бюджета                   144 279,5 тыс. руб.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 - Субвенции из областного бюджета                448 321,8 тыс. руб.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-  Субсидии из областного бюджета                 115 593,4 тыс. руб.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000" dirty="0" smtClean="0"/>
              <a:t>Иные межбюджетные трансферты                68 721,5 тыс. руб.       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/>
              <a:t>   *</a:t>
            </a:r>
            <a:r>
              <a:rPr lang="ru-RU" sz="1500" dirty="0" smtClean="0"/>
              <a:t>Примечание: информация представлена без учета доходов районного бюджета от возврата  остатков межбюджетных трансфертов, имеющих целевое назначение, прошлых лет в районный бюджет, а так же финансового результата от возврата остатков межбюджетных трансфертов, имеющих целевое назначение, прошлых лет  из районного бюджета   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FFFF00"/>
                </a:solidFill>
              </a:rPr>
              <a:t>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кеан 2">
    <a:dk1>
      <a:srgbClr val="000066"/>
    </a:dk1>
    <a:lt1>
      <a:srgbClr val="FFFFFF"/>
    </a:lt1>
    <a:dk2>
      <a:srgbClr val="5D93FF"/>
    </a:dk2>
    <a:lt2>
      <a:srgbClr val="FFFFFF"/>
    </a:lt2>
    <a:accent1>
      <a:srgbClr val="6666FF"/>
    </a:accent1>
    <a:accent2>
      <a:srgbClr val="9999FF"/>
    </a:accent2>
    <a:accent3>
      <a:srgbClr val="B6C8FF"/>
    </a:accent3>
    <a:accent4>
      <a:srgbClr val="DADADA"/>
    </a:accent4>
    <a:accent5>
      <a:srgbClr val="B8B8FF"/>
    </a:accent5>
    <a:accent6>
      <a:srgbClr val="8A8AE7"/>
    </a:accent6>
    <a:hlink>
      <a:srgbClr val="FF3300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3578</TotalTime>
  <Words>143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Океан</vt:lpstr>
      <vt:lpstr>     Исполнение   бюджета муниципального образования  «Асиновский район»  за 2016 год</vt:lpstr>
      <vt:lpstr>Доходная  часть бюджета МО « Асиновский район »</vt:lpstr>
      <vt:lpstr>Структура доходов бюджета МО «Асиновский район»  налоговые и неналоговые в т.руб.   </vt:lpstr>
      <vt:lpstr>Структура расходов МО «Асиновский район» ( в т.руб.)  </vt:lpstr>
      <vt:lpstr>Презентация PowerPoint</vt:lpstr>
    </vt:vector>
  </TitlesOfParts>
  <Company>Управление финансов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документ</dc:title>
  <dc:creator>Булах</dc:creator>
  <cp:lastModifiedBy>haus</cp:lastModifiedBy>
  <cp:revision>207</cp:revision>
  <cp:lastPrinted>2012-11-15T08:47:07Z</cp:lastPrinted>
  <dcterms:created xsi:type="dcterms:W3CDTF">2006-10-24T06:14:52Z</dcterms:created>
  <dcterms:modified xsi:type="dcterms:W3CDTF">2017-07-28T17:43:10Z</dcterms:modified>
</cp:coreProperties>
</file>