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38" r:id="rId3"/>
    <p:sldId id="336" r:id="rId4"/>
    <p:sldId id="339" r:id="rId5"/>
    <p:sldId id="340" r:id="rId6"/>
    <p:sldId id="341" r:id="rId7"/>
    <p:sldId id="342" r:id="rId8"/>
    <p:sldId id="343" r:id="rId9"/>
    <p:sldId id="344" r:id="rId10"/>
    <p:sldId id="346" r:id="rId11"/>
    <p:sldId id="348" r:id="rId12"/>
    <p:sldId id="352" r:id="rId13"/>
    <p:sldId id="350" r:id="rId14"/>
    <p:sldId id="351" r:id="rId15"/>
    <p:sldId id="353" r:id="rId16"/>
    <p:sldId id="355" r:id="rId17"/>
    <p:sldId id="349" r:id="rId18"/>
    <p:sldId id="359" r:id="rId19"/>
    <p:sldId id="34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CC"/>
    <a:srgbClr val="00CC00"/>
    <a:srgbClr val="FF5050"/>
    <a:srgbClr val="33CCCC"/>
    <a:srgbClr val="FF3399"/>
    <a:srgbClr val="FF66CC"/>
    <a:srgbClr val="CCFFCC"/>
    <a:srgbClr val="33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8.8184646150428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399063.6</c:v>
                </c:pt>
                <c:pt idx="1">
                  <c:v>347735.9</c:v>
                </c:pt>
                <c:pt idx="2">
                  <c:v>349474.4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7040572240427074E-2"/>
                  <c:y val="0.199885197940970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636776341389594E-2"/>
                  <c:y val="0.17049031589082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502622802141215E-2"/>
                  <c:y val="0.16167185127578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394663.6</c:v>
                </c:pt>
                <c:pt idx="1">
                  <c:v>343235.9</c:v>
                </c:pt>
                <c:pt idx="2">
                  <c:v>344974.4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712694322138598E-2"/>
                  <c:y val="-2.057641743509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27877918288441E-2"/>
                  <c:y val="-2.057641743509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539265615401218E-2"/>
                  <c:y val="-2.3515905640114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4400</c:v>
                </c:pt>
                <c:pt idx="1">
                  <c:v>4500</c:v>
                </c:pt>
                <c:pt idx="2">
                  <c:v>4500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625920"/>
        <c:axId val="48910336"/>
        <c:axId val="0"/>
      </c:bar3DChart>
      <c:catAx>
        <c:axId val="4862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910336"/>
        <c:crosses val="autoZero"/>
        <c:auto val="1"/>
        <c:lblAlgn val="ctr"/>
        <c:lblOffset val="100"/>
        <c:noMultiLvlLbl val="0"/>
      </c:catAx>
      <c:valAx>
        <c:axId val="48910336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48625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217657.9</c:v>
                </c:pt>
                <c:pt idx="1">
                  <c:v>216910</c:v>
                </c:pt>
                <c:pt idx="2">
                  <c:v>201429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от других бюджетов бюджетной системы РФ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2.6528499141022337E-2"/>
                  <c:y val="1.137866401941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84456153365014E-2"/>
                  <c:y val="-2.8446660048525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082904693102994E-2"/>
                  <c:y val="1.137866401941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181405.7</c:v>
                </c:pt>
                <c:pt idx="1">
                  <c:v>130825.9</c:v>
                </c:pt>
                <c:pt idx="2">
                  <c:v>148045.4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01344"/>
        <c:axId val="54207232"/>
      </c:barChart>
      <c:catAx>
        <c:axId val="542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207232"/>
        <c:crosses val="autoZero"/>
        <c:auto val="1"/>
        <c:lblAlgn val="ctr"/>
        <c:lblOffset val="100"/>
        <c:noMultiLvlLbl val="0"/>
      </c:catAx>
      <c:valAx>
        <c:axId val="542072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4201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424</c:v>
                </c:pt>
                <c:pt idx="1">
                  <c:v>428.9</c:v>
                </c:pt>
                <c:pt idx="2">
                  <c:v>437.5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1.98963743557669E-2"/>
                  <c:y val="5.6893320097050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108811104161308E-2"/>
                  <c:y val="-2.8446660048525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8963743557669E-2"/>
                  <c:y val="1.422333002426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43228.800000000003</c:v>
                </c:pt>
                <c:pt idx="1">
                  <c:v>43708.9</c:v>
                </c:pt>
                <c:pt idx="2">
                  <c:v>43406.6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137866401941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137752.9</c:v>
                </c:pt>
                <c:pt idx="1">
                  <c:v>86688.1</c:v>
                </c:pt>
                <c:pt idx="2">
                  <c:v>104201.3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811072"/>
        <c:axId val="53812608"/>
        <c:axId val="0"/>
      </c:bar3DChart>
      <c:catAx>
        <c:axId val="5381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812608"/>
        <c:crosses val="autoZero"/>
        <c:auto val="1"/>
        <c:lblAlgn val="ctr"/>
        <c:lblOffset val="100"/>
        <c:noMultiLvlLbl val="0"/>
      </c:catAx>
      <c:valAx>
        <c:axId val="538126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381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9126620339676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206 889,2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217657.9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6.9637310245183923E-2"/>
                  <c:y val="-7.965064813587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108811104161308E-2"/>
                  <c:y val="-2.8446660048525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896374355766903E-2"/>
                  <c:y val="1.422333002426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10768.7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857664"/>
        <c:axId val="53924992"/>
        <c:axId val="0"/>
      </c:bar3DChart>
      <c:catAx>
        <c:axId val="5385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924992"/>
        <c:crosses val="autoZero"/>
        <c:auto val="1"/>
        <c:lblAlgn val="ctr"/>
        <c:lblOffset val="100"/>
        <c:noMultiLvlLbl val="0"/>
      </c:catAx>
      <c:valAx>
        <c:axId val="539249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385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097112860892395E-2"/>
          <c:y val="0.29253964475370814"/>
          <c:w val="0.4356933070866143"/>
          <c:h val="0.6079441494231877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дотации на выравнивание бюджетной обеспеченности поселений</c:v>
                </c:pt>
              </c:strCache>
            </c:strRef>
          </c:tx>
          <c:dPt>
            <c:idx val="0"/>
            <c:bubble3D val="0"/>
            <c:spPr>
              <a:solidFill>
                <a:srgbClr val="CC0000"/>
              </a:solidFill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0033CC"/>
              </a:solidFill>
            </c:spPr>
          </c:dPt>
          <c:dPt>
            <c:idx val="4"/>
            <c:bubble3D val="0"/>
            <c:spPr>
              <a:solidFill>
                <a:schemeClr val="tx1">
                  <a:lumMod val="90000"/>
                  <a:lumOff val="10000"/>
                </a:schemeClr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9.2359580052493468E-3"/>
                  <c:y val="-2.931294634682293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19,1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242782152231126E-3"/>
                  <c:y val="-7.42977476652627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1,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5152165354330712E-2"/>
                  <c:y val="-6.172440944881890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Культура,кинематография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19.14</c:v>
                </c:pt>
                <c:pt idx="1">
                  <c:v>5.38</c:v>
                </c:pt>
                <c:pt idx="2">
                  <c:v>6.92</c:v>
                </c:pt>
                <c:pt idx="3">
                  <c:v>36.020000000000003</c:v>
                </c:pt>
                <c:pt idx="4">
                  <c:v>14.78</c:v>
                </c:pt>
                <c:pt idx="5">
                  <c:v>1.7</c:v>
                </c:pt>
                <c:pt idx="6">
                  <c:v>1.03</c:v>
                </c:pt>
                <c:pt idx="7">
                  <c:v>13.98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555419947506551"/>
          <c:y val="0.21453506683757581"/>
          <c:w val="0.37444580052493437"/>
          <c:h val="0.71220875297564545"/>
        </c:manualLayout>
      </c:layout>
      <c:overlay val="0"/>
      <c:txPr>
        <a:bodyPr/>
        <a:lstStyle/>
        <a:p>
          <a:pPr>
            <a:defRPr sz="1400" kern="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971128608923851E-3"/>
          <c:y val="0.29253964475370814"/>
          <c:w val="0.43402664041995004"/>
          <c:h val="0.605618568027833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дотации на выравнивание бюджетной обеспеченности поселений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0000"/>
              </a:solidFill>
            </c:spPr>
          </c:dPt>
          <c:dLbls>
            <c:dLbl>
              <c:idx val="0"/>
              <c:layout>
                <c:manualLayout>
                  <c:x val="4.0969816272965875E-3"/>
                  <c:y val="-0.12001062076542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0.28604651162790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ИМБТ на реализацию полномочий по участию в организации деятельности по сбору, транспортированию, обработке, утилизации, обезвреживанию, захоронению твердых коммунальных отходов</c:v>
                </c:pt>
                <c:pt idx="1">
                  <c:v>Межбюджетные трансферты на сбалансированность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1137.7</c:v>
                </c:pt>
                <c:pt idx="1">
                  <c:v>5359.9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59040896"/>
        <c:axId val="59035008"/>
        <c:axId val="0"/>
      </c:bar3DChart>
      <c:valAx>
        <c:axId val="590350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9040896"/>
        <c:crosses val="autoZero"/>
        <c:crossBetween val="between"/>
      </c:valAx>
      <c:catAx>
        <c:axId val="59040896"/>
        <c:scaling>
          <c:orientation val="minMax"/>
        </c:scaling>
        <c:delete val="1"/>
        <c:axPos val="b"/>
        <c:majorTickMark val="out"/>
        <c:minorTickMark val="none"/>
        <c:tickLblPos val="none"/>
        <c:crossAx val="5903500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9722086614173231"/>
          <c:y val="0.24011646218641419"/>
          <c:w val="0.39277913385826807"/>
          <c:h val="0.6982552646035562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097112860892413E-2"/>
          <c:y val="0.28091173777696388"/>
          <c:w val="0.4356933070866143"/>
          <c:h val="0.607944149423187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дотации на выравнивание бюджетной обеспеченности поселений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0000"/>
              </a:solidFill>
            </c:spPr>
          </c:dPt>
          <c:dLbls>
            <c:dLbl>
              <c:idx val="0"/>
              <c:layout>
                <c:manualLayout>
                  <c:x val="1.0764041994750655E-2"/>
                  <c:y val="-0.26187108588170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000000000000044E-3"/>
                  <c:y val="-6.5116279069767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Объем  областного фонда финансовой поддержки</c:v>
                </c:pt>
                <c:pt idx="1">
                  <c:v>Объем  районного фонда финансовой поддержки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43228.800000000003</c:v>
                </c:pt>
                <c:pt idx="1">
                  <c:v>1360.4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59397248"/>
        <c:axId val="59398784"/>
        <c:axId val="0"/>
      </c:bar3DChart>
      <c:catAx>
        <c:axId val="59397248"/>
        <c:scaling>
          <c:orientation val="minMax"/>
        </c:scaling>
        <c:delete val="1"/>
        <c:axPos val="b"/>
        <c:majorTickMark val="out"/>
        <c:minorTickMark val="none"/>
        <c:tickLblPos val="none"/>
        <c:crossAx val="59398784"/>
        <c:crosses val="autoZero"/>
        <c:auto val="1"/>
        <c:lblAlgn val="ctr"/>
        <c:lblOffset val="100"/>
        <c:noMultiLvlLbl val="0"/>
      </c:catAx>
      <c:valAx>
        <c:axId val="593987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939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555419947506551"/>
          <c:y val="0.24011646218641419"/>
          <c:w val="0.33777913385826808"/>
          <c:h val="0.430813404138436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0C5E2-CD20-410C-AFCC-41157ABCD54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97A0D9-78AF-4EB1-9C5F-2E65358C8539}">
      <dgm:prSet phldrT="[Текст]"/>
      <dgm:spPr/>
      <dgm:t>
        <a:bodyPr/>
        <a:lstStyle/>
        <a:p>
          <a:r>
            <a:rPr lang="ru-RU" dirty="0" smtClean="0"/>
            <a:t>01.01.2020</a:t>
          </a:r>
          <a:endParaRPr lang="ru-RU" dirty="0"/>
        </a:p>
      </dgm:t>
    </dgm:pt>
    <dgm:pt modelId="{5E5D3D8F-3562-4CA2-833E-527F71E6A8B7}" type="parTrans" cxnId="{5A9B9F41-6B9D-467E-B150-BF1656D18C64}">
      <dgm:prSet/>
      <dgm:spPr/>
      <dgm:t>
        <a:bodyPr/>
        <a:lstStyle/>
        <a:p>
          <a:endParaRPr lang="ru-RU"/>
        </a:p>
      </dgm:t>
    </dgm:pt>
    <dgm:pt modelId="{53E76B00-1879-475F-AD10-71F0EFF30866}" type="sibTrans" cxnId="{5A9B9F41-6B9D-467E-B150-BF1656D18C64}">
      <dgm:prSet/>
      <dgm:spPr/>
      <dgm:t>
        <a:bodyPr/>
        <a:lstStyle/>
        <a:p>
          <a:endParaRPr lang="ru-RU"/>
        </a:p>
      </dgm:t>
    </dgm:pt>
    <dgm:pt modelId="{BC3E5507-8322-4054-B4C8-D094D8B1799C}">
      <dgm:prSet phldrT="[Текст]" custT="1"/>
      <dgm:spPr/>
      <dgm:t>
        <a:bodyPr/>
        <a:lstStyle/>
        <a:p>
          <a:r>
            <a:rPr lang="ru-RU" sz="2300" dirty="0" smtClean="0"/>
            <a:t>Объем муниципального внутреннего долга – 13 400,0 (тыс. руб.)</a:t>
          </a:r>
          <a:endParaRPr lang="ru-RU" sz="2300" dirty="0"/>
        </a:p>
      </dgm:t>
    </dgm:pt>
    <dgm:pt modelId="{520911C7-1130-4316-8E25-9ECB53A8E7FB}" type="parTrans" cxnId="{9F62A33B-DEA1-473E-85B3-470F544F809C}">
      <dgm:prSet/>
      <dgm:spPr/>
      <dgm:t>
        <a:bodyPr/>
        <a:lstStyle/>
        <a:p>
          <a:endParaRPr lang="ru-RU"/>
        </a:p>
      </dgm:t>
    </dgm:pt>
    <dgm:pt modelId="{C8BF82F6-EB58-40A5-91AB-7F55A5D31C7C}" type="sibTrans" cxnId="{9F62A33B-DEA1-473E-85B3-470F544F809C}">
      <dgm:prSet/>
      <dgm:spPr/>
      <dgm:t>
        <a:bodyPr/>
        <a:lstStyle/>
        <a:p>
          <a:endParaRPr lang="ru-RU"/>
        </a:p>
      </dgm:t>
    </dgm:pt>
    <dgm:pt modelId="{29ACB098-C585-4AEA-989A-0563AA58AE49}">
      <dgm:prSet phldrT="[Текст]"/>
      <dgm:spPr/>
      <dgm:t>
        <a:bodyPr/>
        <a:lstStyle/>
        <a:p>
          <a:r>
            <a:rPr lang="ru-RU" dirty="0" smtClean="0"/>
            <a:t>01.01.2021</a:t>
          </a:r>
          <a:endParaRPr lang="ru-RU" dirty="0"/>
        </a:p>
      </dgm:t>
    </dgm:pt>
    <dgm:pt modelId="{7A8941FC-0D4B-4D52-8BA0-BE45A437E39A}" type="parTrans" cxnId="{92EC0713-91F8-45B4-B951-5019EAEBAFFA}">
      <dgm:prSet/>
      <dgm:spPr/>
      <dgm:t>
        <a:bodyPr/>
        <a:lstStyle/>
        <a:p>
          <a:endParaRPr lang="ru-RU"/>
        </a:p>
      </dgm:t>
    </dgm:pt>
    <dgm:pt modelId="{AFE264AF-34B7-4C86-A1C6-986295026EAB}" type="sibTrans" cxnId="{92EC0713-91F8-45B4-B951-5019EAEBAFFA}">
      <dgm:prSet/>
      <dgm:spPr/>
      <dgm:t>
        <a:bodyPr/>
        <a:lstStyle/>
        <a:p>
          <a:endParaRPr lang="ru-RU"/>
        </a:p>
      </dgm:t>
    </dgm:pt>
    <dgm:pt modelId="{33414972-6EF5-4598-828C-E063FC3CAB97}">
      <dgm:prSet phldrT="[Текст]"/>
      <dgm:spPr/>
      <dgm:t>
        <a:bodyPr/>
        <a:lstStyle/>
        <a:p>
          <a:r>
            <a:rPr lang="ru-RU" dirty="0" smtClean="0"/>
            <a:t>Объем муниципального внутреннего долга – 9 000,0 (тыс. руб.)</a:t>
          </a:r>
          <a:endParaRPr lang="ru-RU" dirty="0"/>
        </a:p>
      </dgm:t>
    </dgm:pt>
    <dgm:pt modelId="{DD5C6CA6-73D2-402D-8739-D919DC9AEC70}" type="parTrans" cxnId="{D9BD54C7-81C2-42B6-84B4-AD9732C2E71F}">
      <dgm:prSet/>
      <dgm:spPr/>
      <dgm:t>
        <a:bodyPr/>
        <a:lstStyle/>
        <a:p>
          <a:endParaRPr lang="ru-RU"/>
        </a:p>
      </dgm:t>
    </dgm:pt>
    <dgm:pt modelId="{C031B7EB-DF33-47EC-A245-7C9E4890223A}" type="sibTrans" cxnId="{D9BD54C7-81C2-42B6-84B4-AD9732C2E71F}">
      <dgm:prSet/>
      <dgm:spPr/>
      <dgm:t>
        <a:bodyPr/>
        <a:lstStyle/>
        <a:p>
          <a:endParaRPr lang="ru-RU"/>
        </a:p>
      </dgm:t>
    </dgm:pt>
    <dgm:pt modelId="{0EF91265-3C47-456D-A869-B587C919C69B}">
      <dgm:prSet phldrT="[Текст]"/>
      <dgm:spPr/>
      <dgm:t>
        <a:bodyPr/>
        <a:lstStyle/>
        <a:p>
          <a:r>
            <a:rPr lang="ru-RU" dirty="0" smtClean="0"/>
            <a:t>01.01.2022</a:t>
          </a:r>
          <a:endParaRPr lang="ru-RU" dirty="0"/>
        </a:p>
      </dgm:t>
    </dgm:pt>
    <dgm:pt modelId="{594FFADC-A40F-4B60-AE69-669AF126F1D4}" type="parTrans" cxnId="{93FAD4F1-7035-4785-AB11-379DFBE072CA}">
      <dgm:prSet/>
      <dgm:spPr/>
      <dgm:t>
        <a:bodyPr/>
        <a:lstStyle/>
        <a:p>
          <a:endParaRPr lang="ru-RU"/>
        </a:p>
      </dgm:t>
    </dgm:pt>
    <dgm:pt modelId="{57F30249-3D53-4CD1-828A-E36249ED85D4}" type="sibTrans" cxnId="{93FAD4F1-7035-4785-AB11-379DFBE072CA}">
      <dgm:prSet/>
      <dgm:spPr/>
      <dgm:t>
        <a:bodyPr/>
        <a:lstStyle/>
        <a:p>
          <a:endParaRPr lang="ru-RU"/>
        </a:p>
      </dgm:t>
    </dgm:pt>
    <dgm:pt modelId="{DC4DBA88-F46A-45E3-9CEB-0F663379203D}">
      <dgm:prSet phldrT="[Текст]"/>
      <dgm:spPr/>
      <dgm:t>
        <a:bodyPr/>
        <a:lstStyle/>
        <a:p>
          <a:r>
            <a:rPr lang="ru-RU" dirty="0" smtClean="0"/>
            <a:t>Объем муниципального внутреннего долга – 4 500,0(тыс. руб.)</a:t>
          </a:r>
          <a:endParaRPr lang="ru-RU" dirty="0"/>
        </a:p>
      </dgm:t>
    </dgm:pt>
    <dgm:pt modelId="{4905CB6B-521E-4D23-84DD-0136F973BEDF}" type="parTrans" cxnId="{1165BDC2-DD98-4DA2-A98C-7E4DC2CE2843}">
      <dgm:prSet/>
      <dgm:spPr/>
      <dgm:t>
        <a:bodyPr/>
        <a:lstStyle/>
        <a:p>
          <a:endParaRPr lang="ru-RU"/>
        </a:p>
      </dgm:t>
    </dgm:pt>
    <dgm:pt modelId="{D2F70C52-1208-4300-B729-9B051397E406}" type="sibTrans" cxnId="{1165BDC2-DD98-4DA2-A98C-7E4DC2CE2843}">
      <dgm:prSet/>
      <dgm:spPr/>
      <dgm:t>
        <a:bodyPr/>
        <a:lstStyle/>
        <a:p>
          <a:endParaRPr lang="ru-RU"/>
        </a:p>
      </dgm:t>
    </dgm:pt>
    <dgm:pt modelId="{2E619429-FF7B-4308-A1F5-A92579EC8FB9}" type="pres">
      <dgm:prSet presAssocID="{4A10C5E2-CD20-410C-AFCC-41157ABCD5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B6021F-58E2-46EB-B12D-B01871E8DB53}" type="pres">
      <dgm:prSet presAssocID="{5C97A0D9-78AF-4EB1-9C5F-2E65358C8539}" presName="composite" presStyleCnt="0"/>
      <dgm:spPr/>
    </dgm:pt>
    <dgm:pt modelId="{0BC4B0D1-BB9E-4F6D-950C-3107FC068DB9}" type="pres">
      <dgm:prSet presAssocID="{5C97A0D9-78AF-4EB1-9C5F-2E65358C853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6C44D-9B63-47DC-83E3-4F87990FCBC7}" type="pres">
      <dgm:prSet presAssocID="{5C97A0D9-78AF-4EB1-9C5F-2E65358C853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BEA3A-DDEA-4DEB-8196-B2820791EFF5}" type="pres">
      <dgm:prSet presAssocID="{53E76B00-1879-475F-AD10-71F0EFF30866}" presName="sp" presStyleCnt="0"/>
      <dgm:spPr/>
    </dgm:pt>
    <dgm:pt modelId="{B3E1554F-21D2-414F-8F31-7D7911C594D6}" type="pres">
      <dgm:prSet presAssocID="{29ACB098-C585-4AEA-989A-0563AA58AE49}" presName="composite" presStyleCnt="0"/>
      <dgm:spPr/>
    </dgm:pt>
    <dgm:pt modelId="{979816FA-B034-4205-963B-6A484ADD35F7}" type="pres">
      <dgm:prSet presAssocID="{29ACB098-C585-4AEA-989A-0563AA58AE4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8D3CB-A268-40A1-AC4E-8ED811FD6A8A}" type="pres">
      <dgm:prSet presAssocID="{29ACB098-C585-4AEA-989A-0563AA58AE4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A8F3B-A199-4933-9079-9897A06EFFF8}" type="pres">
      <dgm:prSet presAssocID="{AFE264AF-34B7-4C86-A1C6-986295026EAB}" presName="sp" presStyleCnt="0"/>
      <dgm:spPr/>
    </dgm:pt>
    <dgm:pt modelId="{26D72756-674F-43D7-9298-943F39F01505}" type="pres">
      <dgm:prSet presAssocID="{0EF91265-3C47-456D-A869-B587C919C69B}" presName="composite" presStyleCnt="0"/>
      <dgm:spPr/>
    </dgm:pt>
    <dgm:pt modelId="{F0AFFB88-4373-4665-B4A5-8222428443B1}" type="pres">
      <dgm:prSet presAssocID="{0EF91265-3C47-456D-A869-B587C919C69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FE856-E456-4E06-995F-F3C71FCEEB1D}" type="pres">
      <dgm:prSet presAssocID="{0EF91265-3C47-456D-A869-B587C919C69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DD1930-FA76-4606-B1D7-BE522021939A}" type="presOf" srcId="{5C97A0D9-78AF-4EB1-9C5F-2E65358C8539}" destId="{0BC4B0D1-BB9E-4F6D-950C-3107FC068DB9}" srcOrd="0" destOrd="0" presId="urn:microsoft.com/office/officeart/2005/8/layout/chevron2"/>
    <dgm:cxn modelId="{A02C75DF-3460-4CA2-8BD4-BDD65A43E1B7}" type="presOf" srcId="{0EF91265-3C47-456D-A869-B587C919C69B}" destId="{F0AFFB88-4373-4665-B4A5-8222428443B1}" srcOrd="0" destOrd="0" presId="urn:microsoft.com/office/officeart/2005/8/layout/chevron2"/>
    <dgm:cxn modelId="{DB035D7B-C5FE-4E44-9B66-A3B550935AED}" type="presOf" srcId="{DC4DBA88-F46A-45E3-9CEB-0F663379203D}" destId="{76BFE856-E456-4E06-995F-F3C71FCEEB1D}" srcOrd="0" destOrd="0" presId="urn:microsoft.com/office/officeart/2005/8/layout/chevron2"/>
    <dgm:cxn modelId="{338DD160-6308-42E3-A623-9942090455F6}" type="presOf" srcId="{4A10C5E2-CD20-410C-AFCC-41157ABCD540}" destId="{2E619429-FF7B-4308-A1F5-A92579EC8FB9}" srcOrd="0" destOrd="0" presId="urn:microsoft.com/office/officeart/2005/8/layout/chevron2"/>
    <dgm:cxn modelId="{B74758A3-2069-42FE-AF46-DE8AB372E315}" type="presOf" srcId="{BC3E5507-8322-4054-B4C8-D094D8B1799C}" destId="{EAE6C44D-9B63-47DC-83E3-4F87990FCBC7}" srcOrd="0" destOrd="0" presId="urn:microsoft.com/office/officeart/2005/8/layout/chevron2"/>
    <dgm:cxn modelId="{9F62A33B-DEA1-473E-85B3-470F544F809C}" srcId="{5C97A0D9-78AF-4EB1-9C5F-2E65358C8539}" destId="{BC3E5507-8322-4054-B4C8-D094D8B1799C}" srcOrd="0" destOrd="0" parTransId="{520911C7-1130-4316-8E25-9ECB53A8E7FB}" sibTransId="{C8BF82F6-EB58-40A5-91AB-7F55A5D31C7C}"/>
    <dgm:cxn modelId="{93FAD4F1-7035-4785-AB11-379DFBE072CA}" srcId="{4A10C5E2-CD20-410C-AFCC-41157ABCD540}" destId="{0EF91265-3C47-456D-A869-B587C919C69B}" srcOrd="2" destOrd="0" parTransId="{594FFADC-A40F-4B60-AE69-669AF126F1D4}" sibTransId="{57F30249-3D53-4CD1-828A-E36249ED85D4}"/>
    <dgm:cxn modelId="{B0275AD7-55BC-417E-8F23-D46ED4FD5E62}" type="presOf" srcId="{29ACB098-C585-4AEA-989A-0563AA58AE49}" destId="{979816FA-B034-4205-963B-6A484ADD35F7}" srcOrd="0" destOrd="0" presId="urn:microsoft.com/office/officeart/2005/8/layout/chevron2"/>
    <dgm:cxn modelId="{5A9B9F41-6B9D-467E-B150-BF1656D18C64}" srcId="{4A10C5E2-CD20-410C-AFCC-41157ABCD540}" destId="{5C97A0D9-78AF-4EB1-9C5F-2E65358C8539}" srcOrd="0" destOrd="0" parTransId="{5E5D3D8F-3562-4CA2-833E-527F71E6A8B7}" sibTransId="{53E76B00-1879-475F-AD10-71F0EFF30866}"/>
    <dgm:cxn modelId="{92EC0713-91F8-45B4-B951-5019EAEBAFFA}" srcId="{4A10C5E2-CD20-410C-AFCC-41157ABCD540}" destId="{29ACB098-C585-4AEA-989A-0563AA58AE49}" srcOrd="1" destOrd="0" parTransId="{7A8941FC-0D4B-4D52-8BA0-BE45A437E39A}" sibTransId="{AFE264AF-34B7-4C86-A1C6-986295026EAB}"/>
    <dgm:cxn modelId="{D9BD54C7-81C2-42B6-84B4-AD9732C2E71F}" srcId="{29ACB098-C585-4AEA-989A-0563AA58AE49}" destId="{33414972-6EF5-4598-828C-E063FC3CAB97}" srcOrd="0" destOrd="0" parTransId="{DD5C6CA6-73D2-402D-8739-D919DC9AEC70}" sibTransId="{C031B7EB-DF33-47EC-A245-7C9E4890223A}"/>
    <dgm:cxn modelId="{A948103E-3BFA-48A9-ACF7-78DBFAB72A9D}" type="presOf" srcId="{33414972-6EF5-4598-828C-E063FC3CAB97}" destId="{C108D3CB-A268-40A1-AC4E-8ED811FD6A8A}" srcOrd="0" destOrd="0" presId="urn:microsoft.com/office/officeart/2005/8/layout/chevron2"/>
    <dgm:cxn modelId="{1165BDC2-DD98-4DA2-A98C-7E4DC2CE2843}" srcId="{0EF91265-3C47-456D-A869-B587C919C69B}" destId="{DC4DBA88-F46A-45E3-9CEB-0F663379203D}" srcOrd="0" destOrd="0" parTransId="{4905CB6B-521E-4D23-84DD-0136F973BEDF}" sibTransId="{D2F70C52-1208-4300-B729-9B051397E406}"/>
    <dgm:cxn modelId="{8798B648-DFBC-4DB9-9F6B-6E42D3D5CCFF}" type="presParOf" srcId="{2E619429-FF7B-4308-A1F5-A92579EC8FB9}" destId="{39B6021F-58E2-46EB-B12D-B01871E8DB53}" srcOrd="0" destOrd="0" presId="urn:microsoft.com/office/officeart/2005/8/layout/chevron2"/>
    <dgm:cxn modelId="{40FE7650-424D-4AE2-B62F-8519EAD539B2}" type="presParOf" srcId="{39B6021F-58E2-46EB-B12D-B01871E8DB53}" destId="{0BC4B0D1-BB9E-4F6D-950C-3107FC068DB9}" srcOrd="0" destOrd="0" presId="urn:microsoft.com/office/officeart/2005/8/layout/chevron2"/>
    <dgm:cxn modelId="{38DCAEC7-00AC-4235-81CC-962A365554AA}" type="presParOf" srcId="{39B6021F-58E2-46EB-B12D-B01871E8DB53}" destId="{EAE6C44D-9B63-47DC-83E3-4F87990FCBC7}" srcOrd="1" destOrd="0" presId="urn:microsoft.com/office/officeart/2005/8/layout/chevron2"/>
    <dgm:cxn modelId="{413B6337-6260-4ABC-9027-ECB2844FFB03}" type="presParOf" srcId="{2E619429-FF7B-4308-A1F5-A92579EC8FB9}" destId="{82EBEA3A-DDEA-4DEB-8196-B2820791EFF5}" srcOrd="1" destOrd="0" presId="urn:microsoft.com/office/officeart/2005/8/layout/chevron2"/>
    <dgm:cxn modelId="{2DAF51FD-5C70-4C3C-AECD-994FB786609E}" type="presParOf" srcId="{2E619429-FF7B-4308-A1F5-A92579EC8FB9}" destId="{B3E1554F-21D2-414F-8F31-7D7911C594D6}" srcOrd="2" destOrd="0" presId="urn:microsoft.com/office/officeart/2005/8/layout/chevron2"/>
    <dgm:cxn modelId="{3CB18253-4A4A-4982-8C0D-6C75B7FEEDF7}" type="presParOf" srcId="{B3E1554F-21D2-414F-8F31-7D7911C594D6}" destId="{979816FA-B034-4205-963B-6A484ADD35F7}" srcOrd="0" destOrd="0" presId="urn:microsoft.com/office/officeart/2005/8/layout/chevron2"/>
    <dgm:cxn modelId="{50B122D7-9FC9-4CB9-BCE6-0B41F67AA7AC}" type="presParOf" srcId="{B3E1554F-21D2-414F-8F31-7D7911C594D6}" destId="{C108D3CB-A268-40A1-AC4E-8ED811FD6A8A}" srcOrd="1" destOrd="0" presId="urn:microsoft.com/office/officeart/2005/8/layout/chevron2"/>
    <dgm:cxn modelId="{651F2AA4-9E65-4A3E-93C2-E136CBC8E8BC}" type="presParOf" srcId="{2E619429-FF7B-4308-A1F5-A92579EC8FB9}" destId="{66AA8F3B-A199-4933-9079-9897A06EFFF8}" srcOrd="3" destOrd="0" presId="urn:microsoft.com/office/officeart/2005/8/layout/chevron2"/>
    <dgm:cxn modelId="{1CCE51D1-2337-4B2C-9A22-718183745C18}" type="presParOf" srcId="{2E619429-FF7B-4308-A1F5-A92579EC8FB9}" destId="{26D72756-674F-43D7-9298-943F39F01505}" srcOrd="4" destOrd="0" presId="urn:microsoft.com/office/officeart/2005/8/layout/chevron2"/>
    <dgm:cxn modelId="{02334253-8690-483A-AFF9-DA89B5DB2086}" type="presParOf" srcId="{26D72756-674F-43D7-9298-943F39F01505}" destId="{F0AFFB88-4373-4665-B4A5-8222428443B1}" srcOrd="0" destOrd="0" presId="urn:microsoft.com/office/officeart/2005/8/layout/chevron2"/>
    <dgm:cxn modelId="{BB5CE186-2CC0-48C9-B1CA-3DE4DB071FF7}" type="presParOf" srcId="{26D72756-674F-43D7-9298-943F39F01505}" destId="{76BFE856-E456-4E06-995F-F3C71FCEEB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0.03146</cdr:x>
      <cdr:y>0.00289</cdr:y>
    </cdr:from>
    <cdr:to>
      <cdr:x>0.98589</cdr:x>
      <cdr:y>0.14793</cdr:y>
    </cdr:to>
    <cdr:sp macro="" textlink="">
      <cdr:nvSpPr>
        <cdr:cNvPr id="2" name="Скругленный прямоугольник 1"/>
        <cdr:cNvSpPr/>
      </cdr:nvSpPr>
      <cdr:spPr bwMode="auto">
        <a:xfrm xmlns:a="http://schemas.openxmlformats.org/drawingml/2006/main">
          <a:off x="239725" y="15777"/>
          <a:ext cx="7272757" cy="79208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>
            <a:buNone/>
          </a:pPr>
          <a:r>
            <a:rPr lang="ru-RU" sz="1800" b="1" dirty="0" smtClean="0"/>
            <a:t>Структура расходов бюджета на 2020 год </a:t>
          </a:r>
        </a:p>
        <a:p xmlns:a="http://schemas.openxmlformats.org/drawingml/2006/main">
          <a:pPr algn="ctr">
            <a:buNone/>
          </a:pPr>
          <a:r>
            <a:rPr lang="ru-RU" sz="1800" b="1" dirty="0" smtClean="0"/>
            <a:t>(%)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0.00311</cdr:x>
      <cdr:y>0.01607</cdr:y>
    </cdr:from>
    <cdr:to>
      <cdr:x>0.98589</cdr:x>
      <cdr:y>0.20068</cdr:y>
    </cdr:to>
    <cdr:sp macro="" textlink="">
      <cdr:nvSpPr>
        <cdr:cNvPr id="2" name="Скругленный прямоугольник 1"/>
        <cdr:cNvSpPr/>
      </cdr:nvSpPr>
      <cdr:spPr bwMode="auto">
        <a:xfrm xmlns:a="http://schemas.openxmlformats.org/drawingml/2006/main">
          <a:off x="23698" y="87758"/>
          <a:ext cx="7488784" cy="100813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60" b="1" i="0" u="none" strike="noStrike" kern="1200" baseline="0">
              <a:solidFill>
                <a:srgbClr val="333300"/>
              </a:solidFill>
              <a:latin typeface="+mn-lt"/>
              <a:ea typeface="+mn-ea"/>
              <a:cs typeface="+mn-cs"/>
            </a:defRPr>
          </a:pPr>
          <a:r>
            <a:rPr lang="ru-RU" sz="1600" b="1" dirty="0" smtClean="0"/>
            <a:t>Объём иных межбюджетных трансфертов из бюджета муниципального образования «Асиновский район» бюджетам поселений на 2020 год </a:t>
          </a: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60" b="1" i="0" u="none" strike="noStrike" kern="1200" baseline="0">
              <a:solidFill>
                <a:srgbClr val="333300"/>
              </a:solidFill>
              <a:latin typeface="+mn-lt"/>
              <a:ea typeface="+mn-ea"/>
              <a:cs typeface="+mn-cs"/>
            </a:defRPr>
          </a:pPr>
          <a:r>
            <a:rPr lang="ru-RU" sz="1600" b="1" i="0" baseline="0" dirty="0" smtClean="0"/>
            <a:t>(тыс. руб.)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0.03146</cdr:x>
      <cdr:y>0.02926</cdr:y>
    </cdr:from>
    <cdr:to>
      <cdr:x>0.98589</cdr:x>
      <cdr:y>0.18749</cdr:y>
    </cdr:to>
    <cdr:sp macro="" textlink="">
      <cdr:nvSpPr>
        <cdr:cNvPr id="2" name="Скругленный прямоугольник 1"/>
        <cdr:cNvSpPr/>
      </cdr:nvSpPr>
      <cdr:spPr bwMode="auto">
        <a:xfrm xmlns:a="http://schemas.openxmlformats.org/drawingml/2006/main">
          <a:off x="239688" y="159792"/>
          <a:ext cx="7272808" cy="86409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60" b="1" i="0" u="none" strike="noStrike" kern="1200" baseline="0">
              <a:solidFill>
                <a:srgbClr val="333300"/>
              </a:solidFill>
              <a:latin typeface="+mn-lt"/>
              <a:ea typeface="+mn-ea"/>
              <a:cs typeface="+mn-cs"/>
            </a:defRPr>
          </a:pPr>
          <a:r>
            <a:rPr lang="ru-RU" sz="1800" b="1" i="0" baseline="0" dirty="0" smtClean="0"/>
            <a:t>Объём дотации на выравнивание    бюджетной обеспеченности поселений на 2020 год (тыс. руб.)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549579E-B80C-4532-97EC-D19DF5EB09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49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10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19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9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</p:grpSp>
        </p:grpSp>
      </p:grpSp>
      <p:sp>
        <p:nvSpPr>
          <p:cNvPr id="624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8F72-624B-4BD0-9642-89A57C0CD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1861A-756D-4EEE-8737-DCB840A4B9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EDA6-57C6-492D-AC36-DDDC58E930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DAD58-0D06-44A3-B99F-F31565655B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88" y="228600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5E85-81CF-476D-BC29-49BC7FB5D9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22E0A-EEB3-4BD0-A21C-58063FC5CC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E572-C168-491D-8970-313525CD6F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107A-4788-4CF5-B2A5-6AEC22CC21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B6E8-6E43-4422-9F29-4AE597E447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6D53-70E6-45BB-8D92-1865D7B469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46D62-9D2B-4AD3-B068-CE8910B6B3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39F0-AE23-4E8E-ADEB-43BCEEAA70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664C-0161-4B2D-B21A-1F540A1431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4D5-D3BE-49E8-ABCF-C03D0C533F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A795-B9CA-4B38-8FB5-9CA4D82C45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7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75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76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A4706220-1857-47B8-B501-6DC3545EE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«АСИНОВСКИЙ РАЙОН» </a:t>
            </a:r>
            <a:br>
              <a:rPr lang="ru-RU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2020 ГОД И НА ПЛАНОВЫЙ ПЕРИОД 2021 И 2022 ГОДОВ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2714625" y="5857875"/>
            <a:ext cx="6276975" cy="785813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Финансов Администрации Асиновского района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1800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91264" cy="2622277"/>
          </a:xfrm>
        </p:spPr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1403649" y="1268761"/>
            <a:ext cx="7283152" cy="792088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Структура расходов бюджета на 2020 год </a:t>
            </a:r>
          </a:p>
          <a:p>
            <a:pPr algn="ctr">
              <a:buNone/>
            </a:pPr>
            <a:r>
              <a:rPr lang="ru-RU" sz="1800" dirty="0" smtClean="0"/>
              <a:t>(тыс.руб.)</a:t>
            </a:r>
            <a:endParaRPr lang="ru-RU" sz="1800" dirty="0"/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24000" y="1954656"/>
          <a:ext cx="7440488" cy="471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6352"/>
                <a:gridCol w="1224136"/>
              </a:tblGrid>
              <a:tr h="250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показателей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Сумма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46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75 548,8</a:t>
                      </a:r>
                      <a:endParaRPr lang="ru-RU" sz="1400" dirty="0"/>
                    </a:p>
                  </a:txBody>
                  <a:tcPr/>
                </a:tc>
              </a:tr>
              <a:tr h="3022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250,0</a:t>
                      </a:r>
                      <a:endParaRPr lang="ru-RU" sz="1400" dirty="0"/>
                    </a:p>
                  </a:txBody>
                  <a:tcPr/>
                </a:tc>
              </a:tr>
              <a:tr h="5137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1 715,3</a:t>
                      </a:r>
                      <a:endParaRPr lang="ru-RU" sz="1400" dirty="0"/>
                    </a:p>
                  </a:txBody>
                  <a:tcPr/>
                </a:tc>
              </a:tr>
              <a:tr h="3022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21 240,3</a:t>
                      </a:r>
                      <a:endParaRPr lang="ru-RU" sz="1400" dirty="0"/>
                    </a:p>
                  </a:txBody>
                  <a:tcPr/>
                </a:tc>
              </a:tr>
              <a:tr h="3446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Жилищно–коммунальное хозяйство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27 343,2</a:t>
                      </a:r>
                      <a:endParaRPr lang="ru-RU" sz="1400" dirty="0"/>
                    </a:p>
                  </a:txBody>
                  <a:tcPr/>
                </a:tc>
              </a:tr>
              <a:tr h="3446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142 164,2</a:t>
                      </a:r>
                      <a:endParaRPr lang="ru-RU" sz="1400" dirty="0"/>
                    </a:p>
                  </a:txBody>
                  <a:tcPr/>
                </a:tc>
              </a:tr>
              <a:tr h="3446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58 347,1</a:t>
                      </a:r>
                      <a:endParaRPr lang="ru-RU" sz="1400" dirty="0"/>
                    </a:p>
                  </a:txBody>
                  <a:tcPr/>
                </a:tc>
              </a:tr>
              <a:tr h="3022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1 050,0</a:t>
                      </a:r>
                      <a:endParaRPr lang="ru-RU" sz="1400" dirty="0"/>
                    </a:p>
                  </a:txBody>
                  <a:tcPr/>
                </a:tc>
              </a:tr>
              <a:tr h="3022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4 100,0</a:t>
                      </a:r>
                      <a:endParaRPr lang="ru-RU" sz="1400" dirty="0"/>
                    </a:p>
                  </a:txBody>
                  <a:tcPr/>
                </a:tc>
              </a:tr>
              <a:tr h="3022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6 830,5</a:t>
                      </a:r>
                      <a:endParaRPr lang="ru-RU" sz="1400" dirty="0"/>
                    </a:p>
                  </a:txBody>
                  <a:tcPr/>
                </a:tc>
              </a:tr>
              <a:tr h="3446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</a:t>
                      </a:r>
                      <a:r>
                        <a:rPr lang="ru-RU" sz="1400" dirty="0" err="1" smtClean="0"/>
                        <a:t>внутр</a:t>
                      </a:r>
                      <a:r>
                        <a:rPr lang="ru-RU" sz="1400" dirty="0" smtClean="0"/>
                        <a:t>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г</a:t>
                      </a:r>
                      <a:r>
                        <a:rPr lang="ru-RU" sz="1400" dirty="0" err="1" smtClean="0"/>
                        <a:t>ос</a:t>
                      </a:r>
                      <a:r>
                        <a:rPr lang="ru-RU" sz="1400" dirty="0" smtClean="0"/>
                        <a:t>. и муниципального долга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900,0</a:t>
                      </a:r>
                      <a:endParaRPr lang="ru-RU" sz="1400" dirty="0"/>
                    </a:p>
                  </a:txBody>
                  <a:tcPr/>
                </a:tc>
              </a:tr>
              <a:tr h="3446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55 174,1</a:t>
                      </a:r>
                      <a:endParaRPr lang="ru-RU" sz="1400" dirty="0"/>
                    </a:p>
                  </a:txBody>
                  <a:tcPr/>
                </a:tc>
              </a:tr>
              <a:tr h="2706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394 663,5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1524000" y="1397000"/>
          <a:ext cx="7620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 bwMode="auto">
          <a:xfrm>
            <a:off x="2771800" y="1556792"/>
            <a:ext cx="4680520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Расходы всего (тыс.</a:t>
            </a:r>
            <a:r>
              <a:rPr kumimoji="1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руб.</a:t>
            </a: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) – 394 663,6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300192" y="3429000"/>
            <a:ext cx="252028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  <a:p>
            <a:pPr algn="ctr"/>
            <a:r>
              <a:rPr kumimoji="1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Непрограммные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расходы (тыс. руб.)  - 82 709,1</a:t>
            </a:r>
          </a:p>
          <a:p>
            <a:pPr algn="ctr"/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20,96 %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619672" y="3429000"/>
            <a:ext cx="252028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Программные расходы (тыс.</a:t>
            </a:r>
            <a:r>
              <a:rPr kumimoji="1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руб.</a:t>
            </a: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)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311 954,5</a:t>
            </a: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79,04 % </a:t>
            </a: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" name="Тройная стрелка влево/вправо/вверх 18"/>
          <p:cNvSpPr/>
          <p:nvPr/>
        </p:nvSpPr>
        <p:spPr bwMode="auto">
          <a:xfrm>
            <a:off x="4355976" y="2708920"/>
            <a:ext cx="1584176" cy="1656184"/>
          </a:xfrm>
          <a:prstGeom prst="leftRigh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4499992" y="5517232"/>
            <a:ext cx="1431776" cy="121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100 %</a:t>
            </a:r>
          </a:p>
        </p:txBody>
      </p:sp>
      <p:sp>
        <p:nvSpPr>
          <p:cNvPr id="23" name="Стрелка вниз 22"/>
          <p:cNvSpPr/>
          <p:nvPr/>
        </p:nvSpPr>
        <p:spPr bwMode="auto">
          <a:xfrm rot="18661968">
            <a:off x="4203244" y="5047525"/>
            <a:ext cx="320993" cy="50490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4" name="Стрелка вниз 23"/>
          <p:cNvSpPr/>
          <p:nvPr/>
        </p:nvSpPr>
        <p:spPr bwMode="auto">
          <a:xfrm rot="2519013">
            <a:off x="5842101" y="5053418"/>
            <a:ext cx="299801" cy="46776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75656" y="1268760"/>
          <a:ext cx="758450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215"/>
                <a:gridCol w="1528289"/>
              </a:tblGrid>
              <a:tr h="16078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820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культуры и туризма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на 2020-2025 годы»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51 277,8</a:t>
                      </a:r>
                      <a:endParaRPr lang="ru-RU" sz="1600" b="0" dirty="0"/>
                    </a:p>
                  </a:txBody>
                  <a:tcPr/>
                </a:tc>
              </a:tr>
              <a:tr h="496820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физической культуры и спорта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на 2020-2025 годы»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6 830,5</a:t>
                      </a:r>
                      <a:endParaRPr lang="ru-RU" sz="1600" b="0" dirty="0"/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молодежной политики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на 2020-2025годы»</a:t>
                      </a:r>
                      <a:endParaRPr lang="ru-RU" sz="1400" b="0" dirty="0" smtClean="0"/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2 100,0</a:t>
                      </a:r>
                      <a:endParaRPr lang="ru-RU" sz="1600" b="0" dirty="0"/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«Социально – демографическое развитие Асиновского района Томской области на 2016 – 2021 годы»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2 500,0</a:t>
                      </a:r>
                      <a:endParaRPr lang="ru-RU" sz="1600" b="0" dirty="0"/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безопасности населения Асиновского района Томской области в 2016-2021 годах»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1 506,0</a:t>
                      </a:r>
                      <a:endParaRPr lang="ru-RU" sz="1600" b="0" dirty="0"/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личных подсобных хозяйств граждан муниципального образования «Асиновский район» на 2016-2021 годы»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1 372,0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03648" y="1484785"/>
          <a:ext cx="7584504" cy="416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215"/>
                <a:gridCol w="1528289"/>
              </a:tblGrid>
              <a:tr h="29523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9295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транспортной системы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на 2016-2021 годы»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18 867,3</a:t>
                      </a:r>
                      <a:endParaRPr lang="ru-RU" sz="1600" b="0" dirty="0"/>
                    </a:p>
                  </a:txBody>
                  <a:tcPr/>
                </a:tc>
              </a:tr>
              <a:tr h="559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предпринимательства 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Томской области на 2016-2021 годы»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745,0</a:t>
                      </a:r>
                      <a:endParaRPr lang="ru-RU" sz="1600" b="0" dirty="0"/>
                    </a:p>
                  </a:txBody>
                  <a:tcPr/>
                </a:tc>
              </a:tr>
              <a:tr h="691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доступности жилья и улучшения качества жилищных условий населения Асиновского района Томской области»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600" b="0" dirty="0"/>
                    </a:p>
                  </a:txBody>
                  <a:tcPr/>
                </a:tc>
              </a:tr>
              <a:tr h="539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коммунальной инфраструктуры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24 471,5</a:t>
                      </a:r>
                      <a:endParaRPr lang="ru-RU" sz="1600" b="0" dirty="0"/>
                    </a:p>
                  </a:txBody>
                  <a:tcPr/>
                </a:tc>
              </a:tr>
              <a:tr h="527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Асиновского района»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803,0</a:t>
                      </a:r>
                      <a:endParaRPr lang="ru-RU" sz="1600" b="0" dirty="0"/>
                    </a:p>
                  </a:txBody>
                  <a:tcPr/>
                </a:tc>
              </a:tr>
              <a:tr h="915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комфортной среды населенных пунктов на территории муниципального образования «Асиновский район» на 2018-2022 годы»</a:t>
                      </a:r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75656" y="1628800"/>
          <a:ext cx="7560840" cy="349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8717"/>
                <a:gridCol w="1562123"/>
              </a:tblGrid>
              <a:tr h="6450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5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«Эффективное управление муниципальными финансами и совершенствование межбюджетных отношений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на 2016-2021 годы»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65 145,4</a:t>
                      </a:r>
                      <a:endParaRPr lang="ru-RU" sz="1600" b="0" dirty="0"/>
                    </a:p>
                  </a:txBody>
                  <a:tcPr/>
                </a:tc>
              </a:tr>
              <a:tr h="845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«Устойчивое развитие сельских территорий муниципального образования «Асиновский район» Томской области на 2016-2021 годы»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1 000,0</a:t>
                      </a:r>
                      <a:endParaRPr lang="ru-RU" sz="1600" b="0" dirty="0"/>
                    </a:p>
                  </a:txBody>
                  <a:tcPr/>
                </a:tc>
              </a:tr>
              <a:tr h="673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образования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135 136,0</a:t>
                      </a:r>
                      <a:endParaRPr lang="ru-RU" sz="1600" b="0" dirty="0"/>
                    </a:p>
                  </a:txBody>
                  <a:tcPr/>
                </a:tc>
              </a:tr>
              <a:tr h="38685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Итого: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311954,5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75656" y="1412775"/>
          <a:ext cx="7416824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504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Национальные проекты 2020 года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79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Культура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/>
                    </a:p>
                  </a:txBody>
                  <a:tcPr/>
                </a:tc>
              </a:tr>
              <a:tr h="547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Библиотека с. </a:t>
                      </a:r>
                      <a:r>
                        <a:rPr lang="ru-RU" sz="1400" b="0" dirty="0" err="1" smtClean="0"/>
                        <a:t>Ново-Кусково</a:t>
                      </a:r>
                      <a:r>
                        <a:rPr lang="ru-RU" sz="1400" b="0" dirty="0" smtClean="0"/>
                        <a:t>, Асиновского района Томской области(0,56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baseline="0" dirty="0" err="1" smtClean="0"/>
                        <a:t>млн.руб-софинансирование</a:t>
                      </a:r>
                      <a:r>
                        <a:rPr lang="ru-RU" sz="1400" b="0" dirty="0" smtClean="0"/>
                        <a:t>)</a:t>
                      </a:r>
                    </a:p>
                  </a:txBody>
                  <a:tcPr/>
                </a:tc>
              </a:tr>
              <a:tr h="412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Экология</a:t>
                      </a:r>
                    </a:p>
                  </a:txBody>
                  <a:tcPr/>
                </a:tc>
              </a:tr>
              <a:tr h="556141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Строительство и реконструкция(модернизация)</a:t>
                      </a:r>
                      <a:r>
                        <a:rPr lang="ru-RU" sz="1400" b="0" baseline="0" dirty="0" smtClean="0"/>
                        <a:t> объектов питьевого водоснабжения(13 </a:t>
                      </a:r>
                      <a:r>
                        <a:rPr lang="ru-RU" sz="1400" b="0" baseline="0" dirty="0" err="1" smtClean="0"/>
                        <a:t>млн.руб</a:t>
                      </a:r>
                      <a:r>
                        <a:rPr lang="ru-RU" sz="1400" b="0" baseline="0" dirty="0" smtClean="0"/>
                        <a:t>)</a:t>
                      </a:r>
                      <a:endParaRPr lang="ru-RU" sz="1400" b="0" dirty="0"/>
                    </a:p>
                  </a:txBody>
                  <a:tcPr/>
                </a:tc>
              </a:tr>
              <a:tr h="4716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Спорт</a:t>
                      </a:r>
                      <a:endParaRPr lang="ru-RU" sz="1400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Обеспечение</a:t>
                      </a:r>
                      <a:r>
                        <a:rPr lang="ru-RU" sz="1400" b="0" baseline="0" dirty="0" smtClean="0"/>
                        <a:t> условий для развития физической культуры и массового спорта(1,7 </a:t>
                      </a:r>
                      <a:r>
                        <a:rPr lang="ru-RU" sz="1400" b="0" baseline="0" dirty="0" err="1" smtClean="0"/>
                        <a:t>млн.руб</a:t>
                      </a:r>
                      <a:r>
                        <a:rPr lang="ru-RU" sz="1400" b="0" baseline="0" dirty="0" smtClean="0"/>
                        <a:t>)</a:t>
                      </a:r>
                      <a:endParaRPr lang="ru-RU" sz="1400" b="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Приобретение оборудования для малобюджетных спортивных площадок по месту жительства и учебы в муниципальных образованиях Томской области за исключением муниципального</a:t>
                      </a:r>
                      <a:r>
                        <a:rPr lang="ru-RU" sz="1400" b="0" baseline="0" dirty="0" smtClean="0"/>
                        <a:t> образования «Город Томск», муниципального образования «Городской округ закрытое административно-территориальное образование </a:t>
                      </a:r>
                      <a:r>
                        <a:rPr lang="ru-RU" sz="1400" b="0" baseline="0" dirty="0" err="1" smtClean="0"/>
                        <a:t>Северск</a:t>
                      </a:r>
                      <a:r>
                        <a:rPr lang="ru-RU" sz="1400" b="0" baseline="0" dirty="0" smtClean="0"/>
                        <a:t> Томской области)(0,09.млн.руб.)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1524000" y="1397000"/>
          <a:ext cx="7620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1524000" y="1397000"/>
          <a:ext cx="7620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052736"/>
            <a:ext cx="7491412" cy="720080"/>
          </a:xfrm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1619250" y="1524000"/>
          <a:ext cx="7372350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sz="half" idx="2"/>
          </p:nvPr>
        </p:nvSpPr>
        <p:spPr>
          <a:xfrm>
            <a:off x="1547664" y="1628801"/>
            <a:ext cx="7596336" cy="792088"/>
          </a:xfrm>
        </p:spPr>
        <p:txBody>
          <a:bodyPr/>
          <a:lstStyle/>
          <a:p>
            <a:pPr lvl="0" algn="ctr">
              <a:buNone/>
            </a:pPr>
            <a:r>
              <a:rPr lang="ru-RU" sz="1800" dirty="0" smtClean="0"/>
              <a:t>Основные параметры бюджета</a:t>
            </a:r>
          </a:p>
          <a:p>
            <a:pPr lvl="0" algn="ctr">
              <a:buNone/>
            </a:pPr>
            <a:r>
              <a:rPr lang="ru-RU" sz="1800" dirty="0" smtClean="0"/>
              <a:t> на 2020 год и  плановый 2021 и 2022 годов (тыс.руб</a:t>
            </a:r>
            <a:r>
              <a:rPr lang="ru-RU" dirty="0" smtClean="0"/>
              <a:t>.)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1043608" y="2348880"/>
          <a:ext cx="79563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60648"/>
            <a:ext cx="729071" cy="108012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16632"/>
            <a:ext cx="1979711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211243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116632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40466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 МО АСИНОВСКИЙ РАЙОН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259632" y="1524001"/>
            <a:ext cx="7488832" cy="1760984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Структура доходов бюджета на 2020 год и  плановый 2021 и 2022 годов (тыс.руб.) </a:t>
            </a:r>
            <a:endParaRPr lang="ru-RU" sz="18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1331913" y="2204864"/>
          <a:ext cx="765968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8905" y="5457840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259632" y="1524001"/>
            <a:ext cx="7488832" cy="1760984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Состав межбюджетных трансфертов 2020 год и  плановый 2021 и 2022 годов (тыс.руб.) </a:t>
            </a:r>
            <a:endParaRPr lang="ru-RU" sz="18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1331913" y="2204864"/>
          <a:ext cx="765968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475656" y="1524001"/>
            <a:ext cx="7272808" cy="1760984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Соотношение налоговых и неналоговых доходов на 2020 год (тыс.руб.)</a:t>
            </a:r>
            <a:endParaRPr lang="ru-RU" sz="20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1331913" y="2204864"/>
          <a:ext cx="765968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259632" y="1524001"/>
            <a:ext cx="7488832" cy="1760984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Структура налоговых доходов бюджета района за 2020 год (тыс.руб.)</a:t>
            </a:r>
          </a:p>
          <a:p>
            <a:pPr algn="ctr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1547664" y="2348883"/>
          <a:ext cx="7488831" cy="397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2304256"/>
                <a:gridCol w="1656183"/>
              </a:tblGrid>
              <a:tr h="4879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Значение, тыс.руб.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%, от общего значения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701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НДФЛ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168 629,3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81,5</a:t>
                      </a:r>
                      <a:endParaRPr lang="ru-RU" sz="1800" dirty="0"/>
                    </a:p>
                  </a:txBody>
                  <a:tcPr/>
                </a:tc>
              </a:tr>
              <a:tr h="28827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ЕНВД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15 984,0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7,7</a:t>
                      </a:r>
                      <a:endParaRPr lang="ru-RU" sz="1800" dirty="0"/>
                    </a:p>
                  </a:txBody>
                  <a:tcPr/>
                </a:tc>
              </a:tr>
              <a:tr h="29289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15 016,0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7,3</a:t>
                      </a:r>
                      <a:endParaRPr lang="ru-RU" sz="1800" dirty="0"/>
                    </a:p>
                  </a:txBody>
                  <a:tcPr/>
                </a:tc>
              </a:tr>
              <a:tr h="2870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Акцизы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2 483,0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1,2</a:t>
                      </a:r>
                      <a:endParaRPr lang="ru-RU" sz="1800" dirty="0"/>
                    </a:p>
                  </a:txBody>
                  <a:tcPr/>
                </a:tc>
              </a:tr>
              <a:tr h="30964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Государственная пошлина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4 285,6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2,1</a:t>
                      </a:r>
                      <a:endParaRPr lang="ru-RU" sz="1800" dirty="0"/>
                    </a:p>
                  </a:txBody>
                  <a:tcPr/>
                </a:tc>
              </a:tr>
              <a:tr h="4955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Прочие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491,3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0,2</a:t>
                      </a:r>
                      <a:endParaRPr lang="ru-RU" sz="1800" dirty="0"/>
                    </a:p>
                  </a:txBody>
                  <a:tcPr/>
                </a:tc>
              </a:tr>
              <a:tr h="4955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ИТОГО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206 889,2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</a:tr>
              <a:tr h="49550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5589240"/>
            <a:ext cx="945095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8905" y="5457840"/>
            <a:ext cx="945095" cy="1400160"/>
          </a:xfrm>
          <a:prstGeom prst="rect">
            <a:avLst/>
          </a:prstGeom>
          <a:noFill/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259632" y="1340769"/>
            <a:ext cx="7488832" cy="720080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Структура неналоговых доходов бюджета района за 2020 год (тыс.руб.)</a:t>
            </a:r>
          </a:p>
          <a:p>
            <a:pPr algn="ctr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1619673" y="1916834"/>
          <a:ext cx="7524327" cy="457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7"/>
                <a:gridCol w="1368152"/>
                <a:gridCol w="1403648"/>
              </a:tblGrid>
              <a:tr h="4801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Значение, тыс.руб.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%, от общего значения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2434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земельные участки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8 780,0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81,5</a:t>
                      </a:r>
                      <a:endParaRPr lang="ru-RU" sz="1600" dirty="0"/>
                    </a:p>
                  </a:txBody>
                  <a:tcPr/>
                </a:tc>
              </a:tr>
              <a:tr h="28243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Штрафы, санкции, возмещение ущерба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0,6</a:t>
                      </a:r>
                      <a:endParaRPr lang="ru-RU" sz="1600" dirty="0"/>
                    </a:p>
                  </a:txBody>
                  <a:tcPr/>
                </a:tc>
              </a:tr>
              <a:tr h="48013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Доходы от продажи материальных и нематериальных активов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91,0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0,8</a:t>
                      </a:r>
                      <a:endParaRPr lang="ru-RU" sz="1600" dirty="0"/>
                    </a:p>
                  </a:txBody>
                  <a:tcPr/>
                </a:tc>
              </a:tr>
              <a:tr h="48013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Доходы от оказания платных услуг (работ) и компенсации затрат государства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6,5</a:t>
                      </a:r>
                      <a:endParaRPr lang="ru-RU" sz="1600" dirty="0"/>
                    </a:p>
                  </a:txBody>
                  <a:tcPr/>
                </a:tc>
              </a:tr>
              <a:tr h="48013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Плата за негативное воздействие на окружающую среду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434,0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4,1</a:t>
                      </a:r>
                      <a:endParaRPr lang="ru-RU" sz="1600" dirty="0"/>
                    </a:p>
                  </a:txBody>
                  <a:tcPr/>
                </a:tc>
              </a:tr>
              <a:tr h="52428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Доходы от имущества находящегося в муниципальной собственности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530,3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4,9</a:t>
                      </a:r>
                      <a:endParaRPr lang="ru-RU" sz="1600" dirty="0"/>
                    </a:p>
                  </a:txBody>
                  <a:tcPr/>
                </a:tc>
              </a:tr>
              <a:tr h="28243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Прочие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1,6</a:t>
                      </a:r>
                      <a:endParaRPr lang="ru-RU" sz="1600" dirty="0"/>
                    </a:p>
                  </a:txBody>
                  <a:tcPr/>
                </a:tc>
              </a:tr>
              <a:tr h="52428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10 768,7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 МО АСИНОВСКИЙ РАЙОН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9294</TotalTime>
  <Words>804</Words>
  <Application>Microsoft Office PowerPoint</Application>
  <PresentationFormat>Экран (4:3)</PresentationFormat>
  <Paragraphs>229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Reporting Progress or Status</vt:lpstr>
      <vt:lpstr> ПРОЕКТ БЮДЖЕТА  МО «АСИНОВСКИЙ РАЙОН»  НА 2020 ГОД И НА ПЛАНОВЫЙ ПЕРИОД 2021 И 2022 ГОДОВ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505.ru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Киреев Виктор Геннадьевич</cp:lastModifiedBy>
  <cp:revision>600</cp:revision>
  <dcterms:created xsi:type="dcterms:W3CDTF">2009-11-04T17:26:23Z</dcterms:created>
  <dcterms:modified xsi:type="dcterms:W3CDTF">2020-10-20T01:55:12Z</dcterms:modified>
</cp:coreProperties>
</file>