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61" r:id="rId10"/>
    <p:sldId id="263" r:id="rId11"/>
    <p:sldId id="292" r:id="rId12"/>
    <p:sldId id="262" r:id="rId13"/>
    <p:sldId id="276" r:id="rId14"/>
    <p:sldId id="277" r:id="rId15"/>
    <p:sldId id="294" r:id="rId16"/>
    <p:sldId id="278" r:id="rId17"/>
    <p:sldId id="265" r:id="rId18"/>
    <p:sldId id="266" r:id="rId19"/>
    <p:sldId id="267" r:id="rId20"/>
    <p:sldId id="289" r:id="rId21"/>
    <p:sldId id="270" r:id="rId22"/>
    <p:sldId id="279" r:id="rId23"/>
    <p:sldId id="291" r:id="rId24"/>
    <p:sldId id="290" r:id="rId25"/>
    <p:sldId id="274" r:id="rId26"/>
    <p:sldId id="295" r:id="rId27"/>
    <p:sldId id="288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92D050"/>
    <a:srgbClr val="0000FF"/>
    <a:srgbClr val="CC0099"/>
    <a:srgbClr val="990099"/>
    <a:srgbClr val="003300"/>
    <a:srgbClr val="CC0066"/>
    <a:srgbClr val="660033"/>
    <a:srgbClr val="000066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303692558316281E-2"/>
          <c:y val="0"/>
          <c:w val="0.68593470074718565"/>
          <c:h val="0.943775133024205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622869672375519"/>
                  <c:y val="3.1474205142726211E-2"/>
                </c:manualLayout>
              </c:layout>
              <c:spPr/>
              <c:txPr>
                <a:bodyPr/>
                <a:lstStyle/>
                <a:p>
                  <a:pPr>
                    <a:defRPr sz="2800"/>
                  </a:pPr>
                  <a:endParaRPr lang="ru-RU"/>
                </a:p>
              </c:txPr>
              <c:showPercent val="1"/>
            </c:dLbl>
            <c:dLbl>
              <c:idx val="1"/>
              <c:spPr/>
              <c:txPr>
                <a:bodyPr/>
                <a:lstStyle/>
                <a:p>
                  <a:pPr>
                    <a:defRPr sz="2800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162141852336529"/>
                  <c:y val="-7.5708714535263566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82</a:t>
                    </a:r>
                    <a:r>
                      <a:rPr lang="en-US" sz="2800" dirty="0" smtClean="0"/>
                      <a:t>%</a:t>
                    </a:r>
                    <a:endParaRPr lang="en-US" sz="2800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0.45200000000000001</c:v>
                </c:pt>
                <c:pt idx="1">
                  <c:v>3.0000000000000006E-2</c:v>
                </c:pt>
                <c:pt idx="2">
                  <c:v>0.51800000000000002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229005328411537"/>
          <c:y val="0.59021048564388956"/>
          <c:w val="0.33789172234841125"/>
          <c:h val="0.37276618136971706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gradFill rotWithShape="1">
      <a:gsLst>
        <a:gs pos="0">
          <a:schemeClr val="accent6">
            <a:tint val="15000"/>
            <a:satMod val="250000"/>
          </a:schemeClr>
        </a:gs>
        <a:gs pos="49000">
          <a:schemeClr val="accent6">
            <a:tint val="50000"/>
            <a:satMod val="200000"/>
          </a:schemeClr>
        </a:gs>
        <a:gs pos="49100">
          <a:schemeClr val="accent6">
            <a:tint val="64000"/>
            <a:satMod val="160000"/>
          </a:schemeClr>
        </a:gs>
        <a:gs pos="92000">
          <a:schemeClr val="accent6">
            <a:tint val="50000"/>
            <a:satMod val="200000"/>
          </a:schemeClr>
        </a:gs>
        <a:gs pos="100000">
          <a:schemeClr val="accent6">
            <a:tint val="43000"/>
            <a:satMod val="190000"/>
          </a:schemeClr>
        </a:gs>
      </a:gsLst>
      <a:lin ang="5400000" scaled="1"/>
    </a:gradFill>
    <a:ln w="11430" cap="flat" cmpd="sng" algn="ctr">
      <a:solidFill>
        <a:schemeClr val="accent6"/>
      </a:solidFill>
      <a:prstDash val="solid"/>
    </a:ln>
    <a:effectLst>
      <a:outerShdw blurRad="50800" dist="25000" dir="5400000" rotWithShape="0">
        <a:schemeClr val="accent6">
          <a:shade val="30000"/>
          <a:satMod val="150000"/>
          <a:alpha val="3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09481948382821"/>
          <c:w val="0.99203621788590557"/>
          <c:h val="0.656843296684857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Асиновского муниципального района на 2015 год - 544165 тыс. рублей</c:v>
                </c:pt>
              </c:strCache>
            </c:strRef>
          </c:tx>
          <c:explosion val="27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Lbls>
            <c:dLbl>
              <c:idx val="3"/>
              <c:layout>
                <c:manualLayout>
                  <c:x val="0.11503728174547627"/>
                  <c:y val="1.8631140689429001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налог на вмененный доход</c:v>
                </c:pt>
                <c:pt idx="2">
                  <c:v>госпошлина</c:v>
                </c:pt>
                <c:pt idx="3">
                  <c:v>остальные 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134901.1</c:v>
                </c:pt>
                <c:pt idx="1">
                  <c:v>21023</c:v>
                </c:pt>
                <c:pt idx="2">
                  <c:v>3580.3</c:v>
                </c:pt>
                <c:pt idx="3">
                  <c:v>12598.04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3633229445971198"/>
          <c:y val="1.4611837122120058E-2"/>
          <c:w val="0.79041740683778139"/>
          <c:h val="0.25634953355257478"/>
        </c:manualLayout>
      </c:layout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accent3">
        <a:lumMod val="40000"/>
        <a:lumOff val="60000"/>
      </a:schemeClr>
    </a:solidFill>
    <a:ln>
      <a:solidFill>
        <a:schemeClr val="accent3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9907635525444055E-2"/>
          <c:y val="0.47868733381988193"/>
          <c:w val="0.96712942224960874"/>
          <c:h val="0.496624527754122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CC0099"/>
              </a:solidFill>
            </c:spPr>
          </c:dPt>
          <c:dPt>
            <c:idx val="3"/>
            <c:spPr>
              <a:solidFill>
                <a:srgbClr val="0000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Percent val="1"/>
            </c:dLbl>
            <c:dLblPos val="outEnd"/>
            <c:showPercent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остальные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6171.2</c:v>
                </c:pt>
                <c:pt idx="1">
                  <c:v>127</c:v>
                </c:pt>
                <c:pt idx="2">
                  <c:v>700</c:v>
                </c:pt>
                <c:pt idx="3">
                  <c:v>4363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951650780494542E-2"/>
          <c:y val="5.4974433406689074E-2"/>
          <c:w val="0.84649777895984402"/>
          <c:h val="0.43451683555852832"/>
        </c:manualLayout>
      </c:layout>
      <c:txPr>
        <a:bodyPr/>
        <a:lstStyle/>
        <a:p>
          <a:pPr>
            <a:defRPr sz="2000">
              <a:latin typeface="Bookman Old Style" pitchFamily="18" charset="0"/>
            </a:defRPr>
          </a:pPr>
          <a:endParaRPr lang="ru-RU"/>
        </a:p>
      </c:txPr>
    </c:legend>
    <c:plotVisOnly val="1"/>
    <c:dispBlanksAs val="zero"/>
  </c:chart>
  <c:spPr>
    <a:solidFill>
      <a:schemeClr val="accent5">
        <a:lumMod val="40000"/>
        <a:lumOff val="60000"/>
      </a:schemeClr>
    </a:solidFill>
    <a:ln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805074224467717"/>
          <c:y val="8.2442338858292703E-4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1761006289308172E-2"/>
          <c:y val="9.6040089420391314E-2"/>
          <c:w val="0.87489773683950034"/>
          <c:h val="0.89823130399324458"/>
        </c:manualLayout>
      </c:layout>
      <c:pie3DChart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chemeClr val="tx1"/>
              </a:solidFill>
            </c:spPr>
          </c:dPt>
          <c:dLbls>
            <c:dLbl>
              <c:idx val="1"/>
              <c:layout>
                <c:manualLayout>
                  <c:x val="-6.7057302427745324E-2"/>
                  <c:y val="0.10954661584339"/>
                </c:manualLayout>
              </c:layout>
              <c:dLblPos val="bestFit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Percent val="1"/>
            </c:dLbl>
            <c:dLblPos val="outEnd"/>
            <c:showPercent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129692.6</c:v>
                </c:pt>
                <c:pt idx="1">
                  <c:v>39102</c:v>
                </c:pt>
                <c:pt idx="2">
                  <c:v>29906.2</c:v>
                </c:pt>
                <c:pt idx="3">
                  <c:v>420.5</c:v>
                </c:pt>
              </c:numCache>
            </c:numRef>
          </c:val>
        </c:ser>
      </c:pie3DChart>
      <c:spPr>
        <a:noFill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plotArea>
      <c:layout>
        <c:manualLayout>
          <c:layoutTarget val="inner"/>
          <c:xMode val="edge"/>
          <c:yMode val="edge"/>
          <c:x val="0.49559131671041118"/>
          <c:y val="2.3818299022503712E-2"/>
          <c:w val="0.50440868328958965"/>
          <c:h val="0.9526207851477315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3"/>
              <c:layout>
                <c:manualLayout>
                  <c:x val="-2.8906753414240402E-3"/>
                  <c:y val="-1.111103334359864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
</a:t>
                    </a:r>
                    <a:r>
                      <a:rPr lang="ru-RU" sz="1400" dirty="0" smtClean="0"/>
                      <a:t>9,44%</a:t>
                    </a:r>
                    <a:endParaRPr lang="ru-RU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0.20167670537647719</c:v>
                </c:pt>
                <c:pt idx="1">
                  <c:v>1.3112783311518034E-4</c:v>
                </c:pt>
                <c:pt idx="2">
                  <c:v>2.9110378951570032E-3</c:v>
                </c:pt>
                <c:pt idx="3">
                  <c:v>5.0301423549981863E-2</c:v>
                </c:pt>
                <c:pt idx="4">
                  <c:v>9.8861469476194133E-2</c:v>
                </c:pt>
                <c:pt idx="5">
                  <c:v>0.35360534665871857</c:v>
                </c:pt>
                <c:pt idx="6">
                  <c:v>0.15218329153415106</c:v>
                </c:pt>
                <c:pt idx="7">
                  <c:v>2.7536844954187869E-3</c:v>
                </c:pt>
                <c:pt idx="8">
                  <c:v>8.6200814933257257E-3</c:v>
                </c:pt>
                <c:pt idx="9">
                  <c:v>1.2382401281066479E-2</c:v>
                </c:pt>
                <c:pt idx="10">
                  <c:v>0.11568857978853277</c:v>
                </c:pt>
                <c:pt idx="11">
                  <c:v>8.8485061786123685E-4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381 307,30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Лист1!$C$2:$C$13</c:f>
              <c:numCache>
                <c:formatCode>#,##0.00</c:formatCode>
                <c:ptCount val="12"/>
                <c:pt idx="0">
                  <c:v>76900.800000000003</c:v>
                </c:pt>
                <c:pt idx="1">
                  <c:v>50</c:v>
                </c:pt>
                <c:pt idx="2">
                  <c:v>1110</c:v>
                </c:pt>
                <c:pt idx="3">
                  <c:v>19180.3</c:v>
                </c:pt>
                <c:pt idx="4">
                  <c:v>37696.6</c:v>
                </c:pt>
                <c:pt idx="5">
                  <c:v>134832.29999999999</c:v>
                </c:pt>
                <c:pt idx="6">
                  <c:v>58028.6</c:v>
                </c:pt>
                <c:pt idx="7">
                  <c:v>1050</c:v>
                </c:pt>
                <c:pt idx="8">
                  <c:v>3286.9</c:v>
                </c:pt>
                <c:pt idx="9">
                  <c:v>4721.5</c:v>
                </c:pt>
                <c:pt idx="10">
                  <c:v>44112.9</c:v>
                </c:pt>
                <c:pt idx="11">
                  <c:v>337.4</c:v>
                </c:pt>
              </c:numCache>
            </c:numRef>
          </c:val>
        </c:ser>
        <c:dLbls>
          <c:showVal val="1"/>
        </c:dLbls>
        <c:overlap val="-25"/>
        <c:axId val="146992512"/>
        <c:axId val="146990976"/>
      </c:barChart>
      <c:valAx>
        <c:axId val="146990976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146992512"/>
        <c:crosses val="autoZero"/>
        <c:crossBetween val="between"/>
      </c:valAx>
      <c:catAx>
        <c:axId val="146992512"/>
        <c:scaling>
          <c:orientation val="minMax"/>
        </c:scaling>
        <c:axPos val="l"/>
        <c:numFmt formatCode="0.0%" sourceLinked="1"/>
        <c:majorTickMark val="none"/>
        <c:tickLblPos val="nextTo"/>
        <c:txPr>
          <a:bodyPr/>
          <a:lstStyle/>
          <a:p>
            <a:pPr>
              <a:defRPr>
                <a:solidFill>
                  <a:srgbClr val="CC0066"/>
                </a:solidFill>
              </a:defRPr>
            </a:pPr>
            <a:endParaRPr lang="ru-RU"/>
          </a:p>
        </c:txPr>
        <c:crossAx val="146990976"/>
        <c:crosses val="autoZero"/>
        <c:auto val="1"/>
        <c:lblAlgn val="ctr"/>
        <c:lblOffset val="100"/>
      </c:catAx>
    </c:plotArea>
    <c:plotVisOnly val="1"/>
    <c:dispBlanksAs val="gap"/>
  </c:chart>
  <c:spPr>
    <a:gradFill rotWithShape="1">
      <a:gsLst>
        <a:gs pos="0">
          <a:schemeClr val="accent3">
            <a:tint val="70000"/>
            <a:satMod val="130000"/>
          </a:schemeClr>
        </a:gs>
        <a:gs pos="43000">
          <a:schemeClr val="accent3">
            <a:tint val="44000"/>
            <a:satMod val="165000"/>
          </a:schemeClr>
        </a:gs>
        <a:gs pos="93000">
          <a:schemeClr val="accent3">
            <a:tint val="15000"/>
            <a:satMod val="165000"/>
          </a:schemeClr>
        </a:gs>
        <a:gs pos="100000">
          <a:schemeClr val="accent3">
            <a:tint val="5000"/>
            <a:satMod val="250000"/>
          </a:schemeClr>
        </a:gs>
      </a:gsLst>
      <a:path path="circle">
        <a:fillToRect l="50000" t="130000" r="50000" b="-30000"/>
      </a:path>
    </a:gradFill>
    <a:ln w="9525" cap="flat" cmpd="sng" algn="ctr">
      <a:solidFill>
        <a:schemeClr val="accent3">
          <a:shade val="50000"/>
          <a:satMod val="103000"/>
        </a:schemeClr>
      </a:solidFill>
      <a:prstDash val="solid"/>
    </a:ln>
    <a:effectLst>
      <a:outerShdw blurRad="57150" dist="38100" dir="5400000" algn="ctr" rotWithShape="0">
        <a:schemeClr val="accent3">
          <a:shade val="9000"/>
          <a:satMod val="105000"/>
          <a:alpha val="48000"/>
        </a:schemeClr>
      </a:outerShdw>
    </a:effectLst>
  </c:spPr>
  <c:txPr>
    <a:bodyPr/>
    <a:lstStyle/>
    <a:p>
      <a:pPr>
        <a:defRPr sz="1200" b="1">
          <a:solidFill>
            <a:srgbClr val="CC0066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353D9-8433-4D8E-86FC-392ADCE1CDAF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E0CB5-0E97-4184-96D3-F7A9C4CD803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134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0CB5-0E97-4184-96D3-F7A9C4CD803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E0CB5-0E97-4184-96D3-F7A9C4CD803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D6CF3B-B9F0-4116-BC09-D600605E07AC}" type="datetimeFigureOut">
              <a:rPr lang="ru-RU" smtClean="0"/>
              <a:pPr/>
              <a:t>16.01.2018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A4E42-7273-4E21-BD63-233CF96D4BE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92696"/>
            <a:ext cx="9001156" cy="2895600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  <a:latin typeface="Bookman Old Style" pitchFamily="18" charset="0"/>
              </a:rPr>
              <a:t>БЮДЖЕТ ДЛЯ ГРАЖДАН</a:t>
            </a:r>
            <a:endParaRPr lang="ru-RU" sz="60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686546" cy="20002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</a:rPr>
              <a:t>Уточненный Бюджет  Асиновского муниципального района Томской области на 2018 год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Утверждён решением Думы Асиновского района от 26.12.2017г. № 175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56_7dfd11db55d9c1694cc84a8bea8aae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7576" y="1269423"/>
            <a:ext cx="1155532" cy="165951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8501122" cy="82294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Доходы бюджета района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2786050" y="1643050"/>
            <a:ext cx="3786214" cy="100013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lIns="126000" rIns="126000" anchor="ctr">
            <a:normAutofit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143240" y="3500438"/>
            <a:ext cx="2728913" cy="2303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600" b="1" dirty="0">
                <a:solidFill>
                  <a:srgbClr val="CC0099"/>
                </a:solidFill>
              </a:rPr>
              <a:t>Неналоговые доходы – поступления от уплаты пошлин и сборов, установленных законодательством РФ и штрафов за нарушение законодательства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4282" y="3500438"/>
            <a:ext cx="2703512" cy="2308225"/>
          </a:xfrm>
          <a:prstGeom prst="rect">
            <a:avLst/>
          </a:prstGeom>
          <a:gradFill>
            <a:gsLst>
              <a:gs pos="0">
                <a:srgbClr val="92D050"/>
              </a:gs>
              <a:gs pos="68000">
                <a:schemeClr val="accent1">
                  <a:tint val="86000"/>
                  <a:satMod val="115000"/>
                </a:schemeClr>
              </a:gs>
              <a:gs pos="100000">
                <a:schemeClr val="accent1">
                  <a:tint val="50000"/>
                  <a:satMod val="1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Налоговые доходы – поступления в бюджет от уплаты налогов, установленных Налоговым кодексом РФ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00760" y="3500438"/>
            <a:ext cx="2887662" cy="23161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rgbClr val="0000FF"/>
                </a:solidFill>
              </a:rPr>
              <a:t>Безвозмездные поступления - это финансовая помощь из бюджетов других уровней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7897213">
            <a:off x="1130910" y="2382880"/>
            <a:ext cx="1611312" cy="882650"/>
          </a:xfrm>
          <a:prstGeom prst="curvedUpArrow">
            <a:avLst>
              <a:gd name="adj1" fmla="val 33789"/>
              <a:gd name="adj2" fmla="val 72700"/>
              <a:gd name="adj3" fmla="val 74671"/>
            </a:avLst>
          </a:prstGeom>
          <a:solidFill>
            <a:srgbClr val="CCFFCC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2313247">
            <a:off x="6603093" y="2454914"/>
            <a:ext cx="1701800" cy="694126"/>
          </a:xfrm>
          <a:prstGeom prst="curvedDownArrow">
            <a:avLst>
              <a:gd name="adj1" fmla="val 49229"/>
              <a:gd name="adj2" fmla="val 98704"/>
              <a:gd name="adj3" fmla="val 83417"/>
            </a:avLst>
          </a:prstGeom>
          <a:solidFill>
            <a:srgbClr val="3333FF"/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286248" y="2786058"/>
            <a:ext cx="766763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6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Асиновского муниципального района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35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65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384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507,3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174 024,8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11 361,2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733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199 121,3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Доходы на 2018 год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500174"/>
          <a:ext cx="8572530" cy="4956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58246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Налоговые доходы Асиновского муниципального района на 2018 год – 174 024,8 тыс. рублей</a:t>
            </a:r>
            <a:endParaRPr lang="ru-RU" sz="2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Неналоговые доходы Асиновского муниципального района на 2018 год – 11 361,2 тыс.рублей</a:t>
            </a:r>
            <a:endParaRPr lang="ru-RU" sz="24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57256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Асиновского муниципального района на 2018 год – 199 121,3 тыс.рублей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5"/>
          <a:ext cx="8229600" cy="298017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4146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поступлений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выравнивание бюджетной обеспеченности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129 692,6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в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РФФПП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29 906,2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1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из ФФФП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24173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Асиновского муниципального района</a:t>
            </a:r>
            <a:b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год – 809 408,09 тыс.рублей</a:t>
            </a:r>
            <a:endParaRPr lang="ru-RU" sz="18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628800"/>
            <a:ext cx="4186808" cy="4695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indent="0"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дотация на выравнивание бюджетной</a:t>
            </a:r>
          </a:p>
          <a:p>
            <a:pPr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обеспеченности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субвенции в РФФПП 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None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дотация на сбалансированность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дотации из ФФФП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4294967295"/>
          </p:nvPr>
        </p:nvGraphicFramePr>
        <p:xfrm>
          <a:off x="4788024" y="1628800"/>
          <a:ext cx="43559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Основные мероприятия </a:t>
            </a:r>
            <a:b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Bookman Old Style" pitchFamily="18" charset="0"/>
              </a:rPr>
              <a:t>по мобилизации доходов бюджета</a:t>
            </a:r>
            <a:endParaRPr lang="ru-RU" sz="2800" b="1" dirty="0"/>
          </a:p>
        </p:txBody>
      </p:sp>
      <p:sp>
        <p:nvSpPr>
          <p:cNvPr id="4" name="AutoShape 12"/>
          <p:cNvSpPr>
            <a:spLocks noGrp="1" noChangeArrowheads="1"/>
          </p:cNvSpPr>
          <p:nvPr>
            <p:ph idx="1"/>
          </p:nvPr>
        </p:nvSpPr>
        <p:spPr bwMode="auto">
          <a:xfrm>
            <a:off x="0" y="1285860"/>
            <a:ext cx="3214678" cy="2071702"/>
          </a:xfrm>
          <a:prstGeom prst="wedgeEllipseCallout">
            <a:avLst>
              <a:gd name="adj1" fmla="val 63111"/>
              <a:gd name="adj2" fmla="val 49269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/>
          <a:p>
            <a:pPr algn="ctr">
              <a:buNone/>
            </a:pP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Работа </a:t>
            </a:r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с организациями, выплачивающими </a:t>
            </a: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заработную плату работникам ниже прожиточного минимума и использующими «конвертные» </a:t>
            </a:r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зарплатные </a:t>
            </a:r>
            <a:r>
              <a:rPr lang="ru-RU" sz="1150" b="1" dirty="0">
                <a:solidFill>
                  <a:srgbClr val="660033"/>
                </a:solidFill>
                <a:latin typeface="Bookman Old Style" pitchFamily="18" charset="0"/>
              </a:rPr>
              <a:t>схемы 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857364"/>
            <a:ext cx="1915776" cy="21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00034" y="4357694"/>
            <a:ext cx="2865439" cy="1500198"/>
          </a:xfrm>
          <a:prstGeom prst="wedgeEllipseCallout">
            <a:avLst>
              <a:gd name="adj1" fmla="val 59699"/>
              <a:gd name="adj2" fmla="val -87616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1200" b="1" dirty="0">
                <a:solidFill>
                  <a:srgbClr val="660033"/>
                </a:solidFill>
                <a:latin typeface="Bookman Old Style" pitchFamily="18" charset="0"/>
              </a:rPr>
              <a:t>Проведение мероприятий, направленных на снижение недоимки по налоговым платежам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572132" y="3429000"/>
            <a:ext cx="3357554" cy="3235122"/>
          </a:xfrm>
          <a:prstGeom prst="wedgeEllipseCallout">
            <a:avLst>
              <a:gd name="adj1" fmla="val -58486"/>
              <a:gd name="adj2" fmla="val -103583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50" b="1" dirty="0" smtClean="0">
                <a:solidFill>
                  <a:srgbClr val="660033"/>
                </a:solidFill>
                <a:latin typeface="Bookman Old Style" pitchFamily="18" charset="0"/>
              </a:rPr>
              <a:t>Работа с администраторами доходов бюджета района, направленная на повышение качества администрирования доходных источников, повышение уровня ответственности за выполнение прогнозных показателей, снижение недоимки по администрируемым платежам</a:t>
            </a:r>
            <a:endParaRPr lang="ru-RU" sz="1150" b="1" dirty="0">
              <a:solidFill>
                <a:srgbClr val="660033"/>
              </a:solidFill>
              <a:latin typeface="Bookman Old Style" pitchFamily="18" charset="0"/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50057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785926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5715016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92933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92933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071810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143248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214422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142984"/>
            <a:ext cx="887412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537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 бюджета  района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98504"/>
          </a:xfrm>
          <a:blipFill>
            <a:blip r:embed="rId2" cstate="print"/>
            <a:stretch>
              <a:fillRect/>
            </a:stretch>
          </a:blip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buNone/>
            </a:pPr>
            <a:r>
              <a:rPr lang="ru-RU" sz="1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– денежные средства, направляемые на финансовое обеспечение задач и функций государства и местного самоуправления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357554" y="1714488"/>
            <a:ext cx="2428892" cy="10715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6000" rIns="12600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Классификация расходов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по признакам</a:t>
            </a: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 rot="7897213">
            <a:off x="1499955" y="2107366"/>
            <a:ext cx="1611313" cy="1042054"/>
          </a:xfrm>
          <a:prstGeom prst="curvedUpArrow">
            <a:avLst>
              <a:gd name="adj1" fmla="val 33789"/>
              <a:gd name="adj2" fmla="val 72700"/>
              <a:gd name="adj3" fmla="val 74671"/>
            </a:avLst>
          </a:prstGeom>
          <a:solidFill>
            <a:srgbClr val="CCFFCC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143372" y="3000372"/>
            <a:ext cx="766763" cy="4921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rot="2313247">
            <a:off x="5904997" y="2270814"/>
            <a:ext cx="1834599" cy="792828"/>
          </a:xfrm>
          <a:prstGeom prst="curvedDownArrow">
            <a:avLst>
              <a:gd name="adj1" fmla="val 49229"/>
              <a:gd name="adj2" fmla="val 98704"/>
              <a:gd name="adj3" fmla="val 83417"/>
            </a:avLst>
          </a:prstGeom>
          <a:solidFill>
            <a:srgbClr val="3366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2844" y="3643314"/>
            <a:ext cx="2801938" cy="2613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rgbClr val="003300"/>
                </a:solidFill>
              </a:rPr>
              <a:t>Функциональная</a:t>
            </a:r>
            <a:r>
              <a:rPr lang="ru-RU" sz="1600" dirty="0">
                <a:solidFill>
                  <a:srgbClr val="003300"/>
                </a:solidFill>
              </a:rPr>
              <a:t> классификация отражает направление средств бюджета на выполнение основных функций государства (раздел→ подраздел→ целевые статьи→ виды расходов)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71802" y="3643314"/>
            <a:ext cx="2801937" cy="2613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Ведомственная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35675" y="3643314"/>
            <a:ext cx="2965481" cy="2613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8000" tIns="0" rIns="108000" bIns="0" anchor="ctr"/>
          <a:lstStyle/>
          <a:p>
            <a:pPr algn="ctr"/>
            <a:r>
              <a:rPr lang="ru-RU" sz="1600" b="1" dirty="0">
                <a:solidFill>
                  <a:srgbClr val="0000FF"/>
                </a:solidFill>
              </a:rPr>
              <a:t>Экономическая</a:t>
            </a:r>
            <a:r>
              <a:rPr lang="ru-RU" sz="1600" dirty="0">
                <a:solidFill>
                  <a:srgbClr val="0000FF"/>
                </a:solidFill>
              </a:rPr>
              <a:t> классификация показывает деление расходов государства на текущие и капитальные, а также на выплату заработной платы, на материальные затраты, на приобретение товаров и услуг (категория расходов→ группы→ предметные статьи→ подстатьи</a:t>
            </a:r>
            <a:r>
              <a:rPr lang="ru-RU" sz="1600" dirty="0">
                <a:solidFill>
                  <a:srgbClr val="990099"/>
                </a:solidFill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4286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Расходы  на 2018 год</a:t>
            </a:r>
            <a:endParaRPr lang="ru-RU" sz="32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64704"/>
          <a:ext cx="8786874" cy="5879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   </a:t>
            </a:r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Что такое бюджет?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5785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b="1" u="sng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БЮДЖЕТ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 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b="1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buNone/>
            </a:pPr>
            <a:endParaRPr lang="ru-RU" b="1" dirty="0" smtClean="0">
              <a:ln>
                <a:solidFill>
                  <a:srgbClr val="000099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u="sng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БЮДЖЕТ</a:t>
            </a:r>
            <a:r>
              <a:rPr lang="ru-RU" b="1" dirty="0" smtClean="0">
                <a:ln>
                  <a:solidFill>
                    <a:srgbClr val="000099"/>
                  </a:solidFill>
                </a:ln>
                <a:solidFill>
                  <a:srgbClr val="0000FF"/>
                </a:solidFill>
              </a:rPr>
              <a:t> – это план доходов и расходов. Каждый житель Асиновского района является участником формирования этого плана,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из бюджета муниципального района бюджетам поселений на период 2018 года</a:t>
            </a:r>
            <a:endParaRPr lang="ru-RU" sz="2800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469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57874"/>
                <a:gridCol w="24717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40 462,4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межбюджетные трансферты  общего характера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3 650,5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(тыс.рублей)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44 112,9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29684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«Программная» структура расходов Асиновского муниципального района  на </a:t>
            </a:r>
            <a:r>
              <a:rPr lang="ru-RU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310" y="1000110"/>
          <a:ext cx="8572531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459"/>
                <a:gridCol w="2017072"/>
              </a:tblGrid>
              <a:tr h="679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2018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7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br>
                        <a:rPr lang="ru-RU" sz="1400" b="1" i="0" u="none" strike="noStrike" dirty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 b="1" i="0" u="none" strike="noStrike" dirty="0">
                        <a:solidFill>
                          <a:srgbClr val="CC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  <a:r>
                        <a:rPr lang="ru-RU" sz="1400" b="1" i="0" u="none" strike="noStrike" baseline="0" dirty="0" smtClean="0">
                          <a:solidFill>
                            <a:srgbClr val="CC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436,3</a:t>
                      </a:r>
                      <a:endParaRPr lang="ru-RU" sz="1400" b="1" i="0" u="none" strike="noStrike" dirty="0">
                        <a:solidFill>
                          <a:srgbClr val="CC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895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«Повышение</a:t>
                      </a:r>
                      <a:r>
                        <a:rPr lang="ru-RU" sz="1600" b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безопасности населения Асиновского района Томской области на 2016-2021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185,0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70324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 в </a:t>
                      </a:r>
                      <a:r>
                        <a:rPr lang="ru-RU" sz="16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Асиновском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Томской области на 2016-2021 годы»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486 786,6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7032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коммунальной инфраструктуры Асиновского района Томской области»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38 828,7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  <a:tr h="7032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«Социально-демографическое развитие Асиновского района Томской области на 2016-2021 годы»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2416,5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32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«Повышение </a:t>
                      </a:r>
                      <a:r>
                        <a:rPr lang="ru-RU" sz="16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энергоэффективности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Асиновского района Томской области»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 anchor="ctr"/>
                </a:tc>
              </a:tr>
              <a:tr h="7032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доступности жилья и улучшения качества жилищных условий населения Асиновского района Томской области»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12 612,7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47625" marB="47625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357167"/>
          <a:ext cx="8715435" cy="5963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4745"/>
                <a:gridCol w="2050690"/>
              </a:tblGrid>
              <a:tr h="461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2018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758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предпринимательства в </a:t>
                      </a:r>
                      <a:r>
                        <a:rPr lang="ru-RU" sz="1600" b="1" i="0" u="none" strike="noStrike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Асиновском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Томской области на 2016-2021 годы»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3 083,5</a:t>
                      </a:r>
                      <a:endParaRPr lang="ru-RU" sz="1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0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личных подсобных хозяйств граждан муниципального образования «Асиновского района» на 2016-2021 годы»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1 607,0</a:t>
                      </a:r>
                      <a:endParaRPr lang="ru-RU" sz="1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936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 муниципального образования «Асиновского района» Томской области на 2016-2021 годы»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34 966,2</a:t>
                      </a:r>
                      <a:endParaRPr lang="ru-RU" sz="1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758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транспортной системы в </a:t>
                      </a:r>
                      <a:r>
                        <a:rPr lang="ru-RU" sz="1600" b="1" i="0" u="none" strike="noStrike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Асиновском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Томской области»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54 812,3</a:t>
                      </a:r>
                      <a:endParaRPr lang="ru-RU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75811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культуры, молодежной политики, туризма и спорта в </a:t>
                      </a:r>
                      <a:r>
                        <a:rPr lang="ru-RU" sz="16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Асиновском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Томской области на 2016-2021 годы»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110 730,6</a:t>
                      </a:r>
                      <a:endParaRPr lang="ru-RU" sz="1400" b="1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11299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«Эффективное управление муниципальными финансами и совершенствование межбюджетных отношений в </a:t>
                      </a:r>
                      <a:r>
                        <a:rPr lang="ru-RU" sz="16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Асиновском</a:t>
                      </a:r>
                      <a:r>
                        <a:rPr lang="ru-RU" sz="16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 на 2016-2021 годы»</a:t>
                      </a:r>
                      <a:endParaRPr lang="ru-RU" sz="16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94 407,2</a:t>
                      </a:r>
                      <a:endParaRPr lang="ru-RU" sz="14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Цель Муниципальной программы: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507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4147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</a:t>
                      </a:r>
                      <a:r>
                        <a:rPr lang="ru-RU" baseline="0" dirty="0" smtClean="0"/>
                        <a:t> 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619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«Повышение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безопасности населения Асиновского района Томской области на 2016-2021 годы»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жизнедеятельности населения Асиновского района</a:t>
                      </a:r>
                      <a:endParaRPr lang="ru-RU" sz="1200" dirty="0"/>
                    </a:p>
                  </a:txBody>
                  <a:tcPr/>
                </a:tc>
              </a:tr>
              <a:tr h="796831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образования Асиновского района»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благоприятных условий для получения качественного образования, создание условий для отдыха и воспитания детей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19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коммунальной инфраструктуры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Модернизация и развитие коммунальной инфраструктуры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</a:t>
                      </a:r>
                      <a:endParaRPr lang="ru-RU" sz="1200" dirty="0"/>
                    </a:p>
                  </a:txBody>
                  <a:tcPr/>
                </a:tc>
              </a:tr>
              <a:tr h="97390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«Социально – демографическое  развитие Асиновского района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Томской области на 2016 – 2021 годы»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социально – демографического развития Асиновского района</a:t>
                      </a:r>
                      <a:endParaRPr lang="ru-RU" sz="1200" dirty="0"/>
                    </a:p>
                  </a:txBody>
                  <a:tcPr/>
                </a:tc>
              </a:tr>
              <a:tr h="77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культуры, молодежной политики, туризма и спорта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2016-2021гг.»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и доступности услуг в сфере культуры, спорта и туризма</a:t>
                      </a:r>
                      <a:endParaRPr lang="ru-RU" sz="1200" dirty="0"/>
                    </a:p>
                  </a:txBody>
                  <a:tcPr/>
                </a:tc>
              </a:tr>
              <a:tr h="77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«Эффективное управление муниципальными финансами и совершенствование межбюджетных отношений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на 2016-2021 годы»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Эффективное управление муниципальными финансами и совершенствование межбюджетных отношений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92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1548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программа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02985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Асиновского района»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Асиновского района</a:t>
                      </a:r>
                      <a:endParaRPr lang="ru-RU" sz="1400" dirty="0"/>
                    </a:p>
                  </a:txBody>
                  <a:tcPr/>
                </a:tc>
              </a:tr>
              <a:tr h="1099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«Обеспечение доступности жилья и улучшения качества жилищных условий населения Асиновского района Томской области»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доступности жилья населению Асиновского района и улучшение качества жилищных условий населения</a:t>
                      </a:r>
                      <a:endParaRPr lang="ru-RU" sz="1400" dirty="0"/>
                    </a:p>
                  </a:txBody>
                  <a:tcPr/>
                </a:tc>
              </a:tr>
              <a:tr h="1347849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предпринимательства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Асиновском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районе Томской области на 2016 – 2021 годы»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условий, обеспечивающих благоприятные возможности для становления и развития субъектов малого и среднего предпринимательства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территории Асиновского района</a:t>
                      </a:r>
                      <a:endParaRPr lang="ru-RU" sz="1400" dirty="0"/>
                    </a:p>
                  </a:txBody>
                  <a:tcPr/>
                </a:tc>
              </a:tr>
              <a:tr h="109956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личных подсобных хозяйств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 муниципального образования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Асиновский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район» на 2016 – 2021 годы»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доходности сельского населения муниципального образования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Асиновский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район»</a:t>
                      </a:r>
                    </a:p>
                  </a:txBody>
                  <a:tcPr marL="39370" marR="39370" marT="64770" marB="64770"/>
                </a:tc>
              </a:tr>
              <a:tr h="1347849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«Устойчивое развитие сельских территорий муниципального образования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Асиновский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район» Томской области на 2016-2021 годы»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и качества жизни сельского населения, создание комфортных условий жизнедеятельности в сельской местности муниципального образования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8572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990099"/>
                </a:solidFill>
                <a:latin typeface="Bookman Old Style" pitchFamily="18" charset="0"/>
              </a:rPr>
              <a:t>Источники финансирования дефицита бюджета</a:t>
            </a:r>
            <a:endParaRPr lang="ru-RU" sz="2400" b="1" dirty="0">
              <a:solidFill>
                <a:srgbClr val="99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57189" y="2071679"/>
            <a:ext cx="7643836" cy="428627"/>
          </a:xfrm>
          <a:prstGeom prst="rect">
            <a:avLst/>
          </a:prstGeom>
          <a:solidFill>
            <a:srgbClr val="99CCFF"/>
          </a:solidFill>
          <a:ln w="1587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Источниками финансирования дефицита бюджета района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2867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процессе принятия и исполнения бюджета района большое значение приобретает сбалансированность доходов и расходов. Если доходы превышают расходы, то возникает </a:t>
            </a:r>
            <a:r>
              <a:rPr lang="ru-RU" sz="1600" b="1" u="sng" dirty="0" err="1" smtClean="0">
                <a:solidFill>
                  <a:srgbClr val="FF0000"/>
                </a:solidFill>
              </a:rPr>
              <a:t>профицит</a:t>
            </a:r>
            <a:r>
              <a:rPr lang="ru-RU" sz="1600" b="1" dirty="0" smtClean="0">
                <a:solidFill>
                  <a:srgbClr val="FF0000"/>
                </a:solidFill>
              </a:rPr>
              <a:t>. Но чаще всего расходы превышают доходы. В таком случае возникает </a:t>
            </a:r>
            <a:r>
              <a:rPr lang="ru-RU" sz="1600" b="1" u="sng" dirty="0" smtClean="0">
                <a:solidFill>
                  <a:srgbClr val="FF0000"/>
                </a:solidFill>
              </a:rPr>
              <a:t>дефицит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31838" y="2970213"/>
            <a:ext cx="1954212" cy="1695450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бюджетные кредиты,</a:t>
            </a:r>
            <a:r>
              <a:rPr lang="ru-RU" sz="1400" dirty="0">
                <a:solidFill>
                  <a:srgbClr val="660033"/>
                </a:solidFill>
              </a:rPr>
              <a:t> полученные от бюджетов других уровней бюджетной системы РФ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143240" y="2928934"/>
            <a:ext cx="1992313" cy="1685925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кредиты,</a:t>
            </a:r>
          </a:p>
          <a:p>
            <a:pPr algn="ctr"/>
            <a:r>
              <a:rPr lang="ru-RU" sz="1400" dirty="0">
                <a:solidFill>
                  <a:srgbClr val="660033"/>
                </a:solidFill>
              </a:rPr>
              <a:t> полученные от кредитных организаций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15008" y="2928934"/>
            <a:ext cx="2071702" cy="1643074"/>
          </a:xfrm>
          <a:prstGeom prst="rect">
            <a:avLst/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rgbClr val="660033"/>
                </a:solidFill>
              </a:rPr>
              <a:t>изменение остатков</a:t>
            </a:r>
            <a:r>
              <a:rPr lang="ru-RU" sz="1000" dirty="0">
                <a:solidFill>
                  <a:srgbClr val="660033"/>
                </a:solidFill>
              </a:rPr>
              <a:t> </a:t>
            </a:r>
            <a:r>
              <a:rPr lang="ru-RU" sz="1400" dirty="0">
                <a:solidFill>
                  <a:srgbClr val="660033"/>
                </a:solidFill>
              </a:rPr>
              <a:t>средств на счетах по учету средств местного бюджета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285852" y="5143512"/>
            <a:ext cx="3044825" cy="915988"/>
          </a:xfrm>
          <a:prstGeom prst="rect">
            <a:avLst/>
          </a:prstGeom>
          <a:solidFill>
            <a:srgbClr val="FFCCFF"/>
          </a:solidFill>
          <a:ln w="1587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</a:rPr>
              <a:t>муниципальный долг,</a:t>
            </a:r>
          </a:p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то есть совокупность долговых обязательств муниципального образования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142976" y="2643182"/>
            <a:ext cx="6488112" cy="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000100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501752" y="2785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001290" y="2785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28728" y="4929198"/>
            <a:ext cx="2714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1321571" y="482204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037009" y="482124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 исполнения бюджета: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Профицит районного бюджета – 3 200,00 тыс. руб.»;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857232"/>
            <a:ext cx="8322756" cy="56436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Уважаемые жители Асиновского района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785794"/>
            <a:ext cx="814393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Администрация  Асиновского  муниципального  района  Томской  области представляет  информационный  раздел </a:t>
            </a:r>
            <a:r>
              <a:rPr lang="ru-RU" sz="1500" b="1" u="sng" dirty="0" smtClean="0">
                <a:solidFill>
                  <a:schemeClr val="bg1"/>
                </a:solidFill>
              </a:rPr>
              <a:t>«Бюджет  для  граждан»,  </a:t>
            </a:r>
            <a:r>
              <a:rPr lang="ru-RU" sz="1500" b="1" dirty="0" smtClean="0">
                <a:solidFill>
                  <a:schemeClr val="bg1"/>
                </a:solidFill>
              </a:rPr>
              <a:t>созданный  для обеспечения  открытости  и  прозрачности  бюджета  и  бюджетного  процесса  для населения. 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Она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 и другая информация для граждан. 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Уже  сегодня  информация  о  всех  стадиях  бюджетного  процесса,  о  плановых показателях бюджета района и его исполнении доступна для всех заинтересованных пользователей  и  размещается  на  официальном  интернет  - портале Асиновского муниципального района.</a:t>
            </a: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Предельный объем муниципального внутреннего долга муниципального образования «</a:t>
            </a:r>
            <a:r>
              <a:rPr lang="ru-RU" sz="1500" b="1" dirty="0" err="1" smtClean="0">
                <a:solidFill>
                  <a:schemeClr val="bg1"/>
                </a:solidFill>
              </a:rPr>
              <a:t>Асиновский</a:t>
            </a:r>
            <a:r>
              <a:rPr lang="ru-RU" sz="1500" b="1" dirty="0" smtClean="0">
                <a:solidFill>
                  <a:schemeClr val="bg1"/>
                </a:solidFill>
              </a:rPr>
              <a:t> район» на 2017 год составляет 0,0 тыс. рублей.</a:t>
            </a:r>
          </a:p>
          <a:p>
            <a:pPr algn="just"/>
            <a:endParaRPr lang="ru-RU" sz="15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500" b="1" dirty="0" smtClean="0">
                <a:solidFill>
                  <a:schemeClr val="bg1"/>
                </a:solidFill>
              </a:rPr>
              <a:t>Надеемся,  что  представление  бюджета  и  бюджетного  процесса  в  </a:t>
            </a:r>
            <a:r>
              <a:rPr lang="ru-RU" sz="1500" b="1" dirty="0" err="1" smtClean="0">
                <a:solidFill>
                  <a:schemeClr val="bg1"/>
                </a:solidFill>
              </a:rPr>
              <a:t>Асиновском</a:t>
            </a:r>
            <a:r>
              <a:rPr lang="ru-RU" sz="1500" b="1" dirty="0" smtClean="0">
                <a:solidFill>
                  <a:schemeClr val="bg1"/>
                </a:solidFill>
              </a:rPr>
              <a:t> муниципальном  районе   в  понятной  для  жителей  форме  повысит  уровень общественного участия граждан в бюджетном процессе района.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608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1354528072_4009_thumbzoo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357298"/>
            <a:ext cx="2357454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500174"/>
            <a:ext cx="6215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C0066"/>
                </a:solidFill>
              </a:rPr>
              <a:t>ДОХОДЫ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  <a:r>
              <a:rPr lang="ru-RU" b="1" u="sng" dirty="0" smtClean="0">
                <a:solidFill>
                  <a:srgbClr val="CC0066"/>
                </a:solidFill>
              </a:rPr>
              <a:t>БЮДЖЕТА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rgbClr val="CC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C0066"/>
                </a:solidFill>
              </a:rPr>
              <a:t> </a:t>
            </a:r>
            <a:r>
              <a:rPr lang="ru-RU" b="1" dirty="0" smtClean="0">
                <a:solidFill>
                  <a:srgbClr val="CC0066"/>
                </a:solidFill>
              </a:rPr>
              <a:t>НАЛОГОВЫЕ </a:t>
            </a:r>
            <a:r>
              <a:rPr lang="ru-RU" b="1" dirty="0">
                <a:solidFill>
                  <a:srgbClr val="CC0066"/>
                </a:solidFill>
              </a:rPr>
              <a:t>и НЕНАЛОГОВЫЕ </a:t>
            </a:r>
            <a:r>
              <a:rPr lang="ru-RU" b="1" dirty="0" smtClean="0">
                <a:solidFill>
                  <a:srgbClr val="CC0066"/>
                </a:solidFill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 БЕЗВОЗМЕЗДНЫЕ </a:t>
            </a:r>
            <a:r>
              <a:rPr lang="ru-RU" b="1" dirty="0">
                <a:solidFill>
                  <a:srgbClr val="CC0066"/>
                </a:solidFill>
              </a:rPr>
              <a:t>ПОСТУПЛЕНИЯ </a:t>
            </a:r>
            <a:endParaRPr lang="ru-RU" b="1" dirty="0" smtClean="0">
              <a:solidFill>
                <a:srgbClr val="CC0066"/>
              </a:solidFill>
            </a:endParaRPr>
          </a:p>
          <a:p>
            <a:r>
              <a:rPr lang="ru-RU" b="1" dirty="0" smtClean="0">
                <a:solidFill>
                  <a:srgbClr val="CC0066"/>
                </a:solidFill>
              </a:rPr>
              <a:t>(в </a:t>
            </a:r>
            <a:r>
              <a:rPr lang="ru-RU" b="1" dirty="0">
                <a:solidFill>
                  <a:srgbClr val="CC0066"/>
                </a:solidFill>
              </a:rPr>
              <a:t>виде ДОТАЦИЙ, СУБСИДИЙ, СУБВЕНЦИЙ и ИНЫХ МЕЖБЮДЖТНЫХ </a:t>
            </a:r>
            <a:r>
              <a:rPr lang="ru-RU" b="1" dirty="0" smtClean="0">
                <a:solidFill>
                  <a:srgbClr val="CC0066"/>
                </a:solidFill>
              </a:rPr>
              <a:t>ТРАНСФЕРТОВ)</a:t>
            </a:r>
            <a:endParaRPr lang="ru-RU" b="1" dirty="0">
              <a:solidFill>
                <a:srgbClr val="CC0066"/>
              </a:solidFill>
            </a:endParaRPr>
          </a:p>
        </p:txBody>
      </p:sp>
      <p:pic>
        <p:nvPicPr>
          <p:cNvPr id="7" name="Picture 7" descr="167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9" y="4071942"/>
            <a:ext cx="2390761" cy="20669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00364" y="3786190"/>
            <a:ext cx="61436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C0066"/>
                </a:solidFill>
              </a:rPr>
              <a:t>РАСХОДЫ БЮДЖЕТА</a:t>
            </a:r>
            <a:r>
              <a:rPr lang="ru-RU" u="sng" dirty="0" smtClean="0">
                <a:solidFill>
                  <a:srgbClr val="CC0066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rgbClr val="CC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СОЦИАЛЬНО ЗНАЧИМЫЕ РАСХОДЫ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РАСХОДЫ НА ОКАЗАНИЕ ГОСУДАРСТВЕННЫХ (МУНИЦИПАЛЬНЫХ) УСЛУГ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СОЦИАЛЬНОЕ ОБЕСПЕЧЕНИЕ НАСЕЛЕНИЯ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C0066"/>
                </a:solidFill>
              </a:rPr>
              <a:t>БЮДЖЕТНЫЕ ИНВЕСТИЦИИ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4346" y="6143644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86766" cy="17516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Бюджетный процесс -  ежегодное формирование и исполнение бюджета</a:t>
            </a:r>
            <a:endParaRPr lang="ru-RU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000768"/>
            <a:ext cx="6838976" cy="4549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5362" name="Picture 2" descr="&amp;Bcy;&amp;yucy;&amp;dcy;&amp;zhcy;&amp;iecy;&amp;tcy;&amp;ncy;&amp;ycy;&amp;jcy; &amp;pcy;&amp;rcy;&amp;ocy;&amp;tscy;&amp;iecy;&amp;scy;&amp;s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7818834" cy="4786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15436" cy="1071546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Возможности влияния гражданина на составление бюджета</a:t>
            </a:r>
          </a:p>
        </p:txBody>
      </p:sp>
      <p:pic>
        <p:nvPicPr>
          <p:cNvPr id="5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1960379" cy="145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2351072" y="1292210"/>
            <a:ext cx="869950" cy="857250"/>
          </a:xfrm>
          <a:prstGeom prst="chevron">
            <a:avLst>
              <a:gd name="adj" fmla="val 2537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371850" y="1285860"/>
            <a:ext cx="5772150" cy="673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слушания по проекту бюджета района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5400000">
            <a:off x="353983" y="3146423"/>
            <a:ext cx="863600" cy="857250"/>
          </a:xfrm>
          <a:prstGeom prst="chevron">
            <a:avLst>
              <a:gd name="adj" fmla="val 2518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285852" y="3143248"/>
            <a:ext cx="571504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1611313" algn="l"/>
              </a:tabLst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слушания по отчету об исполнении бюджета района</a:t>
            </a:r>
          </a:p>
        </p:txBody>
      </p:sp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643182"/>
            <a:ext cx="186055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572008"/>
            <a:ext cx="2106612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AutoShape 14"/>
          <p:cNvSpPr>
            <a:spLocks noChangeArrowheads="1"/>
          </p:cNvSpPr>
          <p:nvPr/>
        </p:nvSpPr>
        <p:spPr bwMode="auto">
          <a:xfrm rot="5400000">
            <a:off x="2390759" y="4895861"/>
            <a:ext cx="792163" cy="858838"/>
          </a:xfrm>
          <a:prstGeom prst="chevro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vert="eaVert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294063" y="4929198"/>
            <a:ext cx="5849937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Публичные обсуждения муниципальных программ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ig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64115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  <a:endParaRPr lang="ru-RU" sz="3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gidroremont.ru/wp-content/uploads/2015/04/voronezhskaya-obl-gidroremont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4414" y="785793"/>
            <a:ext cx="7143799" cy="53721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  <a:endParaRPr lang="ru-RU" sz="3000" dirty="0"/>
          </a:p>
        </p:txBody>
      </p:sp>
      <p:pic>
        <p:nvPicPr>
          <p:cNvPr id="4" name="Содержимое 3" descr="big.2jpe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62" y="357166"/>
            <a:ext cx="8900494" cy="6215106"/>
          </a:xfrm>
        </p:spPr>
      </p:pic>
      <p:pic>
        <p:nvPicPr>
          <p:cNvPr id="7" name="Рисунок 6" descr="Ra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1357298"/>
            <a:ext cx="6350856" cy="50806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857752" y="1714488"/>
            <a:ext cx="2857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</a:p>
          <a:p>
            <a:r>
              <a:rPr lang="ru-RU" sz="1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Общая площадь района – 5 943,4 кв.км.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78579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Ожидаемая численность Асиновского муниципального района  на </a:t>
            </a:r>
            <a:r>
              <a:rPr lang="ru-RU" b="1" dirty="0" smtClean="0"/>
              <a:t>2018 </a:t>
            </a:r>
            <a:r>
              <a:rPr lang="ru-RU" b="1" dirty="0" smtClean="0"/>
              <a:t>г.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34 117 </a:t>
            </a:r>
            <a:r>
              <a:rPr lang="ru-RU" b="1" dirty="0" smtClean="0"/>
              <a:t>чел. </a:t>
            </a:r>
          </a:p>
          <a:p>
            <a:pPr algn="ctr"/>
            <a:r>
              <a:rPr lang="ru-RU" b="1" dirty="0" smtClean="0"/>
              <a:t>                                                                 г.Асино – 24 539 чел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Административно-территориальное деление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7358114" cy="32861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состав Асиновского муниципального района входят 7 поселения: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Асиновское городское поселение</a:t>
            </a:r>
          </a:p>
          <a:p>
            <a:pPr algn="ctr">
              <a:buNone/>
            </a:pP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Сельские поселения: 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Батуринское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Большедороховское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Новиковское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Новокусковское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Новониколаевское сельское поселение</a:t>
            </a:r>
          </a:p>
          <a:p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Ягодное сельское поселение</a:t>
            </a:r>
          </a:p>
          <a:p>
            <a:endParaRPr lang="ru-RU" sz="1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показатели бюджета на 2018 год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9"/>
          <p:cNvSpPr>
            <a:spLocks noGrp="1" noChangeArrowheads="1"/>
          </p:cNvSpPr>
          <p:nvPr>
            <p:ph idx="1"/>
          </p:nvPr>
        </p:nvSpPr>
        <p:spPr bwMode="auto">
          <a:xfrm>
            <a:off x="142844" y="857232"/>
            <a:ext cx="2286016" cy="1214427"/>
          </a:xfrm>
          <a:prstGeom prst="homePlate">
            <a:avLst>
              <a:gd name="adj" fmla="val 41299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3300"/>
                </a:solidFill>
                <a:latin typeface="Bookman Old Style" pitchFamily="18" charset="0"/>
              </a:rPr>
              <a:t>Налоговые доходы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ookman Old Style" pitchFamily="18" charset="0"/>
              </a:rPr>
              <a:t>174 024,8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ookman Old Style" pitchFamily="18" charset="0"/>
              </a:rPr>
              <a:t>тыс.руб</a:t>
            </a:r>
            <a:r>
              <a:rPr lang="ru-RU" b="1" dirty="0" smtClean="0">
                <a:solidFill>
                  <a:srgbClr val="003300"/>
                </a:solidFill>
              </a:rPr>
              <a:t>.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42844" y="2500306"/>
            <a:ext cx="2262188" cy="1368425"/>
          </a:xfrm>
          <a:prstGeom prst="homePlate">
            <a:avLst>
              <a:gd name="adj" fmla="val 4132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Неналоговые </a:t>
            </a:r>
            <a:endParaRPr lang="ru-RU" b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11 361,2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тыс.руб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142845" y="4500570"/>
            <a:ext cx="2214578" cy="1368425"/>
          </a:xfrm>
          <a:prstGeom prst="homePlate">
            <a:avLst>
              <a:gd name="adj" fmla="val 41328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66"/>
                </a:solidFill>
                <a:latin typeface="Bookman Old Style" pitchFamily="18" charset="0"/>
              </a:rPr>
              <a:t>Безвозмездные </a:t>
            </a:r>
            <a:r>
              <a:rPr lang="ru-RU" b="1" dirty="0">
                <a:solidFill>
                  <a:srgbClr val="000066"/>
                </a:solidFill>
                <a:latin typeface="Bookman Old Style" pitchFamily="18" charset="0"/>
              </a:rPr>
              <a:t>поступления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Bookman Old Style" pitchFamily="18" charset="0"/>
              </a:rPr>
              <a:t>199 121,3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Bookman Old Style" pitchFamily="18" charset="0"/>
              </a:rPr>
              <a:t>тыс.руб</a:t>
            </a:r>
            <a:r>
              <a:rPr lang="ru-RU" b="1" dirty="0">
                <a:solidFill>
                  <a:srgbClr val="000066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 rot="10800000">
            <a:off x="2428860" y="928670"/>
            <a:ext cx="701675" cy="5286412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2200" b="1" dirty="0"/>
              <a:t>Доходы </a:t>
            </a:r>
            <a:r>
              <a:rPr lang="ru-RU" sz="2200" b="1" dirty="0" smtClean="0"/>
              <a:t>бюджета 384 507,3 тыс.руб</a:t>
            </a:r>
            <a:r>
              <a:rPr lang="ru-RU" sz="2200" dirty="0"/>
              <a:t>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16200000">
            <a:off x="3386137" y="2614598"/>
            <a:ext cx="1514474" cy="2000265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r>
              <a:rPr lang="ru-RU" sz="2400" b="1" dirty="0"/>
              <a:t>БЮДЖЕТ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143240" y="1071546"/>
            <a:ext cx="2000264" cy="1296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Доходы в расчете</a:t>
            </a:r>
          </a:p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1 человека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11,27  руб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143240" y="4643446"/>
            <a:ext cx="2000264" cy="1512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Расходы в расчете на 1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человека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11,17 руб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0800000">
            <a:off x="5929322" y="642918"/>
            <a:ext cx="3214678" cy="500066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76 900,8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10800000">
            <a:off x="5929322" y="1142984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безопасность/оборона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1 110,0 тыс.руб./50,0 тыс.руб.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 rot="10800000">
            <a:off x="5929322" y="1714488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180,3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algn="ctr"/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0800000">
            <a:off x="5929322" y="4572008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3 286,9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10800000">
            <a:off x="5929322" y="2285992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37 696,6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 rot="10800000">
            <a:off x="5929322" y="2857496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134 832,3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 rot="10800000">
            <a:off x="5929322" y="3429000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58 028,6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 rot="10800000">
            <a:off x="5929322" y="4000504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1 050,0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 rot="10800000">
            <a:off x="5929322" y="5143512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4 721,5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 rot="10800000">
            <a:off x="5929322" y="5715016"/>
            <a:ext cx="3214678" cy="538162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Обслуживание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муниц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.) долга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337,4 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 rot="10800000">
            <a:off x="5929322" y="6286520"/>
            <a:ext cx="3214678" cy="571480"/>
          </a:xfrm>
          <a:prstGeom prst="homePlate">
            <a:avLst>
              <a:gd name="adj" fmla="val 133628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wrap="none" anchor="ctr" anchorCtr="1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44 112,9 тыс.руб.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 rot="10800000">
            <a:off x="5143504" y="1000108"/>
            <a:ext cx="701675" cy="5256213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2200" b="1" dirty="0"/>
              <a:t>Расходы бюджета </a:t>
            </a:r>
            <a:r>
              <a:rPr lang="ru-RU" sz="2200" b="1" dirty="0" smtClean="0"/>
              <a:t>381 307,3 тыс.руб</a:t>
            </a:r>
            <a:r>
              <a:rPr lang="ru-RU" sz="2200" b="1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7614</TotalTime>
  <Words>1502</Words>
  <Application>Microsoft Office PowerPoint</Application>
  <PresentationFormat>Экран (4:3)</PresentationFormat>
  <Paragraphs>242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БЮДЖЕТ ДЛЯ ГРАЖДАН</vt:lpstr>
      <vt:lpstr>   Что такое бюджет?</vt:lpstr>
      <vt:lpstr>Основные параметры бюджета</vt:lpstr>
      <vt:lpstr>Бюджетный процесс -  ежегодное формирование и исполнение бюджета</vt:lpstr>
      <vt:lpstr>Возможности влияния гражданина на составление бюджета</vt:lpstr>
      <vt:lpstr>Административно-территориальное деление</vt:lpstr>
      <vt:lpstr>Административно-территориальное деление</vt:lpstr>
      <vt:lpstr>Административно-территориальное деление</vt:lpstr>
      <vt:lpstr>Основные показатели бюджета на 2018 год</vt:lpstr>
      <vt:lpstr>Доходы бюджета района</vt:lpstr>
      <vt:lpstr>Структура доходов бюджета Асиновского муниципального района </vt:lpstr>
      <vt:lpstr>Доходы на 2018 год</vt:lpstr>
      <vt:lpstr>Налоговые доходы Асиновского муниципального района на 2018 год – 174 024,8 тыс. рублей</vt:lpstr>
      <vt:lpstr>Неналоговые доходы Асиновского муниципального района на 2018 год – 11 361,2 тыс.рублей</vt:lpstr>
      <vt:lpstr>Безвозмездные поступления в бюджет Асиновского муниципального района на 2018 год – 199 121,3 тыс.рублей</vt:lpstr>
      <vt:lpstr>Безвозмездные поступления в бюджет Асиновского муниципального района  на 2018 год – 809 408,09 тыс.рублей</vt:lpstr>
      <vt:lpstr>Основные мероприятия  по мобилизации доходов бюджета</vt:lpstr>
      <vt:lpstr>Расходы  бюджета  района</vt:lpstr>
      <vt:lpstr>Расходы  на 2018 год</vt:lpstr>
      <vt:lpstr>Межбюджетные трансферты из бюджета муниципального района бюджетам поселений на период 2018 года</vt:lpstr>
      <vt:lpstr>«Программная» структура расходов Асиновского муниципального района  на 2018 год</vt:lpstr>
      <vt:lpstr>Слайд 22</vt:lpstr>
      <vt:lpstr>Цель Муниципальной программы:</vt:lpstr>
      <vt:lpstr>Слайд 24</vt:lpstr>
      <vt:lpstr>Источники финансирования дефицита бюджета</vt:lpstr>
      <vt:lpstr>Результат исполнения бюджета: </vt:lpstr>
      <vt:lpstr>Уважаемые жители Асиновского района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zayv</dc:creator>
  <cp:lastModifiedBy>Чуканова Ольга Анатольевна</cp:lastModifiedBy>
  <cp:revision>611</cp:revision>
  <dcterms:created xsi:type="dcterms:W3CDTF">2015-04-13T12:32:27Z</dcterms:created>
  <dcterms:modified xsi:type="dcterms:W3CDTF">2018-01-16T01:21:31Z</dcterms:modified>
</cp:coreProperties>
</file>