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3" r:id="rId1"/>
  </p:sldMasterIdLst>
  <p:notesMasterIdLst>
    <p:notesMasterId r:id="rId15"/>
  </p:notesMasterIdLst>
  <p:sldIdLst>
    <p:sldId id="256" r:id="rId2"/>
    <p:sldId id="266" r:id="rId3"/>
    <p:sldId id="267" r:id="rId4"/>
    <p:sldId id="264" r:id="rId5"/>
    <p:sldId id="265" r:id="rId6"/>
    <p:sldId id="274" r:id="rId7"/>
    <p:sldId id="268" r:id="rId8"/>
    <p:sldId id="279" r:id="rId9"/>
    <p:sldId id="282" r:id="rId10"/>
    <p:sldId id="277" r:id="rId11"/>
    <p:sldId id="280" r:id="rId12"/>
    <p:sldId id="281" r:id="rId13"/>
    <p:sldId id="284" r:id="rId14"/>
  </p:sldIdLst>
  <p:sldSz cx="9144000" cy="6858000" type="screen4x3"/>
  <p:notesSz cx="6669088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C3300"/>
    <a:srgbClr val="FF0000"/>
    <a:srgbClr val="08080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8" autoAdjust="0"/>
    <p:restoredTop sz="93750" autoAdjust="0"/>
  </p:normalViewPr>
  <p:slideViewPr>
    <p:cSldViewPr>
      <p:cViewPr>
        <p:scale>
          <a:sx n="110" d="100"/>
          <a:sy n="110" d="100"/>
        </p:scale>
        <p:origin x="84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view3D>
      <c:perspective val="30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5862770688620721E-2"/>
          <c:y val="4.4957745423770692E-2"/>
          <c:w val="0.49731826172704596"/>
          <c:h val="0.81557532632397611"/>
        </c:manualLayout>
      </c:layout>
      <c:bar3DChart>
        <c:barDir val="col"/>
        <c:grouping val="clustered"/>
        <c:shape val="cylinder"/>
        <c:axId val="95872896"/>
        <c:axId val="95874432"/>
        <c:axId val="0"/>
      </c:bar3DChart>
      <c:catAx>
        <c:axId val="95872896"/>
        <c:scaling>
          <c:orientation val="minMax"/>
        </c:scaling>
        <c:axPos val="b"/>
        <c:numFmt formatCode="General" sourceLinked="1"/>
        <c:tickLblPos val="nextTo"/>
        <c:crossAx val="95874432"/>
        <c:crosses val="autoZero"/>
        <c:auto val="1"/>
        <c:lblAlgn val="ctr"/>
        <c:lblOffset val="100"/>
      </c:catAx>
      <c:valAx>
        <c:axId val="95874432"/>
        <c:scaling>
          <c:orientation val="minMax"/>
        </c:scaling>
        <c:axPos val="l"/>
        <c:majorGridlines/>
        <c:numFmt formatCode="#,##0.0" sourceLinked="1"/>
        <c:tickLblPos val="nextTo"/>
        <c:crossAx val="958728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6.2352335125635981E-3"/>
                  <c:y val="8.6781829114961892E-2"/>
                </c:manualLayout>
              </c:layout>
              <c:showVal val="1"/>
              <c:separator>. </c:separator>
            </c:dLbl>
            <c:dLbl>
              <c:idx val="2"/>
              <c:layout>
                <c:manualLayout>
                  <c:x val="-3.2037685358579447E-2"/>
                  <c:y val="-2.2498992733508676E-2"/>
                </c:manualLayout>
              </c:layout>
              <c:showVal val="1"/>
              <c:separator>. </c:separator>
            </c:dLbl>
            <c:showVal val="1"/>
            <c:separator>. </c:separator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16.088822741886872</c:v>
                </c:pt>
                <c:pt idx="1">
                  <c:v>15.476924262073025</c:v>
                </c:pt>
                <c:pt idx="2">
                  <c:v>16.343781223022244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1.0004650981054498E-2"/>
                  <c:y val="-9.9638396391253534E-2"/>
                </c:manualLayout>
              </c:layout>
              <c:showVal val="1"/>
            </c:dLbl>
            <c:dLbl>
              <c:idx val="1"/>
              <c:layout>
                <c:manualLayout>
                  <c:x val="4.4740378009804294E-2"/>
                  <c:y val="-0.12213738912476099"/>
                </c:manualLayout>
              </c:layout>
              <c:showVal val="1"/>
            </c:dLbl>
            <c:dLbl>
              <c:idx val="2"/>
              <c:layout>
                <c:manualLayout>
                  <c:x val="3.2014883139374402E-2"/>
                  <c:y val="-0.13820809822012514"/>
                </c:manualLayout>
              </c:layout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Лист1!$C$2:$C$4</c:f>
              <c:numCache>
                <c:formatCode>#,##0.00</c:formatCode>
                <c:ptCount val="3"/>
                <c:pt idx="0">
                  <c:v>1.2739168220462882</c:v>
                </c:pt>
                <c:pt idx="1">
                  <c:v>1.1175964014760837</c:v>
                </c:pt>
                <c:pt idx="2">
                  <c:v>1.1235806263508861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FFFF00"/>
            </a:solidFill>
          </c:spPr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Лист1!$D$2:$D$4</c:f>
              <c:numCache>
                <c:formatCode>#,##0.00</c:formatCode>
                <c:ptCount val="3"/>
                <c:pt idx="0">
                  <c:v>82.638458269101278</c:v>
                </c:pt>
                <c:pt idx="1">
                  <c:v>83.405469119640998</c:v>
                </c:pt>
                <c:pt idx="2">
                  <c:v>82.532638150626781</c:v>
                </c:pt>
              </c:numCache>
            </c:numRef>
          </c:val>
        </c:ser>
        <c:shape val="cylinder"/>
        <c:axId val="94093312"/>
        <c:axId val="94094848"/>
        <c:axId val="0"/>
      </c:bar3DChart>
      <c:catAx>
        <c:axId val="94093312"/>
        <c:scaling>
          <c:orientation val="minMax"/>
        </c:scaling>
        <c:axPos val="l"/>
        <c:numFmt formatCode="General" sourceLinked="1"/>
        <c:tickLblPos val="nextTo"/>
        <c:crossAx val="94094848"/>
        <c:crosses val="autoZero"/>
        <c:auto val="1"/>
        <c:lblAlgn val="ctr"/>
        <c:lblOffset val="100"/>
      </c:catAx>
      <c:valAx>
        <c:axId val="94094848"/>
        <c:scaling>
          <c:orientation val="minMax"/>
        </c:scaling>
        <c:delete val="1"/>
        <c:axPos val="b"/>
        <c:majorGridlines/>
        <c:numFmt formatCode="#,##0.00" sourceLinked="1"/>
        <c:tickLblPos val="none"/>
        <c:crossAx val="94093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494512810397913"/>
          <c:y val="0.1520190378428512"/>
          <c:w val="0.29570202162717746"/>
          <c:h val="0.6927477824952268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50"/>
      <c:rotY val="150"/>
      <c:perspective val="30"/>
    </c:view3D>
    <c:plotArea>
      <c:layout>
        <c:manualLayout>
          <c:layoutTarget val="inner"/>
          <c:xMode val="edge"/>
          <c:yMode val="edge"/>
          <c:x val="0"/>
          <c:y val="8.4833405702509634E-2"/>
          <c:w val="0.61659722222222224"/>
          <c:h val="0.914574912475191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7030A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5"/>
            <c:spPr>
              <a:solidFill>
                <a:srgbClr val="FF0000"/>
              </a:solidFill>
            </c:spPr>
          </c:dPt>
          <c:dPt>
            <c:idx val="6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8.1430555555555534E-2"/>
                  <c:y val="-7.8007279567799482E-3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Лист1!$A$2:$A$11</c:f>
              <c:strCache>
                <c:ptCount val="10"/>
                <c:pt idx="0">
                  <c:v>НДФЛ (143 306,04)</c:v>
                </c:pt>
                <c:pt idx="1">
                  <c:v>ЕНВД(19 689,96)</c:v>
                </c:pt>
                <c:pt idx="2">
                  <c:v>Госпошлина(3 907,84)</c:v>
                </c:pt>
                <c:pt idx="3">
                  <c:v>Доходы от продажи активов (878,99)</c:v>
                </c:pt>
                <c:pt idx="4">
                  <c:v>УСН(11978,42)</c:v>
                </c:pt>
                <c:pt idx="5">
                  <c:v>Акцизы (2130,06)</c:v>
                </c:pt>
                <c:pt idx="6">
                  <c:v>Доходы от использования имущества (8135,82) </c:v>
                </c:pt>
                <c:pt idx="7">
                  <c:v>Налог на добычу полезных ископаемых (359,93)</c:v>
                </c:pt>
                <c:pt idx="8">
                  <c:v>Прочие налоговые доходы (53,19)</c:v>
                </c:pt>
                <c:pt idx="9">
                  <c:v>Прочие неналоговые доходы        (-0,10)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73.907996651429315</c:v>
                </c:pt>
                <c:pt idx="1">
                  <c:v>10.15480827796485</c:v>
                </c:pt>
                <c:pt idx="2">
                  <c:v>2.0154112035251543</c:v>
                </c:pt>
                <c:pt idx="3">
                  <c:v>0.45332620930912632</c:v>
                </c:pt>
                <c:pt idx="4">
                  <c:v>6.1776945495541726</c:v>
                </c:pt>
                <c:pt idx="5">
                  <c:v>1.0985162809911815</c:v>
                </c:pt>
                <c:pt idx="6">
                  <c:v>4.1959299198186262</c:v>
                </c:pt>
                <c:pt idx="7">
                  <c:v>0.18562862207378208</c:v>
                </c:pt>
                <c:pt idx="8">
                  <c:v>2.7431962904188246E-2</c:v>
                </c:pt>
                <c:pt idx="9">
                  <c:v>-5.1573534318834833E-5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8773928258967876"/>
          <c:y val="8.0515808359696933E-2"/>
          <c:w val="0.31055643044619424"/>
          <c:h val="0.91948419164030359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6"/>
  <c:chart>
    <c:autoTitleDeleted val="1"/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bg1">
                <a:lumMod val="40000"/>
                <a:lumOff val="60000"/>
              </a:schemeClr>
            </a:solidFill>
          </c:spPr>
          <c:explosion val="25"/>
          <c:dPt>
            <c:idx val="0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Pt>
            <c:idx val="4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00B0F0"/>
              </a:solidFill>
            </c:spPr>
          </c:dPt>
          <c:dPt>
            <c:idx val="6"/>
            <c:spPr>
              <a:solidFill>
                <a:srgbClr val="7030A0"/>
              </a:solidFill>
            </c:spPr>
          </c:dPt>
          <c:dPt>
            <c:idx val="7"/>
            <c:spPr>
              <a:solidFill>
                <a:schemeClr val="tx1">
                  <a:lumMod val="65000"/>
                </a:schemeClr>
              </a:solidFill>
            </c:spPr>
          </c:dPt>
          <c:dPt>
            <c:idx val="8"/>
            <c:spPr>
              <a:solidFill>
                <a:srgbClr val="00B050"/>
              </a:solidFill>
            </c:spPr>
          </c:dPt>
          <c:dPt>
            <c:idx val="9"/>
            <c:spPr>
              <a:solidFill>
                <a:srgbClr val="CC3300"/>
              </a:solidFill>
            </c:spPr>
          </c:dPt>
          <c:dPt>
            <c:idx val="10"/>
            <c:spPr>
              <a:solidFill>
                <a:schemeClr val="accent3">
                  <a:lumMod val="50000"/>
                </a:schemeClr>
              </a:solidFill>
            </c:spPr>
          </c:dPt>
          <c:dLbls>
            <c:dLbl>
              <c:idx val="7"/>
              <c:layout>
                <c:manualLayout>
                  <c:x val="1.5762005443764014E-2"/>
                  <c:y val="-3.1740321905415481E-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bestFit"/>
            <c:showVal val="1"/>
            <c:showLeaderLines val="1"/>
          </c:dLbls>
          <c:cat>
            <c:strRef>
              <c:f>Лист1!$A$2:$A$13</c:f>
              <c:strCache>
                <c:ptCount val="12"/>
                <c:pt idx="0">
                  <c:v>Общегосуд. Вопросы(78013,9)</c:v>
                </c:pt>
                <c:pt idx="1">
                  <c:v>Нац. Оборона(933,8)</c:v>
                </c:pt>
                <c:pt idx="2">
                  <c:v>Нац.безоп. и правоохран. деятельность (1228,7)</c:v>
                </c:pt>
                <c:pt idx="3">
                  <c:v>Нац. Экономика (130069,4)</c:v>
                </c:pt>
                <c:pt idx="4">
                  <c:v>ЖКХ(60743,0)</c:v>
                </c:pt>
                <c:pt idx="5">
                  <c:v>Образование(596264,4) </c:v>
                </c:pt>
                <c:pt idx="6">
                  <c:v>Здравоохранение (1050,0)</c:v>
                </c:pt>
                <c:pt idx="7">
                  <c:v>Культура, кинематография(102829,1)</c:v>
                </c:pt>
                <c:pt idx="8">
                  <c:v>Соц. Политика (64751,5)</c:v>
                </c:pt>
                <c:pt idx="9">
                  <c:v>Физ.культура и спорт(10887,2)</c:v>
                </c:pt>
                <c:pt idx="10">
                  <c:v>Обслуживание муниципального долга (730,9) </c:v>
                </c:pt>
                <c:pt idx="11">
                  <c:v>Межбюджетные трансферты (59518,5)</c:v>
                </c:pt>
              </c:strCache>
            </c:strRef>
          </c:cat>
          <c:val>
            <c:numRef>
              <c:f>Лист1!$B$2:$B$13</c:f>
              <c:numCache>
                <c:formatCode>#,##0.00</c:formatCode>
                <c:ptCount val="12"/>
                <c:pt idx="0">
                  <c:v>7.0471968761548416</c:v>
                </c:pt>
                <c:pt idx="1">
                  <c:v>8.4352563363110908E-2</c:v>
                </c:pt>
                <c:pt idx="2">
                  <c:v>0.11099164125535914</c:v>
                </c:pt>
                <c:pt idx="3">
                  <c:v>11.74950450321462</c:v>
                </c:pt>
                <c:pt idx="4">
                  <c:v>5.4870719172900442</c:v>
                </c:pt>
                <c:pt idx="5">
                  <c:v>53.86210171574993</c:v>
                </c:pt>
                <c:pt idx="6">
                  <c:v>9.4849209178910251E-2</c:v>
                </c:pt>
                <c:pt idx="7">
                  <c:v>9.2888179195991221</c:v>
                </c:pt>
                <c:pt idx="8">
                  <c:v>5.8491700649030554</c:v>
                </c:pt>
                <c:pt idx="9">
                  <c:v>0.9834688668310777</c:v>
                </c:pt>
                <c:pt idx="10">
                  <c:v>6.6024082846538601E-2</c:v>
                </c:pt>
                <c:pt idx="11">
                  <c:v>5.3764596728714</c:v>
                </c:pt>
              </c:numCache>
            </c:numRef>
          </c:val>
        </c:ser>
      </c:pie3DChart>
    </c:plotArea>
    <c:legend>
      <c:legendPos val="r"/>
      <c:legendEntry>
        <c:idx val="7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60814511033343388"/>
          <c:y val="9.0194977983836702E-2"/>
          <c:w val="0.39185488966657123"/>
          <c:h val="0.8977270581678567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Лист1!$A$2</c:f>
              <c:strCache>
                <c:ptCount val="1"/>
                <c:pt idx="0">
                  <c:v>Областной</c:v>
                </c:pt>
              </c:strCache>
            </c:strRef>
          </c:tx>
          <c:spPr>
            <a:solidFill>
              <a:srgbClr val="FF0000"/>
            </a:solidFill>
          </c:spPr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</a:t>
                    </a:r>
                    <a:r>
                      <a:rPr lang="ru-RU" dirty="0" smtClean="0"/>
                      <a:t>1 %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37,</a:t>
                    </a:r>
                    <a:r>
                      <a:rPr lang="ru-RU" dirty="0" smtClean="0"/>
                      <a:t>8 %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1,2 %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Лист1!$A$2:$A$6</c:f>
              <c:strCache>
                <c:ptCount val="3"/>
                <c:pt idx="0">
                  <c:v>Областной</c:v>
                </c:pt>
                <c:pt idx="1">
                  <c:v>Местный</c:v>
                </c:pt>
                <c:pt idx="2">
                  <c:v>Федеральный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61</c:v>
                </c:pt>
                <c:pt idx="1">
                  <c:v>37.800000000000004</c:v>
                </c:pt>
                <c:pt idx="2">
                  <c:v>1.2</c:v>
                </c:pt>
              </c:numCache>
            </c:numRef>
          </c:val>
        </c:ser>
        <c:ser>
          <c:idx val="1"/>
          <c:order val="1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cat>
            <c:strRef>
              <c:f>Лист1!$A$2:$A$6</c:f>
              <c:strCache>
                <c:ptCount val="3"/>
                <c:pt idx="0">
                  <c:v>Областной</c:v>
                </c:pt>
                <c:pt idx="1">
                  <c:v>Местный</c:v>
                </c:pt>
                <c:pt idx="2">
                  <c:v>Федеральный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Лист1!$A$3</c:f>
              <c:strCache>
                <c:ptCount val="1"/>
                <c:pt idx="0">
                  <c:v>Местный</c:v>
                </c:pt>
              </c:strCache>
            </c:strRef>
          </c:tx>
          <c:cat>
            <c:strRef>
              <c:f>Лист1!$A$2:$A$6</c:f>
              <c:strCache>
                <c:ptCount val="3"/>
                <c:pt idx="0">
                  <c:v>Областной</c:v>
                </c:pt>
                <c:pt idx="1">
                  <c:v>Местный</c:v>
                </c:pt>
                <c:pt idx="2">
                  <c:v>Федеральный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</c:ser>
        <c:firstSliceAng val="0"/>
      </c:pieChart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5.4427339487787302E-2"/>
          <c:y val="0.78961724226236207"/>
          <c:w val="0.79269587821554377"/>
          <c:h val="0.1962013066290282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7.0896276854282347E-2"/>
          <c:y val="4.4861391929187422E-2"/>
          <c:w val="0.88987143968115212"/>
          <c:h val="0.45240515664843023"/>
        </c:manualLayout>
      </c:layout>
      <c:bar3DChart>
        <c:barDir val="col"/>
        <c:grouping val="stacked"/>
        <c:ser>
          <c:idx val="0"/>
          <c:order val="0"/>
          <c:tx>
            <c:strRef>
              <c:f>Лист1!$C$1</c:f>
              <c:strCache>
                <c:ptCount val="1"/>
                <c:pt idx="0">
                  <c:v>Местный бюджет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1"/>
              <c:layout>
                <c:manualLayout>
                  <c:x val="5.8549250984503394E-3"/>
                  <c:y val="-7.658140323589778E-2"/>
                </c:manualLayout>
              </c:layout>
              <c:showVal val="1"/>
            </c:dLbl>
            <c:dLbl>
              <c:idx val="5"/>
              <c:layout>
                <c:manualLayout>
                  <c:x val="1.3173581471513275E-2"/>
                  <c:y val="-2.5527134411965975E-2"/>
                </c:manualLayout>
              </c:layout>
              <c:showVal val="1"/>
            </c:dLbl>
            <c:dLbl>
              <c:idx val="6"/>
              <c:layout>
                <c:manualLayout>
                  <c:x val="-1.463731274612584E-3"/>
                  <c:y val="-3.0168431577777908E-2"/>
                </c:manualLayout>
              </c:layout>
              <c:showVal val="1"/>
            </c:dLbl>
            <c:dLbl>
              <c:idx val="10"/>
              <c:layout>
                <c:manualLayout>
                  <c:x val="1.1709850196900809E-2"/>
                  <c:y val="-5.8016214572649924E-2"/>
                </c:manualLayout>
              </c:layout>
              <c:showVal val="1"/>
            </c:dLbl>
            <c:dLbl>
              <c:idx val="11"/>
              <c:layout>
                <c:manualLayout>
                  <c:x val="0"/>
                  <c:y val="-6.7298808904273796E-2"/>
                </c:manualLayout>
              </c:layout>
              <c:showVal val="1"/>
            </c:dLbl>
            <c:numFmt formatCode="#,##0.0" sourceLinked="0"/>
            <c:txPr>
              <a:bodyPr/>
              <a:lstStyle/>
              <a:p>
                <a:pPr>
                  <a:defRPr sz="1400" spc="-100" baseline="0"/>
                </a:pPr>
                <a:endParaRPr lang="ru-RU"/>
              </a:p>
            </c:txPr>
            <c:showVal val="1"/>
          </c:dLbls>
          <c:cat>
            <c:strRef>
              <c:f>Лист1!$A$2:$A$13</c:f>
              <c:strCache>
                <c:ptCount val="12"/>
                <c:pt idx="0">
                  <c:v>Общегосуд. Вопросы</c:v>
                </c:pt>
                <c:pt idx="1">
                  <c:v>Нац. Оборона</c:v>
                </c:pt>
                <c:pt idx="2">
                  <c:v>Нац.безоп. и правоохран. Деятельность</c:v>
                </c:pt>
                <c:pt idx="3">
                  <c:v>Нац.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Здравоохранение </c:v>
                </c:pt>
                <c:pt idx="7">
                  <c:v>Культура, кинематография</c:v>
                </c:pt>
                <c:pt idx="8">
                  <c:v>Соц. Политика </c:v>
                </c:pt>
                <c:pt idx="9">
                  <c:v>Физ.культура и спорт</c:v>
                </c:pt>
                <c:pt idx="10">
                  <c:v>Обслуживание муниципального долга  </c:v>
                </c:pt>
                <c:pt idx="11">
                  <c:v>Межбюджетные трансферты </c:v>
                </c:pt>
              </c:strCache>
            </c:strRef>
          </c:cat>
          <c:val>
            <c:numRef>
              <c:f>Лист1!$C$2:$C$13</c:f>
              <c:numCache>
                <c:formatCode>0%</c:formatCode>
                <c:ptCount val="12"/>
                <c:pt idx="0">
                  <c:v>0.8373046341741669</c:v>
                </c:pt>
                <c:pt idx="1">
                  <c:v>0.17562647247804669</c:v>
                </c:pt>
                <c:pt idx="2">
                  <c:v>0.90111499959306551</c:v>
                </c:pt>
                <c:pt idx="3">
                  <c:v>0.14190578260528619</c:v>
                </c:pt>
                <c:pt idx="4">
                  <c:v>0.82929555668966004</c:v>
                </c:pt>
                <c:pt idx="5">
                  <c:v>0.21947344164769872</c:v>
                </c:pt>
                <c:pt idx="6">
                  <c:v>1.4571428571428564</c:v>
                </c:pt>
                <c:pt idx="7">
                  <c:v>0.49283762362757588</c:v>
                </c:pt>
                <c:pt idx="8">
                  <c:v>2.3961894055281995E-2</c:v>
                </c:pt>
                <c:pt idx="9">
                  <c:v>0.70066132706297302</c:v>
                </c:pt>
                <c:pt idx="10">
                  <c:v>0.22766452319058686</c:v>
                </c:pt>
                <c:pt idx="11">
                  <c:v>0.76664784898813043</c:v>
                </c:pt>
              </c:numCache>
            </c:numRef>
          </c:val>
        </c:ser>
        <c:ser>
          <c:idx val="1"/>
          <c:order val="1"/>
          <c:tx>
            <c:strRef>
              <c:f>Лист1!$B$1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1.463731274612584E-3"/>
                  <c:y val="-7.658140323589778E-2"/>
                </c:manualLayout>
              </c:layout>
              <c:showVal val="1"/>
            </c:dLbl>
            <c:dLbl>
              <c:idx val="1"/>
              <c:delete val="1"/>
            </c:dLbl>
            <c:dLbl>
              <c:idx val="2"/>
              <c:layout>
                <c:manualLayout>
                  <c:x val="1.5432098765432146E-3"/>
                  <c:y val="-4.2090489913417586E-2"/>
                </c:manualLayout>
              </c:layout>
              <c:showVal val="1"/>
            </c:dLbl>
            <c:dLbl>
              <c:idx val="3"/>
              <c:layout>
                <c:manualLayout>
                  <c:x val="7.7160493827160793E-3"/>
                  <c:y val="-0.10943527377488545"/>
                </c:manualLayout>
              </c:layout>
              <c:showVal val="1"/>
            </c:dLbl>
            <c:dLbl>
              <c:idx val="4"/>
              <c:layout>
                <c:manualLayout>
                  <c:x val="2.9274625492252252E-3"/>
                  <c:y val="-5.8016214572649924E-2"/>
                </c:manualLayout>
              </c:layout>
              <c:showVal val="1"/>
            </c:dLbl>
            <c:dLbl>
              <c:idx val="6"/>
              <c:delete val="1"/>
            </c:dLbl>
            <c:dLbl>
              <c:idx val="7"/>
              <c:layout>
                <c:manualLayout>
                  <c:x val="-5.8549250984503394E-3"/>
                  <c:y val="-4.8733620241025989E-2"/>
                </c:manualLayout>
              </c:layout>
              <c:showVal val="1"/>
            </c:dLbl>
            <c:dLbl>
              <c:idx val="8"/>
              <c:layout>
                <c:manualLayout>
                  <c:x val="0"/>
                  <c:y val="-6.2657511738461819E-2"/>
                </c:manualLayout>
              </c:layout>
              <c:showVal val="1"/>
            </c:dLbl>
            <c:dLbl>
              <c:idx val="9"/>
              <c:layout>
                <c:manualLayout>
                  <c:x val="1.3173581471513275E-2"/>
                  <c:y val="-5.1054268823931923E-2"/>
                </c:manualLayout>
              </c:layout>
              <c:showVal val="1"/>
            </c:dLbl>
            <c:dLbl>
              <c:idx val="10"/>
              <c:delete val="1"/>
            </c:dLbl>
            <c:numFmt formatCode="#,##0.00" sourceLinked="0"/>
            <c:txPr>
              <a:bodyPr/>
              <a:lstStyle/>
              <a:p>
                <a:pPr>
                  <a:defRPr sz="1400" spc="-100" baseline="0"/>
                </a:pPr>
                <a:endParaRPr lang="ru-RU"/>
              </a:p>
            </c:txPr>
            <c:showVal val="1"/>
          </c:dLbls>
          <c:cat>
            <c:strRef>
              <c:f>Лист1!$A$2:$A$13</c:f>
              <c:strCache>
                <c:ptCount val="12"/>
                <c:pt idx="0">
                  <c:v>Общегосуд. Вопросы</c:v>
                </c:pt>
                <c:pt idx="1">
                  <c:v>Нац. Оборона</c:v>
                </c:pt>
                <c:pt idx="2">
                  <c:v>Нац.безоп. и правоохран. Деятельность</c:v>
                </c:pt>
                <c:pt idx="3">
                  <c:v>Нац.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Здравоохранение </c:v>
                </c:pt>
                <c:pt idx="7">
                  <c:v>Культура, кинематография</c:v>
                </c:pt>
                <c:pt idx="8">
                  <c:v>Соц. Политика </c:v>
                </c:pt>
                <c:pt idx="9">
                  <c:v>Физ.культура и спорт</c:v>
                </c:pt>
                <c:pt idx="10">
                  <c:v>Обслуживание муниципального долга  </c:v>
                </c:pt>
                <c:pt idx="11">
                  <c:v>Межбюджетные трансферты 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 formatCode="0%">
                  <c:v>7.2403763944630453E-2</c:v>
                </c:pt>
                <c:pt idx="3" formatCode="0%">
                  <c:v>0.54816659414128122</c:v>
                </c:pt>
                <c:pt idx="4" formatCode="0%">
                  <c:v>0.18718206213061586</c:v>
                </c:pt>
                <c:pt idx="5" formatCode="0%">
                  <c:v>0.68389677465231868</c:v>
                </c:pt>
                <c:pt idx="6" formatCode="0%">
                  <c:v>0</c:v>
                </c:pt>
                <c:pt idx="7" formatCode="0%">
                  <c:v>0.41677143607348122</c:v>
                </c:pt>
                <c:pt idx="8" formatCode="0%">
                  <c:v>0.56453426121593941</c:v>
                </c:pt>
                <c:pt idx="9" formatCode="0%">
                  <c:v>0.27487324564626348</c:v>
                </c:pt>
              </c:numCache>
            </c:numRef>
          </c:val>
        </c:ser>
        <c:gapWidth val="55"/>
        <c:gapDepth val="55"/>
        <c:shape val="cylinder"/>
        <c:axId val="103323904"/>
        <c:axId val="106688512"/>
        <c:axId val="0"/>
      </c:bar3DChart>
      <c:catAx>
        <c:axId val="10332390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5400000" vert="horz"/>
          <a:lstStyle/>
          <a:p>
            <a:pPr>
              <a:defRPr sz="1400" kern="1200" baseline="0"/>
            </a:pPr>
            <a:endParaRPr lang="ru-RU"/>
          </a:p>
        </c:txPr>
        <c:crossAx val="106688512"/>
        <c:crosses val="autoZero"/>
        <c:auto val="1"/>
        <c:lblAlgn val="ctr"/>
        <c:lblOffset val="100"/>
      </c:catAx>
      <c:valAx>
        <c:axId val="106688512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103323904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8.7823876476755026E-3"/>
          <c:y val="0.54001912799162555"/>
          <c:w val="0.12357188234458862"/>
          <c:h val="0.43050443225606538"/>
        </c:manualLayout>
      </c:layout>
      <c:overlay val="1"/>
      <c:txPr>
        <a:bodyPr/>
        <a:lstStyle/>
        <a:p>
          <a:pPr>
            <a:defRPr sz="1500" spc="-1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Функционирование местных администраций</c:v>
                </c:pt>
              </c:strCache>
            </c:strRef>
          </c:tx>
          <c:spPr>
            <a:solidFill>
              <a:srgbClr val="FFFF00"/>
            </a:solidFill>
          </c:spPr>
          <c:dLbls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31.95</c:v>
                </c:pt>
                <c:pt idx="1">
                  <c:v>35.728000000000016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Обеспечение деятельности финансовых органов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Лист1!$C$2:$C$3</c:f>
              <c:numCache>
                <c:formatCode>#,##0.00</c:formatCode>
                <c:ptCount val="2"/>
                <c:pt idx="0">
                  <c:v>10.17</c:v>
                </c:pt>
                <c:pt idx="1">
                  <c:v>10.845000000000002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Другие общегосударственные вопросы</c:v>
                </c:pt>
              </c:strCache>
            </c:strRef>
          </c:tx>
          <c:spPr>
            <a:solidFill>
              <a:srgbClr val="00B0F0"/>
            </a:solidFill>
          </c:spPr>
          <c:dLbls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Лист1!$D$2:$D$3</c:f>
              <c:numCache>
                <c:formatCode>#,##0.00</c:formatCode>
                <c:ptCount val="2"/>
                <c:pt idx="0">
                  <c:v>19.690000000000001</c:v>
                </c:pt>
                <c:pt idx="1">
                  <c:v>22.670999999999999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Дорожное хозяйство </c:v>
                </c:pt>
              </c:strCache>
            </c:strRef>
          </c:tx>
          <c:dLbls>
            <c:dLbl>
              <c:idx val="0"/>
              <c:layout>
                <c:manualLayout>
                  <c:x val="2.4691358024691412E-2"/>
                  <c:y val="3.0866359269839376E-2"/>
                </c:manualLayout>
              </c:layout>
              <c:showVal val="1"/>
            </c:dLbl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Лист1!$E$2:$E$3</c:f>
              <c:numCache>
                <c:formatCode>#,##0.00</c:formatCode>
                <c:ptCount val="2"/>
                <c:pt idx="0">
                  <c:v>14.04</c:v>
                </c:pt>
                <c:pt idx="1">
                  <c:v>15.187000000000001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Жилищное хозяйство</c:v>
                </c:pt>
              </c:strCache>
            </c:strRef>
          </c:tx>
          <c:dLbls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Лист1!$F$2:$F$3</c:f>
              <c:numCache>
                <c:formatCode>#,##0.00</c:formatCode>
                <c:ptCount val="2"/>
                <c:pt idx="0">
                  <c:v>8.0000000000000029E-2</c:v>
                </c:pt>
                <c:pt idx="1">
                  <c:v>6.5661999999999998E-2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Коммунальное хозяйство</c:v>
                </c:pt>
              </c:strCache>
            </c:strRef>
          </c:tx>
          <c:dLbls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Лист1!$G$2:$G$3</c:f>
              <c:numCache>
                <c:formatCode>#,##0.00</c:formatCode>
                <c:ptCount val="2"/>
                <c:pt idx="0">
                  <c:v>43.35</c:v>
                </c:pt>
                <c:pt idx="1">
                  <c:v>45.927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Благоустройство</c:v>
                </c:pt>
              </c:strCache>
            </c:strRef>
          </c:tx>
          <c:dLbls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Лист1!$H$2:$H$3</c:f>
              <c:numCache>
                <c:formatCode>#,##0.00</c:formatCode>
                <c:ptCount val="2"/>
                <c:pt idx="0">
                  <c:v>6.95</c:v>
                </c:pt>
                <c:pt idx="1">
                  <c:v>1.478</c:v>
                </c:pt>
              </c:numCache>
            </c:numRef>
          </c:val>
        </c:ser>
        <c:shape val="cylinder"/>
        <c:axId val="117367936"/>
        <c:axId val="117369472"/>
        <c:axId val="0"/>
      </c:bar3DChart>
      <c:catAx>
        <c:axId val="117367936"/>
        <c:scaling>
          <c:orientation val="minMax"/>
        </c:scaling>
        <c:axPos val="b"/>
        <c:numFmt formatCode="General" sourceLinked="1"/>
        <c:tickLblPos val="nextTo"/>
        <c:crossAx val="117369472"/>
        <c:crosses val="autoZero"/>
        <c:auto val="1"/>
        <c:lblAlgn val="ctr"/>
        <c:lblOffset val="100"/>
      </c:catAx>
      <c:valAx>
        <c:axId val="117369472"/>
        <c:scaling>
          <c:orientation val="minMax"/>
        </c:scaling>
        <c:axPos val="l"/>
        <c:majorGridlines/>
        <c:numFmt formatCode="#,##0.00" sourceLinked="1"/>
        <c:tickLblPos val="nextTo"/>
        <c:crossAx val="11736793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spc="-1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всего на 1 человека</c:v>
                </c:pt>
              </c:strCache>
            </c:strRef>
          </c:tx>
          <c:marker>
            <c:symbol val="none"/>
          </c:marker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27201.740312023467</c:v>
                </c:pt>
                <c:pt idx="1">
                  <c:v>29276.519588738203</c:v>
                </c:pt>
                <c:pt idx="2">
                  <c:v>33297.849190880108</c:v>
                </c:pt>
              </c:numCache>
            </c:numRef>
          </c:val>
        </c:ser>
        <c:marker val="1"/>
        <c:axId val="118241920"/>
        <c:axId val="118247808"/>
      </c:lineChart>
      <c:catAx>
        <c:axId val="118241920"/>
        <c:scaling>
          <c:orientation val="minMax"/>
        </c:scaling>
        <c:axPos val="b"/>
        <c:numFmt formatCode="General" sourceLinked="1"/>
        <c:tickLblPos val="nextTo"/>
        <c:crossAx val="118247808"/>
        <c:crosses val="autoZero"/>
        <c:auto val="1"/>
        <c:lblAlgn val="ctr"/>
        <c:lblOffset val="100"/>
      </c:catAx>
      <c:valAx>
        <c:axId val="118247808"/>
        <c:scaling>
          <c:orientation val="minMax"/>
        </c:scaling>
        <c:axPos val="l"/>
        <c:majorGridlines/>
        <c:numFmt formatCode="#,##0.00" sourceLinked="1"/>
        <c:tickLblPos val="nextTo"/>
        <c:crossAx val="11824192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местного бюджета на 1 человека</c:v>
                </c:pt>
              </c:strCache>
            </c:strRef>
          </c:tx>
          <c:marker>
            <c:symbol val="none"/>
          </c:marker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9.8800000000000008</c:v>
                </c:pt>
                <c:pt idx="1">
                  <c:v>11.04</c:v>
                </c:pt>
                <c:pt idx="2">
                  <c:v>12.72</c:v>
                </c:pt>
              </c:numCache>
            </c:numRef>
          </c:val>
        </c:ser>
        <c:marker val="1"/>
        <c:axId val="118330496"/>
        <c:axId val="118332032"/>
      </c:lineChart>
      <c:catAx>
        <c:axId val="118330496"/>
        <c:scaling>
          <c:orientation val="minMax"/>
        </c:scaling>
        <c:axPos val="b"/>
        <c:numFmt formatCode="General" sourceLinked="1"/>
        <c:tickLblPos val="nextTo"/>
        <c:crossAx val="118332032"/>
        <c:crosses val="autoZero"/>
        <c:auto val="1"/>
        <c:lblAlgn val="ctr"/>
        <c:lblOffset val="100"/>
      </c:catAx>
      <c:valAx>
        <c:axId val="118332032"/>
        <c:scaling>
          <c:orientation val="minMax"/>
        </c:scaling>
        <c:axPos val="l"/>
        <c:majorGridlines/>
        <c:numFmt formatCode="General" sourceLinked="1"/>
        <c:tickLblPos val="nextTo"/>
        <c:crossAx val="1183304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F41E77-942B-4019-88F5-79BE9CDD09BF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117746F-318E-4C8E-9729-01DA1E62B36D}">
      <dgm:prSet/>
      <dgm:spPr/>
      <dgm:t>
        <a:bodyPr/>
        <a:lstStyle/>
        <a:p>
          <a:pPr rtl="0"/>
          <a:r>
            <a:rPr lang="ru-RU" b="1" dirty="0" smtClean="0"/>
            <a:t>Исполнение бюджета по основные параметры за 2018 год (тыс.руб.)</a:t>
          </a:r>
          <a:endParaRPr lang="ru-RU" b="1" dirty="0"/>
        </a:p>
      </dgm:t>
    </dgm:pt>
    <dgm:pt modelId="{7E693525-E91E-4BD9-AD01-CA46E821E9F1}" type="parTrans" cxnId="{F6DF3FAB-4D51-4539-AD59-0358129940A6}">
      <dgm:prSet/>
      <dgm:spPr/>
      <dgm:t>
        <a:bodyPr/>
        <a:lstStyle/>
        <a:p>
          <a:endParaRPr lang="ru-RU"/>
        </a:p>
      </dgm:t>
    </dgm:pt>
    <dgm:pt modelId="{CD56985C-D2A0-4FC5-A4AF-D630012BC7FB}" type="sibTrans" cxnId="{F6DF3FAB-4D51-4539-AD59-0358129940A6}">
      <dgm:prSet/>
      <dgm:spPr/>
      <dgm:t>
        <a:bodyPr/>
        <a:lstStyle/>
        <a:p>
          <a:endParaRPr lang="ru-RU"/>
        </a:p>
      </dgm:t>
    </dgm:pt>
    <dgm:pt modelId="{3305E839-CC80-4598-A14A-68B6602625D2}" type="pres">
      <dgm:prSet presAssocID="{57F41E77-942B-4019-88F5-79BE9CDD09BF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9E7A6A-1366-49F2-8FD3-957C8FE7B1B8}" type="pres">
      <dgm:prSet presAssocID="{4117746F-318E-4C8E-9729-01DA1E62B36D}" presName="composite" presStyleCnt="0"/>
      <dgm:spPr/>
    </dgm:pt>
    <dgm:pt modelId="{A62D9F99-7BE1-462F-B828-0C8A92B98ABA}" type="pres">
      <dgm:prSet presAssocID="{4117746F-318E-4C8E-9729-01DA1E62B36D}" presName="imgShp" presStyleLbl="fgImgPlace1" presStyleIdx="0" presStyleCnt="1" custLinFactX="-100000" custLinFactNeighborX="-152280" custLinFactNeighborY="-49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8225ECC-B7B0-4276-8E3A-8E4928384A8B}" type="pres">
      <dgm:prSet presAssocID="{4117746F-318E-4C8E-9729-01DA1E62B36D}" presName="txShp" presStyleLbl="node1" presStyleIdx="0" presStyleCnt="1" custScaleX="1503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DF3FAB-4D51-4539-AD59-0358129940A6}" srcId="{57F41E77-942B-4019-88F5-79BE9CDD09BF}" destId="{4117746F-318E-4C8E-9729-01DA1E62B36D}" srcOrd="0" destOrd="0" parTransId="{7E693525-E91E-4BD9-AD01-CA46E821E9F1}" sibTransId="{CD56985C-D2A0-4FC5-A4AF-D630012BC7FB}"/>
    <dgm:cxn modelId="{5D83ED72-245E-49EC-BE04-0C4424334EC5}" type="presOf" srcId="{57F41E77-942B-4019-88F5-79BE9CDD09BF}" destId="{3305E839-CC80-4598-A14A-68B6602625D2}" srcOrd="0" destOrd="0" presId="urn:microsoft.com/office/officeart/2005/8/layout/vList3"/>
    <dgm:cxn modelId="{E2AD82FB-DD85-4EA2-AA75-24310C615D09}" type="presOf" srcId="{4117746F-318E-4C8E-9729-01DA1E62B36D}" destId="{68225ECC-B7B0-4276-8E3A-8E4928384A8B}" srcOrd="0" destOrd="0" presId="urn:microsoft.com/office/officeart/2005/8/layout/vList3"/>
    <dgm:cxn modelId="{786523A2-2F05-48C7-97F4-4C7AA4E2988B}" type="presParOf" srcId="{3305E839-CC80-4598-A14A-68B6602625D2}" destId="{EB9E7A6A-1366-49F2-8FD3-957C8FE7B1B8}" srcOrd="0" destOrd="0" presId="urn:microsoft.com/office/officeart/2005/8/layout/vList3"/>
    <dgm:cxn modelId="{833A30CE-BA58-43D3-B57F-8B3055D9C22B}" type="presParOf" srcId="{EB9E7A6A-1366-49F2-8FD3-957C8FE7B1B8}" destId="{A62D9F99-7BE1-462F-B828-0C8A92B98ABA}" srcOrd="0" destOrd="0" presId="urn:microsoft.com/office/officeart/2005/8/layout/vList3"/>
    <dgm:cxn modelId="{CA9288DB-63BA-41FC-82D7-A7BD644F824E}" type="presParOf" srcId="{EB9E7A6A-1366-49F2-8FD3-957C8FE7B1B8}" destId="{68225ECC-B7B0-4276-8E3A-8E4928384A8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7C24EE-A98D-4556-A64F-824FB79259D5}" type="doc">
      <dgm:prSet loTypeId="urn:microsoft.com/office/officeart/2005/8/layout/list1" loCatId="list" qsTypeId="urn:microsoft.com/office/officeart/2005/8/quickstyle/simple2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FBFE144F-3E3F-4983-AB46-0A15BB39BC97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Всего расходов: </a:t>
          </a:r>
        </a:p>
        <a:p>
          <a:r>
            <a:rPr lang="ru-RU" sz="2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1 107 020,3 тыс. руб.</a:t>
          </a:r>
          <a:endParaRPr lang="ru-RU" sz="20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791B181A-52B0-46E0-A3AC-566C676EE5C0}" type="parTrans" cxnId="{8D953E90-B4FD-4499-BAE2-7C20289EB49F}">
      <dgm:prSet/>
      <dgm:spPr/>
      <dgm:t>
        <a:bodyPr/>
        <a:lstStyle/>
        <a:p>
          <a:endParaRPr lang="ru-RU"/>
        </a:p>
      </dgm:t>
    </dgm:pt>
    <dgm:pt modelId="{510E6F73-4E18-4C29-BD5F-2A2F6AA93C04}" type="sibTrans" cxnId="{8D953E90-B4FD-4499-BAE2-7C20289EB49F}">
      <dgm:prSet/>
      <dgm:spPr/>
      <dgm:t>
        <a:bodyPr/>
        <a:lstStyle/>
        <a:p>
          <a:endParaRPr lang="ru-RU"/>
        </a:p>
      </dgm:t>
    </dgm:pt>
    <dgm:pt modelId="{EB0B714A-0259-4FEC-A0FC-9D0075DCF398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Областной бюджет: </a:t>
          </a:r>
        </a:p>
        <a:p>
          <a:r>
            <a:rPr lang="ru-RU" sz="2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666 332,21 тыс. руб.</a:t>
          </a:r>
          <a:endParaRPr lang="ru-RU" sz="20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EF4B7D6C-3D30-4E99-B018-619DB0589006}" type="parTrans" cxnId="{B7C4C3B4-588B-4B88-9B1E-3CAAF8DD6B72}">
      <dgm:prSet/>
      <dgm:spPr/>
      <dgm:t>
        <a:bodyPr/>
        <a:lstStyle/>
        <a:p>
          <a:endParaRPr lang="ru-RU"/>
        </a:p>
      </dgm:t>
    </dgm:pt>
    <dgm:pt modelId="{AF81A379-3DD5-4752-871E-392ED4C150B0}" type="sibTrans" cxnId="{B7C4C3B4-588B-4B88-9B1E-3CAAF8DD6B72}">
      <dgm:prSet/>
      <dgm:spPr/>
      <dgm:t>
        <a:bodyPr/>
        <a:lstStyle/>
        <a:p>
          <a:endParaRPr lang="ru-RU"/>
        </a:p>
      </dgm:t>
    </dgm:pt>
    <dgm:pt modelId="{C46E292D-2F7D-4D71-BFB9-E24B127BE746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Местный бюджет: </a:t>
          </a:r>
        </a:p>
        <a:p>
          <a:r>
            <a:rPr lang="ru-RU" sz="2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422 941,24 тыс. руб.</a:t>
          </a:r>
          <a:endParaRPr lang="ru-RU" sz="20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C465223C-E7CC-4F7E-A7AA-578B4D666D5E}" type="parTrans" cxnId="{8B7D65F2-C8CD-4DE3-ACE0-58F58FF77753}">
      <dgm:prSet/>
      <dgm:spPr/>
      <dgm:t>
        <a:bodyPr/>
        <a:lstStyle/>
        <a:p>
          <a:endParaRPr lang="ru-RU"/>
        </a:p>
      </dgm:t>
    </dgm:pt>
    <dgm:pt modelId="{86A0691C-352F-4645-B6A4-C40B664D26F7}" type="sibTrans" cxnId="{8B7D65F2-C8CD-4DE3-ACE0-58F58FF77753}">
      <dgm:prSet/>
      <dgm:spPr/>
      <dgm:t>
        <a:bodyPr/>
        <a:lstStyle/>
        <a:p>
          <a:endParaRPr lang="ru-RU"/>
        </a:p>
      </dgm:t>
    </dgm:pt>
    <dgm:pt modelId="{5569DEFC-B9CA-4847-8A0B-D72ADC74DBE5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Федеральный бюджет: </a:t>
          </a:r>
        </a:p>
        <a:p>
          <a:r>
            <a:rPr lang="ru-RU" sz="2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17 746,84 тыс. руб.</a:t>
          </a:r>
          <a:endParaRPr lang="ru-RU" sz="20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3CC22885-57A2-4568-8E0A-88C0F73358E5}" type="parTrans" cxnId="{EF85F047-CEF5-4426-964F-F04C7705ED23}">
      <dgm:prSet/>
      <dgm:spPr/>
      <dgm:t>
        <a:bodyPr/>
        <a:lstStyle/>
        <a:p>
          <a:endParaRPr lang="ru-RU"/>
        </a:p>
      </dgm:t>
    </dgm:pt>
    <dgm:pt modelId="{7620D2FB-16BC-4F60-A10D-9F9934029FD6}" type="sibTrans" cxnId="{EF85F047-CEF5-4426-964F-F04C7705ED23}">
      <dgm:prSet/>
      <dgm:spPr/>
      <dgm:t>
        <a:bodyPr/>
        <a:lstStyle/>
        <a:p>
          <a:endParaRPr lang="ru-RU"/>
        </a:p>
      </dgm:t>
    </dgm:pt>
    <dgm:pt modelId="{FEB02D58-4F3C-4DFD-9709-2CE3E8D73E0C}" type="pres">
      <dgm:prSet presAssocID="{D97C24EE-A98D-4556-A64F-824FB79259D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698A9E-36B9-466C-9105-7F5C04F45255}" type="pres">
      <dgm:prSet presAssocID="{FBFE144F-3E3F-4983-AB46-0A15BB39BC97}" presName="parentLin" presStyleCnt="0"/>
      <dgm:spPr/>
    </dgm:pt>
    <dgm:pt modelId="{DFD06B3C-9F86-45D2-8E7A-CFA58AB878B3}" type="pres">
      <dgm:prSet presAssocID="{FBFE144F-3E3F-4983-AB46-0A15BB39BC97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A14414ED-62B8-4EA1-B57A-7AAE7EFE64A8}" type="pres">
      <dgm:prSet presAssocID="{FBFE144F-3E3F-4983-AB46-0A15BB39BC97}" presName="parentText" presStyleLbl="node1" presStyleIdx="0" presStyleCnt="4" custScaleX="142857" custScaleY="243400" custLinFactY="-100000" custLinFactNeighborX="11740" custLinFactNeighborY="-10855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D03418-8F29-4349-8F78-88B8847E6221}" type="pres">
      <dgm:prSet presAssocID="{FBFE144F-3E3F-4983-AB46-0A15BB39BC97}" presName="negativeSpace" presStyleCnt="0"/>
      <dgm:spPr/>
    </dgm:pt>
    <dgm:pt modelId="{06B242AE-03BA-4F09-A4C0-BBCA9E6954F3}" type="pres">
      <dgm:prSet presAssocID="{FBFE144F-3E3F-4983-AB46-0A15BB39BC97}" presName="childText" presStyleLbl="conFgAcc1" presStyleIdx="0" presStyleCnt="4" custScaleX="88799" custScaleY="14299" custLinFactNeighborX="8883" custLinFactNeighborY="4558">
        <dgm:presLayoutVars>
          <dgm:bulletEnabled val="1"/>
        </dgm:presLayoutVars>
      </dgm:prSet>
      <dgm:spPr/>
    </dgm:pt>
    <dgm:pt modelId="{7426E1FB-259C-41E7-B99D-8E0AF7C2E1E1}" type="pres">
      <dgm:prSet presAssocID="{510E6F73-4E18-4C29-BD5F-2A2F6AA93C04}" presName="spaceBetweenRectangles" presStyleCnt="0"/>
      <dgm:spPr/>
    </dgm:pt>
    <dgm:pt modelId="{C65F2433-49BE-4682-BFD6-8F347698613B}" type="pres">
      <dgm:prSet presAssocID="{EB0B714A-0259-4FEC-A0FC-9D0075DCF398}" presName="parentLin" presStyleCnt="0"/>
      <dgm:spPr/>
    </dgm:pt>
    <dgm:pt modelId="{24D6650B-BC1B-463D-9D03-EE19C3E4692F}" type="pres">
      <dgm:prSet presAssocID="{EB0B714A-0259-4FEC-A0FC-9D0075DCF398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7CB32D0E-6B21-4B4E-A129-B7239C014B20}" type="pres">
      <dgm:prSet presAssocID="{EB0B714A-0259-4FEC-A0FC-9D0075DCF398}" presName="parentText" presStyleLbl="node1" presStyleIdx="1" presStyleCnt="4" custScaleX="142857" custScaleY="240686" custLinFactNeighborX="11739" custLinFactNeighborY="-7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088127-7BFF-4F9C-A10A-D89AB7E3AC36}" type="pres">
      <dgm:prSet presAssocID="{EB0B714A-0259-4FEC-A0FC-9D0075DCF398}" presName="negativeSpace" presStyleCnt="0"/>
      <dgm:spPr/>
    </dgm:pt>
    <dgm:pt modelId="{9A908F20-2E33-4047-AA22-57A423D8BD23}" type="pres">
      <dgm:prSet presAssocID="{EB0B714A-0259-4FEC-A0FC-9D0075DCF398}" presName="childText" presStyleLbl="conFgAcc1" presStyleIdx="1" presStyleCnt="4" custScaleX="75108" custScaleY="14829" custLinFactNeighborX="7101" custLinFactNeighborY="-4347">
        <dgm:presLayoutVars>
          <dgm:bulletEnabled val="1"/>
        </dgm:presLayoutVars>
      </dgm:prSet>
      <dgm:spPr/>
    </dgm:pt>
    <dgm:pt modelId="{A0E35F5B-BAEC-484D-A139-46F565760DC6}" type="pres">
      <dgm:prSet presAssocID="{AF81A379-3DD5-4752-871E-392ED4C150B0}" presName="spaceBetweenRectangles" presStyleCnt="0"/>
      <dgm:spPr/>
    </dgm:pt>
    <dgm:pt modelId="{4A21B094-63AF-4A8D-9D3D-14C68B71EC4B}" type="pres">
      <dgm:prSet presAssocID="{C46E292D-2F7D-4D71-BFB9-E24B127BE746}" presName="parentLin" presStyleCnt="0"/>
      <dgm:spPr/>
    </dgm:pt>
    <dgm:pt modelId="{39639D70-3B0D-4224-9044-54ABD1A1E749}" type="pres">
      <dgm:prSet presAssocID="{C46E292D-2F7D-4D71-BFB9-E24B127BE746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DEAA90D4-F7B6-4210-89F5-003B3ED56B3E}" type="pres">
      <dgm:prSet presAssocID="{C46E292D-2F7D-4D71-BFB9-E24B127BE746}" presName="parentText" presStyleLbl="node1" presStyleIdx="2" presStyleCnt="4" custScaleX="140156" custScaleY="248302" custLinFactNeighborX="9714" custLinFactNeighborY="14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1A93D8-67A3-4190-84CC-218BB8202FF1}" type="pres">
      <dgm:prSet presAssocID="{C46E292D-2F7D-4D71-BFB9-E24B127BE746}" presName="negativeSpace" presStyleCnt="0"/>
      <dgm:spPr/>
    </dgm:pt>
    <dgm:pt modelId="{0D0FC95E-A92B-4419-919B-1A6F150BB3F0}" type="pres">
      <dgm:prSet presAssocID="{C46E292D-2F7D-4D71-BFB9-E24B127BE746}" presName="childText" presStyleLbl="conFgAcc1" presStyleIdx="2" presStyleCnt="4" custScaleX="75108" custScaleY="66383" custLinFactNeighborX="12446" custLinFactNeighborY="-38832">
        <dgm:presLayoutVars>
          <dgm:bulletEnabled val="1"/>
        </dgm:presLayoutVars>
      </dgm:prSet>
      <dgm:spPr/>
    </dgm:pt>
    <dgm:pt modelId="{BB2402C0-31F8-41DA-AE0B-5135CD5F7E09}" type="pres">
      <dgm:prSet presAssocID="{86A0691C-352F-4645-B6A4-C40B664D26F7}" presName="spaceBetweenRectangles" presStyleCnt="0"/>
      <dgm:spPr/>
    </dgm:pt>
    <dgm:pt modelId="{53BE4E03-39EE-4336-A80E-E5C2370761C5}" type="pres">
      <dgm:prSet presAssocID="{5569DEFC-B9CA-4847-8A0B-D72ADC74DBE5}" presName="parentLin" presStyleCnt="0"/>
      <dgm:spPr/>
    </dgm:pt>
    <dgm:pt modelId="{EA5D7930-F698-49A2-BE60-C48339F80AB0}" type="pres">
      <dgm:prSet presAssocID="{5569DEFC-B9CA-4847-8A0B-D72ADC74DBE5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F00199CC-7A38-463A-BCB1-A7A98D5A9903}" type="pres">
      <dgm:prSet presAssocID="{5569DEFC-B9CA-4847-8A0B-D72ADC74DBE5}" presName="parentText" presStyleLbl="node1" presStyleIdx="3" presStyleCnt="4" custScaleX="135066" custScaleY="250909" custLinFactNeighborX="6392" custLinFactNeighborY="-278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B0A54B-107B-4C15-B54B-80AAF006E41F}" type="pres">
      <dgm:prSet presAssocID="{5569DEFC-B9CA-4847-8A0B-D72ADC74DBE5}" presName="negativeSpace" presStyleCnt="0"/>
      <dgm:spPr/>
    </dgm:pt>
    <dgm:pt modelId="{1D88DD39-A0C2-40D5-9059-E467A35211F5}" type="pres">
      <dgm:prSet presAssocID="{5569DEFC-B9CA-4847-8A0B-D72ADC74DBE5}" presName="childText" presStyleLbl="conFgAcc1" presStyleIdx="3" presStyleCnt="4" custScaleX="78672" custScaleY="43909" custLinFactY="-92976" custLinFactNeighborX="10664" custLinFactNeighborY="-100000">
        <dgm:presLayoutVars>
          <dgm:bulletEnabled val="1"/>
        </dgm:presLayoutVars>
      </dgm:prSet>
      <dgm:spPr/>
    </dgm:pt>
  </dgm:ptLst>
  <dgm:cxnLst>
    <dgm:cxn modelId="{8D953E90-B4FD-4499-BAE2-7C20289EB49F}" srcId="{D97C24EE-A98D-4556-A64F-824FB79259D5}" destId="{FBFE144F-3E3F-4983-AB46-0A15BB39BC97}" srcOrd="0" destOrd="0" parTransId="{791B181A-52B0-46E0-A3AC-566C676EE5C0}" sibTransId="{510E6F73-4E18-4C29-BD5F-2A2F6AA93C04}"/>
    <dgm:cxn modelId="{2D16562B-44F2-4FEC-98A8-EE4C8C6D619D}" type="presOf" srcId="{C46E292D-2F7D-4D71-BFB9-E24B127BE746}" destId="{39639D70-3B0D-4224-9044-54ABD1A1E749}" srcOrd="0" destOrd="0" presId="urn:microsoft.com/office/officeart/2005/8/layout/list1"/>
    <dgm:cxn modelId="{726E9627-3816-4103-8F99-6EC1461B8987}" type="presOf" srcId="{EB0B714A-0259-4FEC-A0FC-9D0075DCF398}" destId="{24D6650B-BC1B-463D-9D03-EE19C3E4692F}" srcOrd="0" destOrd="0" presId="urn:microsoft.com/office/officeart/2005/8/layout/list1"/>
    <dgm:cxn modelId="{56E0D568-07D7-43DC-A300-C9D19D1B480C}" type="presOf" srcId="{D97C24EE-A98D-4556-A64F-824FB79259D5}" destId="{FEB02D58-4F3C-4DFD-9709-2CE3E8D73E0C}" srcOrd="0" destOrd="0" presId="urn:microsoft.com/office/officeart/2005/8/layout/list1"/>
    <dgm:cxn modelId="{B7C4C3B4-588B-4B88-9B1E-3CAAF8DD6B72}" srcId="{D97C24EE-A98D-4556-A64F-824FB79259D5}" destId="{EB0B714A-0259-4FEC-A0FC-9D0075DCF398}" srcOrd="1" destOrd="0" parTransId="{EF4B7D6C-3D30-4E99-B018-619DB0589006}" sibTransId="{AF81A379-3DD5-4752-871E-392ED4C150B0}"/>
    <dgm:cxn modelId="{2B792C24-181F-45D5-A0F9-08565870012C}" type="presOf" srcId="{C46E292D-2F7D-4D71-BFB9-E24B127BE746}" destId="{DEAA90D4-F7B6-4210-89F5-003B3ED56B3E}" srcOrd="1" destOrd="0" presId="urn:microsoft.com/office/officeart/2005/8/layout/list1"/>
    <dgm:cxn modelId="{8B7D65F2-C8CD-4DE3-ACE0-58F58FF77753}" srcId="{D97C24EE-A98D-4556-A64F-824FB79259D5}" destId="{C46E292D-2F7D-4D71-BFB9-E24B127BE746}" srcOrd="2" destOrd="0" parTransId="{C465223C-E7CC-4F7E-A7AA-578B4D666D5E}" sibTransId="{86A0691C-352F-4645-B6A4-C40B664D26F7}"/>
    <dgm:cxn modelId="{FB5D9FAB-F0EC-44BD-B55C-E18B90706CD8}" type="presOf" srcId="{FBFE144F-3E3F-4983-AB46-0A15BB39BC97}" destId="{DFD06B3C-9F86-45D2-8E7A-CFA58AB878B3}" srcOrd="0" destOrd="0" presId="urn:microsoft.com/office/officeart/2005/8/layout/list1"/>
    <dgm:cxn modelId="{2E0CAEAA-0EAA-4532-A1FE-D3A260F166B0}" type="presOf" srcId="{5569DEFC-B9CA-4847-8A0B-D72ADC74DBE5}" destId="{F00199CC-7A38-463A-BCB1-A7A98D5A9903}" srcOrd="1" destOrd="0" presId="urn:microsoft.com/office/officeart/2005/8/layout/list1"/>
    <dgm:cxn modelId="{372F9B2A-31B3-4D6A-A60B-9BEB79770A6F}" type="presOf" srcId="{EB0B714A-0259-4FEC-A0FC-9D0075DCF398}" destId="{7CB32D0E-6B21-4B4E-A129-B7239C014B20}" srcOrd="1" destOrd="0" presId="urn:microsoft.com/office/officeart/2005/8/layout/list1"/>
    <dgm:cxn modelId="{EF85F047-CEF5-4426-964F-F04C7705ED23}" srcId="{D97C24EE-A98D-4556-A64F-824FB79259D5}" destId="{5569DEFC-B9CA-4847-8A0B-D72ADC74DBE5}" srcOrd="3" destOrd="0" parTransId="{3CC22885-57A2-4568-8E0A-88C0F73358E5}" sibTransId="{7620D2FB-16BC-4F60-A10D-9F9934029FD6}"/>
    <dgm:cxn modelId="{5D6F2DA2-EEC7-4E56-A1BA-8F3A3830B9A4}" type="presOf" srcId="{5569DEFC-B9CA-4847-8A0B-D72ADC74DBE5}" destId="{EA5D7930-F698-49A2-BE60-C48339F80AB0}" srcOrd="0" destOrd="0" presId="urn:microsoft.com/office/officeart/2005/8/layout/list1"/>
    <dgm:cxn modelId="{17D08799-8F22-440A-A5C5-C67A8CD707A4}" type="presOf" srcId="{FBFE144F-3E3F-4983-AB46-0A15BB39BC97}" destId="{A14414ED-62B8-4EA1-B57A-7AAE7EFE64A8}" srcOrd="1" destOrd="0" presId="urn:microsoft.com/office/officeart/2005/8/layout/list1"/>
    <dgm:cxn modelId="{5912B44F-5E2C-4BC2-B915-D6F66998E563}" type="presParOf" srcId="{FEB02D58-4F3C-4DFD-9709-2CE3E8D73E0C}" destId="{85698A9E-36B9-466C-9105-7F5C04F45255}" srcOrd="0" destOrd="0" presId="urn:microsoft.com/office/officeart/2005/8/layout/list1"/>
    <dgm:cxn modelId="{6F76FD44-DE2F-44C7-8873-31605E0781D2}" type="presParOf" srcId="{85698A9E-36B9-466C-9105-7F5C04F45255}" destId="{DFD06B3C-9F86-45D2-8E7A-CFA58AB878B3}" srcOrd="0" destOrd="0" presId="urn:microsoft.com/office/officeart/2005/8/layout/list1"/>
    <dgm:cxn modelId="{1D317090-55BA-43F7-887D-DB90DD3F41C0}" type="presParOf" srcId="{85698A9E-36B9-466C-9105-7F5C04F45255}" destId="{A14414ED-62B8-4EA1-B57A-7AAE7EFE64A8}" srcOrd="1" destOrd="0" presId="urn:microsoft.com/office/officeart/2005/8/layout/list1"/>
    <dgm:cxn modelId="{22E64E1B-35F1-40CB-9E48-FB4D61187E0E}" type="presParOf" srcId="{FEB02D58-4F3C-4DFD-9709-2CE3E8D73E0C}" destId="{8DD03418-8F29-4349-8F78-88B8847E6221}" srcOrd="1" destOrd="0" presId="urn:microsoft.com/office/officeart/2005/8/layout/list1"/>
    <dgm:cxn modelId="{1190388A-0AA6-4272-9F26-7CD1E680C142}" type="presParOf" srcId="{FEB02D58-4F3C-4DFD-9709-2CE3E8D73E0C}" destId="{06B242AE-03BA-4F09-A4C0-BBCA9E6954F3}" srcOrd="2" destOrd="0" presId="urn:microsoft.com/office/officeart/2005/8/layout/list1"/>
    <dgm:cxn modelId="{D8CD2A8F-4419-4FDC-936B-172321D4373B}" type="presParOf" srcId="{FEB02D58-4F3C-4DFD-9709-2CE3E8D73E0C}" destId="{7426E1FB-259C-41E7-B99D-8E0AF7C2E1E1}" srcOrd="3" destOrd="0" presId="urn:microsoft.com/office/officeart/2005/8/layout/list1"/>
    <dgm:cxn modelId="{BA8BCB3E-4E87-4906-9EE5-AC6B24A047D0}" type="presParOf" srcId="{FEB02D58-4F3C-4DFD-9709-2CE3E8D73E0C}" destId="{C65F2433-49BE-4682-BFD6-8F347698613B}" srcOrd="4" destOrd="0" presId="urn:microsoft.com/office/officeart/2005/8/layout/list1"/>
    <dgm:cxn modelId="{8B70B2BA-80EC-4C63-872C-4C6E44C22FB4}" type="presParOf" srcId="{C65F2433-49BE-4682-BFD6-8F347698613B}" destId="{24D6650B-BC1B-463D-9D03-EE19C3E4692F}" srcOrd="0" destOrd="0" presId="urn:microsoft.com/office/officeart/2005/8/layout/list1"/>
    <dgm:cxn modelId="{1A652E9C-779B-4D43-8CA8-1D6FC20EF8D5}" type="presParOf" srcId="{C65F2433-49BE-4682-BFD6-8F347698613B}" destId="{7CB32D0E-6B21-4B4E-A129-B7239C014B20}" srcOrd="1" destOrd="0" presId="urn:microsoft.com/office/officeart/2005/8/layout/list1"/>
    <dgm:cxn modelId="{4C7F79B7-EAC4-4AEB-A430-60C00A9EE336}" type="presParOf" srcId="{FEB02D58-4F3C-4DFD-9709-2CE3E8D73E0C}" destId="{57088127-7BFF-4F9C-A10A-D89AB7E3AC36}" srcOrd="5" destOrd="0" presId="urn:microsoft.com/office/officeart/2005/8/layout/list1"/>
    <dgm:cxn modelId="{54BEB168-339E-4ECF-A8F5-5F0741FC5374}" type="presParOf" srcId="{FEB02D58-4F3C-4DFD-9709-2CE3E8D73E0C}" destId="{9A908F20-2E33-4047-AA22-57A423D8BD23}" srcOrd="6" destOrd="0" presId="urn:microsoft.com/office/officeart/2005/8/layout/list1"/>
    <dgm:cxn modelId="{A3E43BA2-E490-4A51-8EB0-CF8AA92F60BB}" type="presParOf" srcId="{FEB02D58-4F3C-4DFD-9709-2CE3E8D73E0C}" destId="{A0E35F5B-BAEC-484D-A139-46F565760DC6}" srcOrd="7" destOrd="0" presId="urn:microsoft.com/office/officeart/2005/8/layout/list1"/>
    <dgm:cxn modelId="{C2EB7FF8-656D-4230-8508-3DFF226B91EA}" type="presParOf" srcId="{FEB02D58-4F3C-4DFD-9709-2CE3E8D73E0C}" destId="{4A21B094-63AF-4A8D-9D3D-14C68B71EC4B}" srcOrd="8" destOrd="0" presId="urn:microsoft.com/office/officeart/2005/8/layout/list1"/>
    <dgm:cxn modelId="{EDE03236-2BA1-4EDA-B11A-25B038C6A708}" type="presParOf" srcId="{4A21B094-63AF-4A8D-9D3D-14C68B71EC4B}" destId="{39639D70-3B0D-4224-9044-54ABD1A1E749}" srcOrd="0" destOrd="0" presId="urn:microsoft.com/office/officeart/2005/8/layout/list1"/>
    <dgm:cxn modelId="{E6F66DC4-FD31-4B58-8886-4A116FA0FBB7}" type="presParOf" srcId="{4A21B094-63AF-4A8D-9D3D-14C68B71EC4B}" destId="{DEAA90D4-F7B6-4210-89F5-003B3ED56B3E}" srcOrd="1" destOrd="0" presId="urn:microsoft.com/office/officeart/2005/8/layout/list1"/>
    <dgm:cxn modelId="{2D26693D-E0FB-4389-BD83-765C92B37F0C}" type="presParOf" srcId="{FEB02D58-4F3C-4DFD-9709-2CE3E8D73E0C}" destId="{391A93D8-67A3-4190-84CC-218BB8202FF1}" srcOrd="9" destOrd="0" presId="urn:microsoft.com/office/officeart/2005/8/layout/list1"/>
    <dgm:cxn modelId="{A8C83C1F-00C3-470F-81EE-EEA6D33E1CE0}" type="presParOf" srcId="{FEB02D58-4F3C-4DFD-9709-2CE3E8D73E0C}" destId="{0D0FC95E-A92B-4419-919B-1A6F150BB3F0}" srcOrd="10" destOrd="0" presId="urn:microsoft.com/office/officeart/2005/8/layout/list1"/>
    <dgm:cxn modelId="{2634AB03-A039-487D-86F5-22BF45DEB9DE}" type="presParOf" srcId="{FEB02D58-4F3C-4DFD-9709-2CE3E8D73E0C}" destId="{BB2402C0-31F8-41DA-AE0B-5135CD5F7E09}" srcOrd="11" destOrd="0" presId="urn:microsoft.com/office/officeart/2005/8/layout/list1"/>
    <dgm:cxn modelId="{521B8C9A-2D9A-413A-83E7-DD2C24F3D288}" type="presParOf" srcId="{FEB02D58-4F3C-4DFD-9709-2CE3E8D73E0C}" destId="{53BE4E03-39EE-4336-A80E-E5C2370761C5}" srcOrd="12" destOrd="0" presId="urn:microsoft.com/office/officeart/2005/8/layout/list1"/>
    <dgm:cxn modelId="{33FF5F73-E7FD-4C3D-BAF2-93C69C8781AA}" type="presParOf" srcId="{53BE4E03-39EE-4336-A80E-E5C2370761C5}" destId="{EA5D7930-F698-49A2-BE60-C48339F80AB0}" srcOrd="0" destOrd="0" presId="urn:microsoft.com/office/officeart/2005/8/layout/list1"/>
    <dgm:cxn modelId="{C3B73EBF-82DB-44F8-B198-6D54BE4EAA6F}" type="presParOf" srcId="{53BE4E03-39EE-4336-A80E-E5C2370761C5}" destId="{F00199CC-7A38-463A-BCB1-A7A98D5A9903}" srcOrd="1" destOrd="0" presId="urn:microsoft.com/office/officeart/2005/8/layout/list1"/>
    <dgm:cxn modelId="{F67FF9F0-022B-4104-9768-623EB89657B9}" type="presParOf" srcId="{FEB02D58-4F3C-4DFD-9709-2CE3E8D73E0C}" destId="{76B0A54B-107B-4C15-B54B-80AAF006E41F}" srcOrd="13" destOrd="0" presId="urn:microsoft.com/office/officeart/2005/8/layout/list1"/>
    <dgm:cxn modelId="{6B1CD095-EAC8-483C-AD95-D59A12B45B5C}" type="presParOf" srcId="{FEB02D58-4F3C-4DFD-9709-2CE3E8D73E0C}" destId="{1D88DD39-A0C2-40D5-9059-E467A35211F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5666EF-B483-4B4D-B59E-42A8CC2F5DD3}" type="doc">
      <dgm:prSet loTypeId="urn:microsoft.com/office/officeart/2005/8/layout/cycle5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1EFDA3BF-3BCA-422F-A9E5-5CB97A65C28A}" type="pres">
      <dgm:prSet presAssocID="{3D5666EF-B483-4B4D-B59E-42A8CC2F5DD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6D8DD176-F801-4B1C-A5E1-8024B07C7871}" type="presOf" srcId="{3D5666EF-B483-4B4D-B59E-42A8CC2F5DD3}" destId="{1EFDA3BF-3BCA-422F-A9E5-5CB97A65C28A}" srcOrd="0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83F46B-DCB5-46D4-9F6C-30CE863E5AE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54E11C-FC34-4F97-AC66-912746D6B264}" type="pres">
      <dgm:prSet presAssocID="{6683F46B-DCB5-46D4-9F6C-30CE863E5AE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3C44E6D0-08AD-4FA2-82F4-0BDDC5E6E9B4}" type="presOf" srcId="{6683F46B-DCB5-46D4-9F6C-30CE863E5AEE}" destId="{A654E11C-FC34-4F97-AC66-912746D6B264}" srcOrd="0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B8CB01-5C20-4DD3-BA8E-2210812A49EE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69FAD04F-DFC5-4B43-AE65-8BCA2B14A5DA}" type="pres">
      <dgm:prSet presAssocID="{A8B8CB01-5C20-4DD3-BA8E-2210812A49EE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0D39A55B-A8A6-4F86-BD1F-D419CFDB4626}" type="presOf" srcId="{A8B8CB01-5C20-4DD3-BA8E-2210812A49EE}" destId="{69FAD04F-DFC5-4B43-AE65-8BCA2B14A5DA}" srcOrd="0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225ECC-B7B0-4276-8E3A-8E4928384A8B}">
      <dsp:nvSpPr>
        <dsp:cNvPr id="0" name=""/>
        <dsp:cNvSpPr/>
      </dsp:nvSpPr>
      <dsp:spPr>
        <a:xfrm rot="10800000">
          <a:off x="-1" y="210"/>
          <a:ext cx="8507292" cy="43162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335" tIns="72390" rIns="135128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Исполнение бюджета по основные параметры за 2017 год (тыс.руб.)</a:t>
          </a:r>
          <a:endParaRPr lang="ru-RU" sz="1900" b="1" kern="1200" dirty="0"/>
        </a:p>
      </dsp:txBody>
      <dsp:txXfrm rot="10800000">
        <a:off x="-1" y="210"/>
        <a:ext cx="8507292" cy="431625"/>
      </dsp:txXfrm>
    </dsp:sp>
    <dsp:sp modelId="{A62D9F99-7BE1-462F-B828-0C8A92B98ABA}">
      <dsp:nvSpPr>
        <dsp:cNvPr id="0" name=""/>
        <dsp:cNvSpPr/>
      </dsp:nvSpPr>
      <dsp:spPr>
        <a:xfrm>
          <a:off x="120254" y="0"/>
          <a:ext cx="431625" cy="43162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B242AE-03BA-4F09-A4C0-BBCA9E6954F3}">
      <dsp:nvSpPr>
        <dsp:cNvPr id="0" name=""/>
        <dsp:cNvSpPr/>
      </dsp:nvSpPr>
      <dsp:spPr>
        <a:xfrm>
          <a:off x="359030" y="1142365"/>
          <a:ext cx="3589055" cy="6486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4414ED-62B8-4EA1-B57A-7AAE7EFE64A8}">
      <dsp:nvSpPr>
        <dsp:cNvPr id="0" name=""/>
        <dsp:cNvSpPr/>
      </dsp:nvSpPr>
      <dsp:spPr>
        <a:xfrm>
          <a:off x="193409" y="0"/>
          <a:ext cx="3848365" cy="129333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06939" tIns="0" rIns="10693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Всего расходов: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993 059,5 тыс. руб.</a:t>
          </a:r>
          <a:endParaRPr lang="ru-RU" sz="20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sp:txBody>
      <dsp:txXfrm>
        <a:off x="193409" y="0"/>
        <a:ext cx="3848365" cy="1293330"/>
      </dsp:txXfrm>
    </dsp:sp>
    <dsp:sp modelId="{9A908F20-2E33-4047-AA22-57A423D8BD23}">
      <dsp:nvSpPr>
        <dsp:cNvPr id="0" name=""/>
        <dsp:cNvSpPr/>
      </dsp:nvSpPr>
      <dsp:spPr>
        <a:xfrm>
          <a:off x="287006" y="2308999"/>
          <a:ext cx="3035696" cy="67264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B32D0E-6B21-4B4E-A129-B7239C014B20}">
      <dsp:nvSpPr>
        <dsp:cNvPr id="0" name=""/>
        <dsp:cNvSpPr/>
      </dsp:nvSpPr>
      <dsp:spPr>
        <a:xfrm>
          <a:off x="193409" y="1296143"/>
          <a:ext cx="3848365" cy="1278909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06939" tIns="0" rIns="10693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Областной бюджет: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600 000, 93 тыс. руб.</a:t>
          </a:r>
          <a:endParaRPr lang="ru-RU" sz="20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sp:txBody>
      <dsp:txXfrm>
        <a:off x="193409" y="1296143"/>
        <a:ext cx="3848365" cy="1278909"/>
      </dsp:txXfrm>
    </dsp:sp>
    <dsp:sp modelId="{0D0FC95E-A92B-4419-919B-1A6F150BB3F0}">
      <dsp:nvSpPr>
        <dsp:cNvPr id="0" name=""/>
        <dsp:cNvSpPr/>
      </dsp:nvSpPr>
      <dsp:spPr>
        <a:xfrm>
          <a:off x="503039" y="3493641"/>
          <a:ext cx="3035696" cy="301113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AA90D4-F7B6-4210-89F5-003B3ED56B3E}">
      <dsp:nvSpPr>
        <dsp:cNvPr id="0" name=""/>
        <dsp:cNvSpPr/>
      </dsp:nvSpPr>
      <dsp:spPr>
        <a:xfrm>
          <a:off x="196466" y="2485531"/>
          <a:ext cx="3845308" cy="1319377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06939" tIns="0" rIns="10693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Местный бюджет: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374 384, 80 тыс. руб.</a:t>
          </a:r>
          <a:endParaRPr lang="ru-RU" sz="20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sp:txBody>
      <dsp:txXfrm>
        <a:off x="196466" y="2485531"/>
        <a:ext cx="3845308" cy="1319377"/>
      </dsp:txXfrm>
    </dsp:sp>
    <dsp:sp modelId="{1D88DD39-A0C2-40D5-9059-E467A35211F5}">
      <dsp:nvSpPr>
        <dsp:cNvPr id="0" name=""/>
        <dsp:cNvSpPr/>
      </dsp:nvSpPr>
      <dsp:spPr>
        <a:xfrm>
          <a:off x="431014" y="4309830"/>
          <a:ext cx="3179745" cy="199171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0199CC-7A38-463A-BCB1-A7A98D5A9903}">
      <dsp:nvSpPr>
        <dsp:cNvPr id="0" name=""/>
        <dsp:cNvSpPr/>
      </dsp:nvSpPr>
      <dsp:spPr>
        <a:xfrm>
          <a:off x="215006" y="3781673"/>
          <a:ext cx="3821344" cy="133323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06939" tIns="0" rIns="10693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Федеральный бюджет: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18 673,80 тыс. руб.</a:t>
          </a:r>
          <a:endParaRPr lang="ru-RU" sz="20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sp:txBody>
      <dsp:txXfrm>
        <a:off x="215006" y="3781673"/>
        <a:ext cx="3821344" cy="133323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DBC84D4-D936-4405-98D3-75BB7F593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10E049-BA7C-44EA-8EF8-8FF75E6C8D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CD7F9-126B-49D2-AF0A-B018AF32CD9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5CD286-7D14-48E0-A48C-6C958C1CA16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029130-306C-4316-B15F-A3A533153E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2A8DFE-3715-4B86-97B6-027C679B96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EC4EA-A4D8-4835-8295-521B8A1A56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C19346-532B-4F41-BC57-F9850C93DF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369EAB-B462-422A-ABE2-AECDD7C7A9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C09E09-CD20-4AC9-B1F4-6164B89027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D792CC-0BCD-4E52-8DB1-E09CE547A3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661275-CF2D-4BDB-8C9E-D87D751392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10927FF-AF3F-4601-A44A-9DB7637DD79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5" r:id="rId2"/>
    <p:sldLayoutId id="2147484016" r:id="rId3"/>
    <p:sldLayoutId id="2147484017" r:id="rId4"/>
    <p:sldLayoutId id="2147484018" r:id="rId5"/>
    <p:sldLayoutId id="2147484019" r:id="rId6"/>
    <p:sldLayoutId id="2147484020" r:id="rId7"/>
    <p:sldLayoutId id="2147484021" r:id="rId8"/>
    <p:sldLayoutId id="2147484022" r:id="rId9"/>
    <p:sldLayoutId id="2147484023" r:id="rId10"/>
    <p:sldLayoutId id="214748402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13" Type="http://schemas.openxmlformats.org/officeDocument/2006/relationships/diagramColors" Target="../diagrams/colors5.xml"/><Relationship Id="rId18" Type="http://schemas.microsoft.com/office/2007/relationships/diagramDrawing" Target="../diagrams/drawing4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12" Type="http://schemas.openxmlformats.org/officeDocument/2006/relationships/diagramQuickStyle" Target="../diagrams/quickStyle5.xml"/><Relationship Id="rId17" Type="http://schemas.microsoft.com/office/2007/relationships/diagramDrawing" Target="../diagrams/drawing3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4.xml"/><Relationship Id="rId11" Type="http://schemas.openxmlformats.org/officeDocument/2006/relationships/diagramLayout" Target="../diagrams/layout5.xml"/><Relationship Id="rId5" Type="http://schemas.openxmlformats.org/officeDocument/2006/relationships/diagramColors" Target="../diagrams/colors3.xml"/><Relationship Id="rId10" Type="http://schemas.openxmlformats.org/officeDocument/2006/relationships/diagramData" Target="../diagrams/data5.xml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chart" Target="../charts/chart1.xml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4000" dirty="0" smtClean="0">
                <a:solidFill>
                  <a:schemeClr val="bg2"/>
                </a:solidFill>
              </a:rPr>
              <a:t/>
            </a:r>
            <a:br>
              <a:rPr lang="ru-RU" sz="4000" dirty="0" smtClean="0">
                <a:solidFill>
                  <a:schemeClr val="bg2"/>
                </a:solidFill>
              </a:rPr>
            </a:br>
            <a:r>
              <a:rPr lang="ru-RU" sz="4000" dirty="0">
                <a:solidFill>
                  <a:schemeClr val="bg2"/>
                </a:solidFill>
              </a:rPr>
              <a:t/>
            </a:r>
            <a:br>
              <a:rPr lang="ru-RU" sz="4000" dirty="0">
                <a:solidFill>
                  <a:schemeClr val="bg2"/>
                </a:solidFill>
              </a:rPr>
            </a:br>
            <a:r>
              <a:rPr lang="ru-RU" sz="4000" dirty="0" smtClean="0">
                <a:solidFill>
                  <a:schemeClr val="bg2"/>
                </a:solidFill>
              </a:rPr>
              <a:t/>
            </a:r>
            <a:br>
              <a:rPr lang="ru-RU" sz="4000" dirty="0" smtClean="0">
                <a:solidFill>
                  <a:schemeClr val="bg2"/>
                </a:solidFill>
              </a:rPr>
            </a:br>
            <a:r>
              <a:rPr lang="ru-RU" sz="4000" dirty="0">
                <a:solidFill>
                  <a:schemeClr val="bg2"/>
                </a:solidFill>
              </a:rPr>
              <a:t/>
            </a:r>
            <a:br>
              <a:rPr lang="ru-RU" sz="4000" dirty="0">
                <a:solidFill>
                  <a:schemeClr val="bg2"/>
                </a:solidFill>
              </a:rPr>
            </a:br>
            <a:r>
              <a:rPr lang="ru-RU" sz="4000" dirty="0" smtClean="0">
                <a:solidFill>
                  <a:schemeClr val="bg2"/>
                </a:solidFill>
              </a:rPr>
              <a:t/>
            </a:r>
            <a:br>
              <a:rPr lang="ru-RU" sz="4000" dirty="0" smtClean="0">
                <a:solidFill>
                  <a:schemeClr val="bg2"/>
                </a:solidFill>
              </a:rPr>
            </a:br>
            <a:r>
              <a:rPr lang="ru-RU" sz="4000" dirty="0">
                <a:solidFill>
                  <a:schemeClr val="bg2"/>
                </a:solidFill>
              </a:rPr>
              <a:t/>
            </a:r>
            <a:br>
              <a:rPr lang="ru-RU" sz="4000" dirty="0">
                <a:solidFill>
                  <a:schemeClr val="bg2"/>
                </a:solidFill>
              </a:rPr>
            </a:br>
            <a:r>
              <a:rPr lang="ru-RU" sz="4000" dirty="0" smtClean="0">
                <a:solidFill>
                  <a:schemeClr val="bg2"/>
                </a:solidFill>
              </a:rPr>
              <a:t/>
            </a:r>
            <a:br>
              <a:rPr lang="ru-RU" sz="4000" dirty="0" smtClean="0">
                <a:solidFill>
                  <a:schemeClr val="bg2"/>
                </a:solidFill>
              </a:rPr>
            </a:br>
            <a:r>
              <a:rPr lang="ru-RU" sz="4000" dirty="0">
                <a:solidFill>
                  <a:schemeClr val="bg2"/>
                </a:solidFill>
              </a:rPr>
              <a:t/>
            </a:r>
            <a:br>
              <a:rPr lang="ru-RU" sz="4000" dirty="0">
                <a:solidFill>
                  <a:schemeClr val="bg2"/>
                </a:solidFill>
              </a:rPr>
            </a:br>
            <a:r>
              <a:rPr lang="ru-RU" sz="4000" dirty="0" smtClean="0">
                <a:solidFill>
                  <a:schemeClr val="bg2"/>
                </a:solidFill>
              </a:rPr>
              <a:t/>
            </a:r>
            <a:br>
              <a:rPr lang="ru-RU" sz="4000" dirty="0" smtClean="0">
                <a:solidFill>
                  <a:schemeClr val="bg2"/>
                </a:solidFill>
              </a:rPr>
            </a:br>
            <a:r>
              <a:rPr lang="ru-RU" sz="4000" dirty="0">
                <a:solidFill>
                  <a:schemeClr val="bg2"/>
                </a:solidFill>
              </a:rPr>
              <a:t/>
            </a:r>
            <a:br>
              <a:rPr lang="ru-RU" sz="4000" dirty="0">
                <a:solidFill>
                  <a:schemeClr val="bg2"/>
                </a:solidFill>
              </a:rPr>
            </a:br>
            <a:endParaRPr lang="ru-RU" sz="4000" dirty="0" smtClean="0">
              <a:solidFill>
                <a:schemeClr val="bg2"/>
              </a:solidFill>
            </a:endParaRPr>
          </a:p>
        </p:txBody>
      </p:sp>
      <p:pic>
        <p:nvPicPr>
          <p:cNvPr id="6" name="Содержимое 9" descr="155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792088" cy="1346550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187624" y="188640"/>
            <a:ext cx="7651576" cy="1224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Администрация Асиновского района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6423" y="1720840"/>
            <a:ext cx="7491153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</a:p>
          <a:p>
            <a:pPr algn="ctr"/>
            <a:r>
              <a:rPr lang="ru-RU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Исполнение бюджета </a:t>
            </a:r>
          </a:p>
          <a:p>
            <a:pPr algn="ctr"/>
            <a:r>
              <a:rPr lang="ru-RU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муниципального образования</a:t>
            </a:r>
            <a:br>
              <a:rPr lang="ru-RU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«Асиновский район» </a:t>
            </a:r>
            <a:br>
              <a:rPr lang="ru-RU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за 2018 год</a:t>
            </a:r>
            <a:endParaRPr lang="ru-RU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Исполнение по программам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19" y="1268763"/>
          <a:ext cx="8401082" cy="5492275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391947"/>
                <a:gridCol w="1690694"/>
                <a:gridCol w="1543678"/>
                <a:gridCol w="1774763"/>
              </a:tblGrid>
              <a:tr h="900494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МП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Федеральный бюджет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Областной бюджет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Местный</a:t>
                      </a:r>
                      <a:r>
                        <a:rPr lang="ru-RU" baseline="0" dirty="0" smtClean="0"/>
                        <a:t> бюджет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900494">
                <a:tc>
                  <a:txBody>
                    <a:bodyPr/>
                    <a:lstStyle/>
                    <a:p>
                      <a:r>
                        <a:rPr lang="ru-RU" dirty="0" smtClean="0"/>
                        <a:t>МП «Развитие</a:t>
                      </a:r>
                      <a:r>
                        <a:rPr lang="ru-RU" baseline="0" dirty="0" smtClean="0"/>
                        <a:t> образования Асиновского района на 2016-2021годы»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0,0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439 931,53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127 558,65</a:t>
                      </a:r>
                      <a:endParaRPr lang="ru-RU" dirty="0"/>
                    </a:p>
                  </a:txBody>
                  <a:tcPr/>
                </a:tc>
              </a:tr>
              <a:tr h="1440790">
                <a:tc>
                  <a:txBody>
                    <a:bodyPr/>
                    <a:lstStyle/>
                    <a:p>
                      <a:r>
                        <a:rPr lang="ru-RU" dirty="0" smtClean="0"/>
                        <a:t>МП «Развитие культуры, молодежной политики, туризма и спорта в Асиновском районе на 2016-2021гг»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679,38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48 795,62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78 411,19</a:t>
                      </a:r>
                      <a:endParaRPr lang="ru-RU" dirty="0"/>
                    </a:p>
                  </a:txBody>
                  <a:tcPr/>
                </a:tc>
              </a:tr>
              <a:tr h="1170642">
                <a:tc>
                  <a:txBody>
                    <a:bodyPr/>
                    <a:lstStyle/>
                    <a:p>
                      <a:r>
                        <a:rPr lang="ru-RU" dirty="0" smtClean="0"/>
                        <a:t>МП «Социально – демографическое  развитие Асиновского района Томской области на 2016 – 2021 годы»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0,0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2 613,4</a:t>
                      </a:r>
                      <a:endParaRPr lang="ru-RU" dirty="0"/>
                    </a:p>
                  </a:txBody>
                  <a:tcPr/>
                </a:tc>
              </a:tr>
              <a:tr h="1033965">
                <a:tc>
                  <a:txBody>
                    <a:bodyPr/>
                    <a:lstStyle/>
                    <a:p>
                      <a:r>
                        <a:rPr lang="ru-RU" dirty="0" smtClean="0"/>
                        <a:t>МП «Повышение энергоэффективности Асиновского района»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70,0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32656"/>
          <a:ext cx="8229600" cy="57607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898776"/>
                <a:gridCol w="1656184"/>
                <a:gridCol w="1296144"/>
                <a:gridCol w="1378496"/>
              </a:tblGrid>
              <a:tr h="504056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МП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Федеральный бюджет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Областной бюджет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Местный</a:t>
                      </a:r>
                      <a:r>
                        <a:rPr lang="ru-RU" baseline="0" dirty="0" smtClean="0"/>
                        <a:t> бюджет</a:t>
                      </a:r>
                      <a:endParaRPr lang="ru-RU" dirty="0" smtClean="0"/>
                    </a:p>
                  </a:txBody>
                  <a:tcPr/>
                </a:tc>
              </a:tr>
              <a:tr h="872088">
                <a:tc>
                  <a:txBody>
                    <a:bodyPr/>
                    <a:lstStyle/>
                    <a:p>
                      <a:r>
                        <a:rPr lang="ru-RU" dirty="0" smtClean="0"/>
                        <a:t>МП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«Повышение безопасности населения Асиновского района в 2016-2021 годах»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0,0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0,0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2 018,33</a:t>
                      </a:r>
                      <a:endParaRPr lang="ru-RU" dirty="0"/>
                    </a:p>
                  </a:txBody>
                  <a:tcPr/>
                </a:tc>
              </a:tr>
              <a:tr h="1181824">
                <a:tc>
                  <a:txBody>
                    <a:bodyPr/>
                    <a:lstStyle/>
                    <a:p>
                      <a:r>
                        <a:rPr lang="ru-RU" dirty="0" smtClean="0"/>
                        <a:t>МП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«Развитие личных подсобных хозяйств граждан муниципального образования «Асиновский район» на 2016 – 2021 годы»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0,0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0,0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1418,29</a:t>
                      </a:r>
                      <a:endParaRPr lang="ru-RU" dirty="0"/>
                    </a:p>
                  </a:txBody>
                  <a:tcPr/>
                </a:tc>
              </a:tr>
              <a:tr h="521787">
                <a:tc>
                  <a:txBody>
                    <a:bodyPr/>
                    <a:lstStyle/>
                    <a:p>
                      <a:r>
                        <a:rPr lang="ru-RU" dirty="0" smtClean="0"/>
                        <a:t>МП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«Устойчивое развитие сельских территорий муниципального образования «Асиновский район» Томской области на 2016 - 2021 годы»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670,96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1 344,94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378,00</a:t>
                      </a:r>
                      <a:endParaRPr lang="ru-RU" dirty="0"/>
                    </a:p>
                  </a:txBody>
                  <a:tcPr/>
                </a:tc>
              </a:tr>
              <a:tr h="521787">
                <a:tc>
                  <a:txBody>
                    <a:bodyPr/>
                    <a:lstStyle/>
                    <a:p>
                      <a:r>
                        <a:rPr lang="ru-RU" dirty="0" smtClean="0"/>
                        <a:t>МП«Развитие транспортной системы в Асиновском районе на 2016-2021 годы»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35 088,09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16 787,77</a:t>
                      </a:r>
                      <a:endParaRPr lang="ru-RU" dirty="0"/>
                    </a:p>
                  </a:txBody>
                  <a:tcPr/>
                </a:tc>
              </a:tr>
              <a:tr h="521787">
                <a:tc>
                  <a:txBody>
                    <a:bodyPr/>
                    <a:lstStyle/>
                    <a:p>
                      <a:r>
                        <a:rPr lang="ru-RU" dirty="0" smtClean="0"/>
                        <a:t>МП"Развитие предпринимательства в Асиновском районе Томской области на 2016-2021 годы"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4 203,48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1 221,17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-285776"/>
          <a:ext cx="8229600" cy="6953996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898776"/>
                <a:gridCol w="1656184"/>
                <a:gridCol w="1296144"/>
                <a:gridCol w="1378496"/>
              </a:tblGrid>
              <a:tr h="504056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МП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Федеральный бюджет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Областной бюджет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Местный</a:t>
                      </a:r>
                      <a:r>
                        <a:rPr lang="ru-RU" baseline="0" dirty="0" smtClean="0"/>
                        <a:t> бюджет</a:t>
                      </a:r>
                      <a:endParaRPr lang="ru-RU" dirty="0" smtClean="0"/>
                    </a:p>
                  </a:txBody>
                  <a:tcPr/>
                </a:tc>
              </a:tr>
              <a:tr h="872088">
                <a:tc>
                  <a:txBody>
                    <a:bodyPr/>
                    <a:lstStyle/>
                    <a:p>
                      <a:r>
                        <a:rPr lang="ru-RU" dirty="0" smtClean="0"/>
                        <a:t>МП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«Развитие коммунальной инфраструктуры в Асиновском районе Томской области»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0,0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2 327,12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46 042,90</a:t>
                      </a:r>
                      <a:endParaRPr lang="ru-RU" dirty="0"/>
                    </a:p>
                  </a:txBody>
                  <a:tcPr/>
                </a:tc>
              </a:tr>
              <a:tr h="1181824">
                <a:tc>
                  <a:txBody>
                    <a:bodyPr/>
                    <a:lstStyle/>
                    <a:p>
                      <a:r>
                        <a:rPr lang="ru-RU" dirty="0" smtClean="0"/>
                        <a:t>МП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«Обеспечение доступности жилья и улучшения качества жилищных условий населения Асиновского района Томской области»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0,00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475,00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25,00</a:t>
                      </a:r>
                    </a:p>
                  </a:txBody>
                  <a:tcPr/>
                </a:tc>
              </a:tr>
              <a:tr h="1181824">
                <a:tc>
                  <a:txBody>
                    <a:bodyPr/>
                    <a:lstStyle/>
                    <a:p>
                      <a:r>
                        <a:rPr lang="ru-RU" dirty="0" smtClean="0"/>
                        <a:t>МП</a:t>
                      </a:r>
                      <a:r>
                        <a:rPr lang="ru-RU" baseline="0" dirty="0" smtClean="0"/>
                        <a:t> «Формирование комфортной среды населенных пунктов на территории муниципального образования «</a:t>
                      </a:r>
                      <a:r>
                        <a:rPr lang="ru-RU" baseline="0" dirty="0" err="1" smtClean="0"/>
                        <a:t>Асиновский</a:t>
                      </a:r>
                      <a:r>
                        <a:rPr lang="ru-RU" baseline="0" dirty="0" smtClean="0"/>
                        <a:t> район» на 2018-2021гг»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5 446,78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1  115,60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340,67</a:t>
                      </a:r>
                    </a:p>
                  </a:txBody>
                  <a:tcPr/>
                </a:tc>
              </a:tr>
              <a:tr h="521787">
                <a:tc>
                  <a:txBody>
                    <a:bodyPr/>
                    <a:lstStyle/>
                    <a:p>
                      <a:r>
                        <a:rPr lang="ru-RU" dirty="0" smtClean="0"/>
                        <a:t>МП «Эффективное управление муниципальными финансами и совершенствование межбюджетных отношений в Асиновском районе на 2016-2021 годы»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883,80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67 668,93</a:t>
                      </a:r>
                      <a:endParaRPr lang="ru-RU" dirty="0"/>
                    </a:p>
                  </a:txBody>
                  <a:tcPr/>
                </a:tc>
              </a:tr>
              <a:tr h="521787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7 680,92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532 741,38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344 554,3</a:t>
                      </a:r>
                      <a:endParaRPr lang="ru-RU" dirty="0"/>
                    </a:p>
                  </a:txBody>
                  <a:tcPr/>
                </a:tc>
              </a:tr>
              <a:tr h="488609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 программный бюджет (79,9%)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884 976,6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Результат исполнения бюджета за</a:t>
            </a:r>
            <a:b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2018 год 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07504" y="1412776"/>
          <a:ext cx="8856984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179512" y="1196752"/>
          <a:ext cx="871296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323528" y="1340768"/>
          <a:ext cx="8568952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2771800" y="1484784"/>
            <a:ext cx="3744416" cy="1008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solidFill>
                  <a:schemeClr val="tx1"/>
                </a:solidFill>
              </a:rPr>
              <a:t>Профицит – 3 038,00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03648" y="2636912"/>
            <a:ext cx="6264696" cy="2880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Источники </a:t>
            </a:r>
            <a:r>
              <a:rPr lang="ru-RU" sz="2000" dirty="0" smtClean="0">
                <a:solidFill>
                  <a:schemeClr val="tx1"/>
                </a:solidFill>
              </a:rPr>
              <a:t>формирования </a:t>
            </a:r>
            <a:r>
              <a:rPr lang="ru-RU" sz="2000" dirty="0" err="1" smtClean="0">
                <a:solidFill>
                  <a:schemeClr val="tx1"/>
                </a:solidFill>
              </a:rPr>
              <a:t>профицита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528" y="3429000"/>
            <a:ext cx="4032448" cy="115212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dirty="0" smtClean="0">
                <a:solidFill>
                  <a:schemeClr val="tx1"/>
                </a:solidFill>
              </a:rPr>
              <a:t>Погашение бюджетного кредита – 3 200,0 тыс. руб.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04048" y="3429000"/>
            <a:ext cx="3744416" cy="115212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dirty="0" smtClean="0">
                <a:solidFill>
                  <a:schemeClr val="tx1"/>
                </a:solidFill>
              </a:rPr>
              <a:t>Возврат задолженности по ранее исполненной муниципальной гарантии – 65,3 тыс. руб.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123728" y="5157192"/>
            <a:ext cx="4968552" cy="86409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dirty="0" smtClean="0">
                <a:solidFill>
                  <a:schemeClr val="tx1"/>
                </a:solidFill>
              </a:rPr>
              <a:t>Изменение остатков на счетах по учету средств бюджета – 96,6тыс. руб.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4644008" y="2996952"/>
            <a:ext cx="72008" cy="201622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2123728" y="2996952"/>
            <a:ext cx="72008" cy="36004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6660232" y="2996952"/>
            <a:ext cx="72008" cy="36004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 descr="7818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43408"/>
            <a:ext cx="9144000" cy="6858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Администрация Асиновского района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Содержимое 9" descr="1550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95536" y="260649"/>
            <a:ext cx="720080" cy="1008111"/>
          </a:xfrm>
        </p:spPr>
      </p:pic>
      <p:graphicFrame>
        <p:nvGraphicFramePr>
          <p:cNvPr id="8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2915815" y="3573015"/>
          <a:ext cx="5770985" cy="2553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Схема 10"/>
          <p:cNvGraphicFramePr/>
          <p:nvPr/>
        </p:nvGraphicFramePr>
        <p:xfrm>
          <a:off x="179512" y="1340769"/>
          <a:ext cx="8507289" cy="432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1717635"/>
          <a:ext cx="9361040" cy="5140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0230"/>
                <a:gridCol w="1582786"/>
                <a:gridCol w="1465206"/>
                <a:gridCol w="1465206"/>
                <a:gridCol w="1311448"/>
                <a:gridCol w="1456164"/>
              </a:tblGrid>
              <a:tr h="77923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Исполнение за 2017 год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 на 2018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год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Исполнение за 2018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год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 за 2018 год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2018 год в % к 2017 году</a:t>
                      </a:r>
                      <a:endParaRPr lang="ru-RU" sz="1400" dirty="0"/>
                    </a:p>
                  </a:txBody>
                  <a:tcPr/>
                </a:tc>
              </a:tr>
              <a:tr h="451930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-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978 779,1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1 110 986,9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1 110 058,3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99,9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113,4</a:t>
                      </a:r>
                      <a:endParaRPr lang="ru-RU" sz="1600" b="1" dirty="0"/>
                    </a:p>
                  </a:txBody>
                  <a:tcPr/>
                </a:tc>
              </a:tr>
              <a:tr h="974048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Налоговые и неналоговые 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162 423,8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193 431,4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193 897,9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100,2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119,4</a:t>
                      </a:r>
                      <a:endParaRPr lang="ru-RU" sz="1600" dirty="0"/>
                    </a:p>
                  </a:txBody>
                  <a:tcPr/>
                </a:tc>
              </a:tr>
              <a:tr h="797553">
                <a:tc>
                  <a:txBody>
                    <a:bodyPr/>
                    <a:lstStyle/>
                    <a:p>
                      <a:r>
                        <a:rPr lang="ru-RU" dirty="0" smtClean="0"/>
                        <a:t>Безвозмездные поступления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816 355,3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917 555,5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916 160,4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99,8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112,2</a:t>
                      </a:r>
                      <a:endParaRPr lang="ru-RU" sz="1600" dirty="0"/>
                    </a:p>
                  </a:txBody>
                  <a:tcPr/>
                </a:tc>
              </a:tr>
              <a:tr h="45193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993 059,5</a:t>
                      </a:r>
                    </a:p>
                    <a:p>
                      <a:pPr algn="ctr"/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1 113 391,6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1 107 020,3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99,4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111,5</a:t>
                      </a:r>
                      <a:endParaRPr lang="ru-RU" sz="1600" b="1" dirty="0"/>
                    </a:p>
                  </a:txBody>
                  <a:tcPr/>
                </a:tc>
              </a:tr>
              <a:tr h="1558476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Превышение</a:t>
                      </a:r>
                      <a:r>
                        <a:rPr lang="ru-RU" baseline="0" dirty="0" smtClean="0"/>
                        <a:t> доходов над расходами (+), расходов над доходами (-)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-14 280,4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-2 404,7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3 038,0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х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х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одержимое 10"/>
          <p:cNvGraphicFramePr>
            <a:graphicFrameLocks noGrp="1"/>
          </p:cNvGraphicFramePr>
          <p:nvPr>
            <p:ph sz="half" idx="2"/>
          </p:nvPr>
        </p:nvGraphicFramePr>
        <p:xfrm>
          <a:off x="539552" y="2174875"/>
          <a:ext cx="8147249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51520" y="476672"/>
            <a:ext cx="8712968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Динамика поступлений доходов за 2016-2018 годы     (в %)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0" y="980728"/>
          <a:ext cx="9144000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51520" y="332656"/>
            <a:ext cx="871296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Структура доходов бюджета МО 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«Асиновский район», тыс.руб. за 2018 год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116632"/>
            <a:ext cx="8186766" cy="5977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Структура расходов бюджета МО </a:t>
            </a:r>
            <a:b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«Асиновский район», тыс.руб. за 2018 год</a:t>
            </a:r>
            <a:b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sz="20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500034" y="500042"/>
          <a:ext cx="8229600" cy="6143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0" y="1268760"/>
          <a:ext cx="4644008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4645025" y="1484784"/>
          <a:ext cx="4041775" cy="5373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79512" y="116632"/>
            <a:ext cx="8777971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 (Заголовки)"/>
              </a:rPr>
              <a:t>Структура расходов бюджета по источникам финансирования за 2018 год</a:t>
            </a:r>
            <a:endParaRPr lang="ru-RU" sz="2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Структура расходов бюджета в 2018 году (тыс.руб.)</a:t>
            </a:r>
            <a:b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268760"/>
          <a:ext cx="8676456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Динамика расходов местного бюджета в 2017-2018 годах (млн. руб.)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Динамика расходов бюджета на 1 человека, руб.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251520" y="1484785"/>
          <a:ext cx="8640960" cy="2664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611560" y="4149080"/>
          <a:ext cx="8075240" cy="2708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5488</TotalTime>
  <Words>577</Words>
  <Application>Microsoft Office PowerPoint</Application>
  <PresentationFormat>Экран (4:3)</PresentationFormat>
  <Paragraphs>160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         </vt:lpstr>
      <vt:lpstr>         Администрация Асиновского района</vt:lpstr>
      <vt:lpstr>Слайд 3</vt:lpstr>
      <vt:lpstr>Слайд 4</vt:lpstr>
      <vt:lpstr>  Структура расходов бюджета МО  «Асиновский район», тыс.руб. за 2018 год  </vt:lpstr>
      <vt:lpstr>Слайд 6</vt:lpstr>
      <vt:lpstr>Структура расходов бюджета в 2018 году (тыс.руб.) </vt:lpstr>
      <vt:lpstr>Динамика расходов местного бюджета в 2017-2018 годах (млн. руб.)</vt:lpstr>
      <vt:lpstr>Динамика расходов бюджета на 1 человека, руб.</vt:lpstr>
      <vt:lpstr>Исполнение по программам</vt:lpstr>
      <vt:lpstr>Слайд 11</vt:lpstr>
      <vt:lpstr>Слайд 12</vt:lpstr>
      <vt:lpstr>Результат исполнения бюджета за  2018 год </vt:lpstr>
    </vt:vector>
  </TitlesOfParts>
  <Company>Управление финансов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Финансовый документ</dc:title>
  <dc:creator>Булах</dc:creator>
  <cp:lastModifiedBy>azeeva</cp:lastModifiedBy>
  <cp:revision>415</cp:revision>
  <cp:lastPrinted>2012-11-15T08:47:07Z</cp:lastPrinted>
  <dcterms:created xsi:type="dcterms:W3CDTF">2006-10-24T06:14:52Z</dcterms:created>
  <dcterms:modified xsi:type="dcterms:W3CDTF">2019-03-29T04:29:35Z</dcterms:modified>
</cp:coreProperties>
</file>